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0"/>
  </p:notesMasterIdLst>
  <p:sldIdLst>
    <p:sldId id="256" r:id="rId2"/>
    <p:sldId id="335" r:id="rId3"/>
    <p:sldId id="348" r:id="rId4"/>
    <p:sldId id="259" r:id="rId5"/>
    <p:sldId id="331" r:id="rId6"/>
    <p:sldId id="354" r:id="rId7"/>
    <p:sldId id="260" r:id="rId8"/>
    <p:sldId id="261" r:id="rId9"/>
    <p:sldId id="263" r:id="rId10"/>
    <p:sldId id="262" r:id="rId11"/>
    <p:sldId id="372" r:id="rId12"/>
    <p:sldId id="264" r:id="rId13"/>
    <p:sldId id="265" r:id="rId14"/>
    <p:sldId id="266" r:id="rId15"/>
    <p:sldId id="332" r:id="rId16"/>
    <p:sldId id="267" r:id="rId17"/>
    <p:sldId id="268" r:id="rId18"/>
    <p:sldId id="269" r:id="rId19"/>
    <p:sldId id="338" r:id="rId20"/>
    <p:sldId id="271" r:id="rId21"/>
    <p:sldId id="272" r:id="rId22"/>
    <p:sldId id="273" r:id="rId23"/>
    <p:sldId id="274" r:id="rId24"/>
    <p:sldId id="275" r:id="rId25"/>
    <p:sldId id="276" r:id="rId26"/>
    <p:sldId id="279" r:id="rId27"/>
    <p:sldId id="280" r:id="rId28"/>
    <p:sldId id="281" r:id="rId29"/>
    <p:sldId id="282" r:id="rId30"/>
    <p:sldId id="283" r:id="rId31"/>
    <p:sldId id="333" r:id="rId32"/>
    <p:sldId id="339" r:id="rId33"/>
    <p:sldId id="277" r:id="rId34"/>
    <p:sldId id="278" r:id="rId35"/>
    <p:sldId id="343" r:id="rId36"/>
    <p:sldId id="342" r:id="rId37"/>
    <p:sldId id="344" r:id="rId38"/>
    <p:sldId id="345" r:id="rId39"/>
    <p:sldId id="340" r:id="rId40"/>
    <p:sldId id="341" r:id="rId41"/>
    <p:sldId id="284" r:id="rId42"/>
    <p:sldId id="285" r:id="rId43"/>
    <p:sldId id="286" r:id="rId44"/>
    <p:sldId id="287" r:id="rId45"/>
    <p:sldId id="288" r:id="rId46"/>
    <p:sldId id="289" r:id="rId47"/>
    <p:sldId id="290" r:id="rId48"/>
    <p:sldId id="291" r:id="rId49"/>
    <p:sldId id="292" r:id="rId50"/>
    <p:sldId id="293" r:id="rId51"/>
    <p:sldId id="350" r:id="rId52"/>
    <p:sldId id="294" r:id="rId53"/>
    <p:sldId id="352" r:id="rId54"/>
    <p:sldId id="295" r:id="rId55"/>
    <p:sldId id="296" r:id="rId56"/>
    <p:sldId id="297" r:id="rId57"/>
    <p:sldId id="298" r:id="rId58"/>
    <p:sldId id="299" r:id="rId59"/>
    <p:sldId id="353" r:id="rId60"/>
    <p:sldId id="359" r:id="rId61"/>
    <p:sldId id="301" r:id="rId62"/>
    <p:sldId id="302" r:id="rId63"/>
    <p:sldId id="304" r:id="rId64"/>
    <p:sldId id="303" r:id="rId65"/>
    <p:sldId id="355" r:id="rId66"/>
    <p:sldId id="356" r:id="rId67"/>
    <p:sldId id="365" r:id="rId68"/>
    <p:sldId id="357" r:id="rId69"/>
    <p:sldId id="305" r:id="rId70"/>
    <p:sldId id="358" r:id="rId71"/>
    <p:sldId id="306" r:id="rId72"/>
    <p:sldId id="360" r:id="rId73"/>
    <p:sldId id="367" r:id="rId74"/>
    <p:sldId id="307" r:id="rId75"/>
    <p:sldId id="363" r:id="rId76"/>
    <p:sldId id="364" r:id="rId77"/>
    <p:sldId id="373" r:id="rId78"/>
    <p:sldId id="362" r:id="rId79"/>
    <p:sldId id="366" r:id="rId80"/>
    <p:sldId id="361" r:id="rId81"/>
    <p:sldId id="308" r:id="rId82"/>
    <p:sldId id="309" r:id="rId83"/>
    <p:sldId id="310" r:id="rId84"/>
    <p:sldId id="311" r:id="rId85"/>
    <p:sldId id="312" r:id="rId86"/>
    <p:sldId id="313" r:id="rId87"/>
    <p:sldId id="314" r:id="rId88"/>
    <p:sldId id="315" r:id="rId89"/>
    <p:sldId id="316" r:id="rId90"/>
    <p:sldId id="368" r:id="rId91"/>
    <p:sldId id="317" r:id="rId92"/>
    <p:sldId id="318" r:id="rId93"/>
    <p:sldId id="319" r:id="rId94"/>
    <p:sldId id="320" r:id="rId95"/>
    <p:sldId id="321" r:id="rId96"/>
    <p:sldId id="374" r:id="rId97"/>
    <p:sldId id="322" r:id="rId98"/>
    <p:sldId id="323" r:id="rId99"/>
    <p:sldId id="324" r:id="rId100"/>
    <p:sldId id="325" r:id="rId101"/>
    <p:sldId id="326" r:id="rId102"/>
    <p:sldId id="327" r:id="rId103"/>
    <p:sldId id="371" r:id="rId104"/>
    <p:sldId id="328" r:id="rId105"/>
    <p:sldId id="369" r:id="rId106"/>
    <p:sldId id="370" r:id="rId107"/>
    <p:sldId id="329" r:id="rId108"/>
    <p:sldId id="330" r:id="rId109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4556"/>
    <a:srgbClr val="FFA7C0"/>
    <a:srgbClr val="FF6966"/>
    <a:srgbClr val="F0CEFF"/>
    <a:srgbClr val="D4A5FF"/>
    <a:srgbClr val="B4C9FF"/>
    <a:srgbClr val="8EB4E3"/>
    <a:srgbClr val="9CC9B4"/>
    <a:srgbClr val="FFEECB"/>
    <a:srgbClr val="FFC8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63D48"/>
        </a:fontRef>
        <a:srgbClr val="363D4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FFEF"/>
          </a:solidFill>
        </a:fill>
      </a:tcStyle>
    </a:wholeTbl>
    <a:band2H>
      <a:tcTxStyle/>
      <a:tcStyle>
        <a:tcBdr/>
        <a:fill>
          <a:solidFill>
            <a:srgbClr val="EAF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363D48"/>
        </a:fontRef>
        <a:srgbClr val="363D4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BD5"/>
          </a:solidFill>
        </a:fill>
      </a:tcStyle>
    </a:wholeTbl>
    <a:band2H>
      <a:tcTxStyle/>
      <a:tcStyle>
        <a:tcBdr/>
        <a:fill>
          <a:solidFill>
            <a:srgbClr val="E7EEEB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363D48"/>
        </a:fontRef>
        <a:srgbClr val="363D4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63D48"/>
        </a:fontRef>
        <a:srgbClr val="363D4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363D48"/>
        </a:fontRef>
        <a:srgbClr val="363D4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63D48"/>
              </a:solidFill>
              <a:prstDash val="solid"/>
              <a:round/>
            </a:ln>
          </a:top>
          <a:bottom>
            <a:ln w="25400" cap="flat">
              <a:solidFill>
                <a:srgbClr val="363D4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63D48"/>
              </a:solidFill>
              <a:prstDash val="solid"/>
              <a:round/>
            </a:ln>
          </a:top>
          <a:bottom>
            <a:ln w="25400" cap="flat">
              <a:solidFill>
                <a:srgbClr val="363D4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63D48"/>
        </a:fontRef>
        <a:srgbClr val="363D4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DCE"/>
          </a:solidFill>
        </a:fill>
      </a:tcStyle>
    </a:wholeTbl>
    <a:band2H>
      <a:tcTxStyle/>
      <a:tcStyle>
        <a:tcBdr/>
        <a:fill>
          <a:solidFill>
            <a:srgbClr val="E7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63D48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63D4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63D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8D230F3-CF80-4859-8CE7-A43EE81993B5}" styleName="Light Style 1 –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–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–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–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–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–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–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–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47"/>
    <p:restoredTop sz="88560" autoAdjust="0"/>
  </p:normalViewPr>
  <p:slideViewPr>
    <p:cSldViewPr snapToGrid="0">
      <p:cViewPr varScale="1">
        <p:scale>
          <a:sx n="47" d="100"/>
          <a:sy n="47" d="100"/>
        </p:scale>
        <p:origin x="1672" y="232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jpeg>
</file>

<file path=ppt/media/image54.pn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png>
</file>

<file path=ppt/media/image62.png>
</file>

<file path=ppt/media/image63.png>
</file>

<file path=ppt/media/image64.png>
</file>

<file path=ppt/media/image65.jpg>
</file>

<file path=ppt/media/image66.jpg>
</file>

<file path=ppt/media/image67.png>
</file>

<file path=ppt/media/image68.png>
</file>

<file path=ppt/media/image69.png>
</file>

<file path=ppt/media/image7.jp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2" name="Shape 3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914215" latinLnBrk="0">
      <a:defRPr sz="2400">
        <a:latin typeface="+mn-lt"/>
        <a:ea typeface="+mn-ea"/>
        <a:cs typeface="+mn-cs"/>
        <a:sym typeface="Helvetica"/>
      </a:defRPr>
    </a:lvl1pPr>
    <a:lvl2pPr indent="228600" defTabSz="914215" latinLnBrk="0">
      <a:defRPr sz="2400">
        <a:latin typeface="+mn-lt"/>
        <a:ea typeface="+mn-ea"/>
        <a:cs typeface="+mn-cs"/>
        <a:sym typeface="Helvetica"/>
      </a:defRPr>
    </a:lvl2pPr>
    <a:lvl3pPr indent="457200" defTabSz="914215" latinLnBrk="0">
      <a:defRPr sz="2400">
        <a:latin typeface="+mn-lt"/>
        <a:ea typeface="+mn-ea"/>
        <a:cs typeface="+mn-cs"/>
        <a:sym typeface="Helvetica"/>
      </a:defRPr>
    </a:lvl3pPr>
    <a:lvl4pPr indent="685800" defTabSz="914215" latinLnBrk="0">
      <a:defRPr sz="2400">
        <a:latin typeface="+mn-lt"/>
        <a:ea typeface="+mn-ea"/>
        <a:cs typeface="+mn-cs"/>
        <a:sym typeface="Helvetica"/>
      </a:defRPr>
    </a:lvl4pPr>
    <a:lvl5pPr indent="914400" defTabSz="914215" latinLnBrk="0">
      <a:defRPr sz="2400">
        <a:latin typeface="+mn-lt"/>
        <a:ea typeface="+mn-ea"/>
        <a:cs typeface="+mn-cs"/>
        <a:sym typeface="Helvetica"/>
      </a:defRPr>
    </a:lvl5pPr>
    <a:lvl6pPr indent="1143000" defTabSz="914215" latinLnBrk="0">
      <a:defRPr sz="2400">
        <a:latin typeface="+mn-lt"/>
        <a:ea typeface="+mn-ea"/>
        <a:cs typeface="+mn-cs"/>
        <a:sym typeface="Helvetica"/>
      </a:defRPr>
    </a:lvl6pPr>
    <a:lvl7pPr indent="1371600" defTabSz="914215" latinLnBrk="0">
      <a:defRPr sz="2400">
        <a:latin typeface="+mn-lt"/>
        <a:ea typeface="+mn-ea"/>
        <a:cs typeface="+mn-cs"/>
        <a:sym typeface="Helvetica"/>
      </a:defRPr>
    </a:lvl7pPr>
    <a:lvl8pPr indent="1600200" defTabSz="914215" latinLnBrk="0">
      <a:defRPr sz="2400">
        <a:latin typeface="+mn-lt"/>
        <a:ea typeface="+mn-ea"/>
        <a:cs typeface="+mn-cs"/>
        <a:sym typeface="Helvetica"/>
      </a:defRPr>
    </a:lvl8pPr>
    <a:lvl9pPr indent="1828800" defTabSz="914215" latinLnBrk="0">
      <a:defRPr sz="2400">
        <a:latin typeface="+mn-lt"/>
        <a:ea typeface="+mn-ea"/>
        <a:cs typeface="+mn-cs"/>
        <a:sym typeface="Helvetic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2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Maximize your computer's potential - Bash and </a:t>
            </a:r>
            <a:r>
              <a:rPr lang="en-GB" b="1" dirty="0" err="1"/>
              <a:t>commandline</a:t>
            </a:r>
            <a:r>
              <a:rPr lang="en-GB" b="1" dirty="0"/>
              <a:t> intro workshop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05354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281114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430874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866885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7467695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86051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sz="2800" u="sng">
                <a:solidFill>
                  <a:srgbClr val="FFFFFF"/>
                </a:solidFill>
              </a:defRPr>
            </a:pPr>
            <a:r>
              <a:rPr lang="en-GB" dirty="0"/>
              <a:t>https://</a:t>
            </a:r>
            <a:r>
              <a:rPr lang="en-GB" dirty="0" err="1"/>
              <a:t>landoflinux.com</a:t>
            </a:r>
            <a:r>
              <a:rPr lang="en-GB" dirty="0"/>
              <a:t>/</a:t>
            </a:r>
            <a:r>
              <a:rPr lang="en-GB" dirty="0" err="1"/>
              <a:t>linux_bash_configuration_files.html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099166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540416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4412287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140806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2002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1856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47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2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47597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4819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6473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Shape 697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98" name="Shape 6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* Depending on your system the structure might be bit different from the illustration.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17" name="Shape 71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215">
              <a:defRPr sz="2000"/>
            </a:lvl1pPr>
          </a:lstStyle>
          <a:p>
            <a:r>
              <a:rPr dirty="0"/>
              <a:t>* Depending on your system the structure might be bit different from the illustration.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Shape 697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98" name="Shape 6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dirty="0"/>
              <a:t>* Depending on your system the structure might be bit different from the illustration.</a:t>
            </a:r>
          </a:p>
        </p:txBody>
      </p:sp>
    </p:spTree>
    <p:extLst>
      <p:ext uri="{BB962C8B-B14F-4D97-AF65-F5344CB8AC3E}">
        <p14:creationId xmlns:p14="http://schemas.microsoft.com/office/powerpoint/2010/main" val="1915906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30523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Shape 749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0" name="Shape 75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215">
              <a:defRPr sz="2000"/>
            </a:pPr>
            <a:r>
              <a:t>We’ll talk about </a:t>
            </a:r>
            <a:r>
              <a:rPr b="1"/>
              <a:t>paths</a:t>
            </a:r>
            <a:r>
              <a:t> in a bit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91650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2960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88731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8112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1705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7284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0497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670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1246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79325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73835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97669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542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785930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391138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12288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330944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58928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24179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572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00606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5457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38994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332587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473139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77911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46450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43485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490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534013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5855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751105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2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Files &amp; directories have </a:t>
            </a:r>
            <a:r>
              <a:rPr lang="en-GB" b="1" dirty="0"/>
              <a:t>permission settings </a:t>
            </a:r>
            <a:r>
              <a:rPr lang="en-GB" dirty="0"/>
              <a:t>which you can see with the ls -l command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370226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209355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634629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271962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46662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245345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490227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218043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363839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140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602286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29058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953830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702410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555833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88694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85084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976118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892077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831304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894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400" b="1"/>
            </a:pPr>
            <a:r>
              <a:rPr dirty="0"/>
              <a:t>Operating system</a:t>
            </a:r>
            <a:r>
              <a:rPr b="0" dirty="0"/>
              <a:t> may use a command-line interface (CLI) or graphical user interface (GUI).</a:t>
            </a:r>
          </a:p>
          <a:p>
            <a:pPr>
              <a:defRPr sz="1400"/>
            </a:pPr>
            <a:r>
              <a:rPr dirty="0"/>
              <a:t>Unix &amp; Linux operating systems are CLI.</a:t>
            </a:r>
          </a:p>
          <a:p>
            <a:pPr>
              <a:defRPr sz="1400"/>
            </a:pPr>
            <a:r>
              <a:rPr dirty="0"/>
              <a:t>Windows, Mac OSX, Ubuntu, etc. are GUI.</a:t>
            </a:r>
          </a:p>
          <a:p>
            <a:pPr>
              <a:defRPr sz="1400"/>
            </a:pPr>
            <a:endParaRPr dirty="0"/>
          </a:p>
          <a:p>
            <a:pPr>
              <a:defRPr sz="1400" b="1"/>
            </a:pPr>
            <a:r>
              <a:rPr dirty="0"/>
              <a:t>Bash is a shell &amp; command-line interpreter </a:t>
            </a:r>
            <a:r>
              <a:rPr b="0" dirty="0"/>
              <a:t>which interacts with the operating system on a computer. </a:t>
            </a:r>
          </a:p>
          <a:p>
            <a:pPr>
              <a:defRPr sz="1400"/>
            </a:pPr>
            <a:r>
              <a:rPr dirty="0"/>
              <a:t>Bash (</a:t>
            </a:r>
            <a:r>
              <a:rPr dirty="0" err="1"/>
              <a:t>Bourne</a:t>
            </a:r>
            <a:r>
              <a:rPr dirty="0"/>
              <a:t> again shell) is based on the </a:t>
            </a:r>
            <a:r>
              <a:rPr dirty="0" err="1"/>
              <a:t>Bourne</a:t>
            </a:r>
            <a:r>
              <a:rPr dirty="0"/>
              <a:t> shell (</a:t>
            </a:r>
            <a:r>
              <a:rPr dirty="0" err="1"/>
              <a:t>sh</a:t>
            </a:r>
            <a:r>
              <a:rPr dirty="0"/>
              <a:t>).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Bash is used though a wrapper program which provides a text window, </a:t>
            </a:r>
            <a:r>
              <a:rPr b="1" dirty="0"/>
              <a:t>the terminal</a:t>
            </a:r>
            <a:r>
              <a:rPr dirty="0"/>
              <a:t>, where the user types commands which in terms cause actions on a computer.</a:t>
            </a:r>
          </a:p>
          <a:p>
            <a:pPr>
              <a:defRPr sz="1400"/>
            </a:pPr>
            <a:r>
              <a:rPr dirty="0"/>
              <a:t>Accesses runs </a:t>
            </a:r>
            <a:r>
              <a:rPr dirty="0" err="1"/>
              <a:t>softwares</a:t>
            </a:r>
            <a:r>
              <a:rPr dirty="0"/>
              <a:t> installed</a:t>
            </a:r>
          </a:p>
          <a:p>
            <a:pPr>
              <a:defRPr sz="1400"/>
            </a:pPr>
            <a:r>
              <a:rPr dirty="0"/>
              <a:t>File viewing &amp; manipulation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The Bash shell is the default shell for the </a:t>
            </a:r>
            <a:r>
              <a:rPr dirty="0" err="1"/>
              <a:t>linux</a:t>
            </a:r>
            <a:r>
              <a:rPr dirty="0"/>
              <a:t> &amp; </a:t>
            </a:r>
            <a:r>
              <a:rPr dirty="0" err="1"/>
              <a:t>unix</a:t>
            </a:r>
            <a:r>
              <a:rPr dirty="0"/>
              <a:t> operating systems. This is why you often hear these mentioned together, however most operating systems (also those with GUIs),  contain a shell, where bash is the most popular. </a:t>
            </a:r>
          </a:p>
          <a:p>
            <a:pPr>
              <a:defRPr sz="1400"/>
            </a:pPr>
            <a:r>
              <a:rPr dirty="0"/>
              <a:t>Default on OSX and Ubuntu</a:t>
            </a:r>
          </a:p>
          <a:p>
            <a:pPr>
              <a:defRPr sz="1400"/>
            </a:pPr>
            <a:r>
              <a:rPr dirty="0"/>
              <a:t>Windows has a native windows shell as default, but a bash shell may easily be installed.</a:t>
            </a:r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173573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82067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355815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344566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2408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2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latin typeface="YACkoL24Adk 0"/>
              </a:rPr>
              <a:t>The -n can also be placed directly with the -k4 to specify numeric sort on only this column. This matters when you sort by multiple columns.</a:t>
            </a:r>
            <a:endParaRPr lang="en-US" sz="2400" spc="190" dirty="0">
              <a:solidFill>
                <a:srgbClr val="000000"/>
              </a:solidFill>
              <a:latin typeface="YACkoL24Adk 0"/>
              <a:ea typeface="Arial"/>
              <a:cs typeface="Arial"/>
              <a:sym typeface="Arial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089162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874236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634302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specific language as opposed to general purpose programming languages like R and python</a:t>
            </a:r>
          </a:p>
          <a:p>
            <a:r>
              <a:rPr lang="en-GB" dirty="0"/>
              <a:t>Now it’s mostly a </a:t>
            </a:r>
            <a:r>
              <a:rPr lang="en-GB" dirty="0" err="1"/>
              <a:t>commandline</a:t>
            </a:r>
            <a:r>
              <a:rPr lang="en-GB" dirty="0"/>
              <a:t> file manipulation tool</a:t>
            </a:r>
            <a:br>
              <a:rPr lang="en-GB" dirty="0"/>
            </a:br>
            <a:endParaRPr lang="en-GB" dirty="0"/>
          </a:p>
          <a:p>
            <a:r>
              <a:rPr lang="en-GB" dirty="0"/>
              <a:t>OFS=</a:t>
            </a:r>
            <a:r>
              <a:rPr lang="en-GB" b="1" dirty="0">
                <a:effectLst/>
              </a:rPr>
              <a:t>Output Field Separator Variable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69060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30994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56961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862014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281011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413530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06965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48327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3565192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173275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333990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929158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4504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700671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73313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090604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312587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42518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6086585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36597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056185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8113624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3888402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316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11641873" y="4147458"/>
            <a:ext cx="11414977" cy="829854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3251200" y="4340292"/>
            <a:ext cx="6863220" cy="60415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10382815" y="4340292"/>
            <a:ext cx="6863220" cy="60415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17514430" y="4340292"/>
            <a:ext cx="6863220" cy="60415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1593453" y="1404254"/>
            <a:ext cx="10595373" cy="1090748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icture Placeholder 8"/>
          <p:cNvSpPr>
            <a:spLocks noGrp="1"/>
          </p:cNvSpPr>
          <p:nvPr>
            <p:ph type="pic" idx="21"/>
          </p:nvPr>
        </p:nvSpPr>
        <p:spPr>
          <a:xfrm>
            <a:off x="2950608" y="0"/>
            <a:ext cx="1025739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icture Placeholder 8"/>
          <p:cNvSpPr>
            <a:spLocks noGrp="1"/>
          </p:cNvSpPr>
          <p:nvPr>
            <p:ph type="pic" idx="21"/>
          </p:nvPr>
        </p:nvSpPr>
        <p:spPr>
          <a:xfrm>
            <a:off x="-387351" y="-381000"/>
            <a:ext cx="25152352" cy="903922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8"/>
          <p:cNvSpPr>
            <a:spLocks noGrp="1"/>
          </p:cNvSpPr>
          <p:nvPr>
            <p:ph type="pic" idx="21"/>
          </p:nvPr>
        </p:nvSpPr>
        <p:spPr>
          <a:xfrm>
            <a:off x="11175999" y="0"/>
            <a:ext cx="13201652" cy="137159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1" y="1"/>
            <a:ext cx="16586199" cy="685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Picture Placeholder 8"/>
          <p:cNvSpPr>
            <a:spLocks noGrp="1"/>
          </p:cNvSpPr>
          <p:nvPr>
            <p:ph type="pic" sz="half" idx="22"/>
          </p:nvPr>
        </p:nvSpPr>
        <p:spPr>
          <a:xfrm>
            <a:off x="7791450" y="6857999"/>
            <a:ext cx="16586199" cy="685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icture Placeholder 8"/>
          <p:cNvSpPr>
            <a:spLocks noGrp="1"/>
          </p:cNvSpPr>
          <p:nvPr>
            <p:ph type="pic" idx="21"/>
          </p:nvPr>
        </p:nvSpPr>
        <p:spPr>
          <a:xfrm>
            <a:off x="-387351" y="-381000"/>
            <a:ext cx="25152352" cy="88528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icture Placeholder 8"/>
          <p:cNvSpPr>
            <a:spLocks noGrp="1"/>
          </p:cNvSpPr>
          <p:nvPr>
            <p:ph type="pic" idx="21"/>
          </p:nvPr>
        </p:nvSpPr>
        <p:spPr>
          <a:xfrm>
            <a:off x="11107908" y="1131812"/>
            <a:ext cx="13269742" cy="114523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icture Placeholder 8"/>
          <p:cNvSpPr>
            <a:spLocks noGrp="1"/>
          </p:cNvSpPr>
          <p:nvPr>
            <p:ph type="pic" idx="21"/>
          </p:nvPr>
        </p:nvSpPr>
        <p:spPr>
          <a:xfrm>
            <a:off x="0" y="1131812"/>
            <a:ext cx="13269741" cy="114523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8"/>
          <p:cNvSpPr>
            <a:spLocks noGrp="1"/>
          </p:cNvSpPr>
          <p:nvPr>
            <p:ph type="pic" idx="21"/>
          </p:nvPr>
        </p:nvSpPr>
        <p:spPr>
          <a:xfrm>
            <a:off x="-387351" y="-381000"/>
            <a:ext cx="25152352" cy="1447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11214844" y="5755340"/>
            <a:ext cx="13162806" cy="68652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1534423" y="4381998"/>
            <a:ext cx="10519051" cy="583858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75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12348195" y="4381998"/>
            <a:ext cx="10519053" cy="583858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9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0" y="768094"/>
            <a:ext cx="10519051" cy="607161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84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13818421" y="6839711"/>
            <a:ext cx="10519053" cy="607161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0" y="5755340"/>
            <a:ext cx="13162803" cy="68652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13818421" y="768094"/>
            <a:ext cx="10519053" cy="607161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1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40179" y="6839711"/>
            <a:ext cx="10519051" cy="607161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icture Placeholder 8"/>
          <p:cNvSpPr>
            <a:spLocks noGrp="1"/>
          </p:cNvSpPr>
          <p:nvPr>
            <p:ph type="pic" idx="21"/>
          </p:nvPr>
        </p:nvSpPr>
        <p:spPr>
          <a:xfrm>
            <a:off x="0" y="4100653"/>
            <a:ext cx="24377650" cy="790410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0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8334826" y="5850918"/>
            <a:ext cx="3491089" cy="61538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1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12520231" y="5850918"/>
            <a:ext cx="3491089" cy="61538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10713198" y="0"/>
            <a:ext cx="8469408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0" name="Picture Placeholder 8"/>
          <p:cNvSpPr>
            <a:spLocks noGrp="1"/>
          </p:cNvSpPr>
          <p:nvPr>
            <p:ph type="pic" sz="half" idx="22"/>
          </p:nvPr>
        </p:nvSpPr>
        <p:spPr>
          <a:xfrm>
            <a:off x="15639902" y="2146069"/>
            <a:ext cx="7080124" cy="954086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icture Placeholder 8"/>
          <p:cNvSpPr>
            <a:spLocks noGrp="1"/>
          </p:cNvSpPr>
          <p:nvPr>
            <p:ph type="pic" idx="21"/>
          </p:nvPr>
        </p:nvSpPr>
        <p:spPr>
          <a:xfrm>
            <a:off x="-6377826" y="1619621"/>
            <a:ext cx="15150744" cy="94925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icture Placeholder 8"/>
          <p:cNvSpPr>
            <a:spLocks noGrp="1"/>
          </p:cNvSpPr>
          <p:nvPr>
            <p:ph type="pic" idx="21"/>
          </p:nvPr>
        </p:nvSpPr>
        <p:spPr>
          <a:xfrm>
            <a:off x="1556027" y="5180574"/>
            <a:ext cx="22821625" cy="85354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icture Placeholder 8"/>
          <p:cNvSpPr>
            <a:spLocks noGrp="1"/>
          </p:cNvSpPr>
          <p:nvPr>
            <p:ph type="pic" idx="21"/>
          </p:nvPr>
        </p:nvSpPr>
        <p:spPr>
          <a:xfrm>
            <a:off x="0" y="1"/>
            <a:ext cx="24377650" cy="11747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>
            <p:ph type="pic" idx="21"/>
          </p:nvPr>
        </p:nvSpPr>
        <p:spPr>
          <a:xfrm>
            <a:off x="-3" y="0"/>
            <a:ext cx="24377655" cy="11747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10518480" cy="5837761"/>
          </a:xfrm>
          <a:prstGeom prst="rect">
            <a:avLst/>
          </a:prstGeom>
        </p:spPr>
        <p:txBody>
          <a:bodyPr lIns="0" tIns="0" rIns="0" bIns="0" anchor="ctr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6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10518480" cy="583776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7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5132881" cy="583776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9" name="PlaceHolder 3"/>
          <p:cNvSpPr>
            <a:spLocks noGrp="1"/>
          </p:cNvSpPr>
          <p:nvPr>
            <p:ph type="body" sz="quarter" idx="21"/>
          </p:nvPr>
        </p:nvSpPr>
        <p:spPr>
          <a:xfrm>
            <a:off x="6924240" y="4381920"/>
            <a:ext cx="5132881" cy="583776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239" y="547199"/>
            <a:ext cx="21933362" cy="10614602"/>
          </a:xfrm>
          <a:prstGeom prst="rect">
            <a:avLst/>
          </a:prstGeom>
        </p:spPr>
        <p:txBody>
          <a:bodyPr lIns="0" tIns="0" rIns="0" bIns="0" anchor="ctr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0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5132881" cy="278460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5" name="PlaceHolder 3"/>
          <p:cNvSpPr/>
          <p:nvPr/>
        </p:nvSpPr>
        <p:spPr>
          <a:xfrm>
            <a:off x="6924240" y="4381920"/>
            <a:ext cx="5132881" cy="583776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06" name="PlaceHolder 4"/>
          <p:cNvSpPr>
            <a:spLocks noGrp="1"/>
          </p:cNvSpPr>
          <p:nvPr>
            <p:ph type="body" sz="quarter" idx="21"/>
          </p:nvPr>
        </p:nvSpPr>
        <p:spPr>
          <a:xfrm>
            <a:off x="1534319" y="7431479"/>
            <a:ext cx="5132882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5132881" cy="583776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6" name="PlaceHolder 3"/>
          <p:cNvSpPr/>
          <p:nvPr/>
        </p:nvSpPr>
        <p:spPr>
          <a:xfrm>
            <a:off x="6924240" y="4381920"/>
            <a:ext cx="5132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17" name="PlaceHolder 4"/>
          <p:cNvSpPr>
            <a:spLocks noGrp="1"/>
          </p:cNvSpPr>
          <p:nvPr>
            <p:ph type="body" sz="quarter" idx="21"/>
          </p:nvPr>
        </p:nvSpPr>
        <p:spPr>
          <a:xfrm>
            <a:off x="6924240" y="7431479"/>
            <a:ext cx="5132881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2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5132881" cy="278460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7" name="PlaceHolder 3"/>
          <p:cNvSpPr/>
          <p:nvPr/>
        </p:nvSpPr>
        <p:spPr>
          <a:xfrm>
            <a:off x="6924240" y="4381920"/>
            <a:ext cx="5132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8" name="PlaceHolder 4"/>
          <p:cNvSpPr>
            <a:spLocks noGrp="1"/>
          </p:cNvSpPr>
          <p:nvPr>
            <p:ph type="body" sz="quarter" idx="21"/>
          </p:nvPr>
        </p:nvSpPr>
        <p:spPr>
          <a:xfrm>
            <a:off x="1534320" y="7431479"/>
            <a:ext cx="10518480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3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10518480" cy="278460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8" name="PlaceHolder 3"/>
          <p:cNvSpPr>
            <a:spLocks noGrp="1"/>
          </p:cNvSpPr>
          <p:nvPr>
            <p:ph type="body" sz="quarter" idx="21"/>
          </p:nvPr>
        </p:nvSpPr>
        <p:spPr>
          <a:xfrm>
            <a:off x="1534320" y="7431479"/>
            <a:ext cx="10518480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0" y="4874133"/>
            <a:ext cx="12203401" cy="88611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4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5132881" cy="278460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8" name="PlaceHolder 3"/>
          <p:cNvSpPr/>
          <p:nvPr/>
        </p:nvSpPr>
        <p:spPr>
          <a:xfrm>
            <a:off x="6924240" y="4381920"/>
            <a:ext cx="5132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49" name="PlaceHolder 4"/>
          <p:cNvSpPr/>
          <p:nvPr/>
        </p:nvSpPr>
        <p:spPr>
          <a:xfrm>
            <a:off x="1534319" y="7431479"/>
            <a:ext cx="5132882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50" name="PlaceHolder 5"/>
          <p:cNvSpPr>
            <a:spLocks noGrp="1"/>
          </p:cNvSpPr>
          <p:nvPr>
            <p:ph type="body" sz="quarter" idx="21"/>
          </p:nvPr>
        </p:nvSpPr>
        <p:spPr>
          <a:xfrm>
            <a:off x="6924240" y="7431479"/>
            <a:ext cx="5132881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3386881" cy="278460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0" name="PlaceHolder 3"/>
          <p:cNvSpPr/>
          <p:nvPr/>
        </p:nvSpPr>
        <p:spPr>
          <a:xfrm>
            <a:off x="5090759" y="4381920"/>
            <a:ext cx="3386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1" name="PlaceHolder 4"/>
          <p:cNvSpPr/>
          <p:nvPr/>
        </p:nvSpPr>
        <p:spPr>
          <a:xfrm>
            <a:off x="8647559" y="4381920"/>
            <a:ext cx="3386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2" name="PlaceHolder 5"/>
          <p:cNvSpPr/>
          <p:nvPr/>
        </p:nvSpPr>
        <p:spPr>
          <a:xfrm>
            <a:off x="1534320" y="7431479"/>
            <a:ext cx="3386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3" name="PlaceHolder 6"/>
          <p:cNvSpPr/>
          <p:nvPr/>
        </p:nvSpPr>
        <p:spPr>
          <a:xfrm>
            <a:off x="5090759" y="7431479"/>
            <a:ext cx="3386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4" name="PlaceHolder 7"/>
          <p:cNvSpPr>
            <a:spLocks noGrp="1"/>
          </p:cNvSpPr>
          <p:nvPr>
            <p:ph type="body" sz="quarter" idx="21"/>
          </p:nvPr>
        </p:nvSpPr>
        <p:spPr>
          <a:xfrm>
            <a:off x="8647559" y="7431479"/>
            <a:ext cx="3386881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8"/>
          <p:cNvSpPr>
            <a:spLocks noGrp="1"/>
          </p:cNvSpPr>
          <p:nvPr>
            <p:ph type="pic" idx="21"/>
          </p:nvPr>
        </p:nvSpPr>
        <p:spPr>
          <a:xfrm>
            <a:off x="-387351" y="-381000"/>
            <a:ext cx="14155603" cy="1447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8"/>
          <p:cNvSpPr>
            <a:spLocks noGrp="1"/>
          </p:cNvSpPr>
          <p:nvPr>
            <p:ph type="pic" idx="21"/>
          </p:nvPr>
        </p:nvSpPr>
        <p:spPr>
          <a:xfrm>
            <a:off x="10609398" y="-381000"/>
            <a:ext cx="14155605" cy="1447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icture Placeholder 8"/>
          <p:cNvSpPr>
            <a:spLocks noGrp="1"/>
          </p:cNvSpPr>
          <p:nvPr>
            <p:ph type="pic" idx="21"/>
          </p:nvPr>
        </p:nvSpPr>
        <p:spPr>
          <a:xfrm>
            <a:off x="-387351" y="-381000"/>
            <a:ext cx="14155603" cy="1447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icture Placeholder 8"/>
          <p:cNvSpPr>
            <a:spLocks noGrp="1"/>
          </p:cNvSpPr>
          <p:nvPr>
            <p:ph type="pic" idx="21"/>
          </p:nvPr>
        </p:nvSpPr>
        <p:spPr>
          <a:xfrm>
            <a:off x="10609398" y="-381000"/>
            <a:ext cx="14155605" cy="1447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13072533" cy="99073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5" name="Picture Placeholder 8"/>
          <p:cNvSpPr>
            <a:spLocks noGrp="1"/>
          </p:cNvSpPr>
          <p:nvPr>
            <p:ph type="pic" sz="half" idx="22"/>
          </p:nvPr>
        </p:nvSpPr>
        <p:spPr>
          <a:xfrm>
            <a:off x="14038727" y="6366931"/>
            <a:ext cx="10338925" cy="734907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D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466098" y="12712700"/>
            <a:ext cx="5686637" cy="736600"/>
          </a:xfrm>
          <a:prstGeom prst="rect">
            <a:avLst/>
          </a:prstGeom>
          <a:ln w="12700">
            <a:miter lim="400000"/>
          </a:ln>
        </p:spPr>
        <p:txBody>
          <a:bodyPr wrap="none" lIns="91421" tIns="91421" rIns="91421" bIns="91421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</p:sldLayoutIdLst>
  <p:transition spd="med"/>
  <p:txStyles>
    <p:titleStyle>
      <a:lvl1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5pPr>
      <a:lvl6pPr marL="5289134" marR="0" indent="-718277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6pPr>
      <a:lvl7pPr marL="6203305" marR="0" indent="-718277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7pPr>
      <a:lvl8pPr marL="7117477" marR="0" indent="-718277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8pPr>
      <a:lvl9pPr marL="8031647" marR="0" indent="-718277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30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62.png"/><Relationship Id="rId5" Type="http://schemas.openxmlformats.org/officeDocument/2006/relationships/image" Target="../media/image47.png"/><Relationship Id="rId4" Type="http://schemas.openxmlformats.org/officeDocument/2006/relationships/image" Target="../media/image59.png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30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1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1.xml"/><Relationship Id="rId5" Type="http://schemas.microsoft.com/office/2007/relationships/hdphoto" Target="../media/hdphoto2.wdp"/><Relationship Id="rId4" Type="http://schemas.openxmlformats.org/officeDocument/2006/relationships/image" Target="../media/image64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66.jp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forwindows.org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png"/><Relationship Id="rId5" Type="http://schemas.openxmlformats.org/officeDocument/2006/relationships/hyperlink" Target="https://cmder.net/" TargetMode="External"/><Relationship Id="rId4" Type="http://schemas.openxmlformats.org/officeDocument/2006/relationships/hyperlink" Target="https://mobaxterm.mobatek.net/download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nter-for-Health-Data-Science/Just-Bash-I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0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no-editor.org/dist/latest/cheatsheet.html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vim.rtorr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0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ss64.com/bash/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38.sv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41.svg"/><Relationship Id="rId4" Type="http://schemas.openxmlformats.org/officeDocument/2006/relationships/image" Target="../media/image40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0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0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s://cheatography.com/davechild/cheat-sheets/regular-expressions/" TargetMode="External"/><Relationship Id="rId5" Type="http://schemas.openxmlformats.org/officeDocument/2006/relationships/hyperlink" Target="https://regex101.com/" TargetMode="External"/><Relationship Id="rId4" Type="http://schemas.openxmlformats.org/officeDocument/2006/relationships/hyperlink" Target="https://regexr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0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no-editor.org/dist/latest/cheatsheet.html" TargetMode="External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vim.rtorr.com/" TargetMode="Externa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0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0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s://cheatography.com/davechild/cheat-sheets/regular-expressions/" TargetMode="External"/><Relationship Id="rId5" Type="http://schemas.openxmlformats.org/officeDocument/2006/relationships/hyperlink" Target="https://regex101.com/" TargetMode="External"/><Relationship Id="rId4" Type="http://schemas.openxmlformats.org/officeDocument/2006/relationships/hyperlink" Target="https://regexr.com/" TargetMode="Externa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0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0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0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0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30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0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30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no-editor.org/dist/latest/cheatsheet.html" TargetMode="External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vim.rtorr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55.jpeg"/><Relationship Id="rId4" Type="http://schemas.openxmlformats.org/officeDocument/2006/relationships/image" Target="../media/image54.png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30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30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0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1"/>
          <p:cNvSpPr txBox="1"/>
          <p:nvPr/>
        </p:nvSpPr>
        <p:spPr>
          <a:xfrm>
            <a:off x="1307768" y="6145530"/>
            <a:ext cx="9120869" cy="1399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600" spc="645">
                <a:solidFill>
                  <a:srgbClr val="FFFFFF"/>
                </a:solidFill>
              </a:defRPr>
            </a:lvl1pPr>
          </a:lstStyle>
          <a:p>
            <a:r>
              <a:t>JUST BASH IT! </a:t>
            </a:r>
          </a:p>
        </p:txBody>
      </p:sp>
      <p:sp>
        <p:nvSpPr>
          <p:cNvPr id="375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89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387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384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376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77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78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79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80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81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82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83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385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86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388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39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97216" y="12954000"/>
            <a:ext cx="336806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Rounded Rectangle"/>
          <p:cNvSpPr/>
          <p:nvPr/>
        </p:nvSpPr>
        <p:spPr>
          <a:xfrm>
            <a:off x="17986590" y="3288941"/>
            <a:ext cx="3465833" cy="3182891"/>
          </a:xfrm>
          <a:prstGeom prst="roundRect">
            <a:avLst>
              <a:gd name="adj" fmla="val 15000"/>
            </a:avLst>
          </a:prstGeom>
          <a:solidFill>
            <a:srgbClr val="D4A5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4" name="Rounded Rectangle"/>
          <p:cNvSpPr/>
          <p:nvPr/>
        </p:nvSpPr>
        <p:spPr>
          <a:xfrm>
            <a:off x="10264584" y="3360170"/>
            <a:ext cx="3465833" cy="3182891"/>
          </a:xfrm>
          <a:prstGeom prst="roundRect">
            <a:avLst>
              <a:gd name="adj" fmla="val 15000"/>
            </a:avLst>
          </a:prstGeom>
          <a:solidFill>
            <a:srgbClr val="D4A5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5" name="Rounded Rectangle"/>
          <p:cNvSpPr/>
          <p:nvPr/>
        </p:nvSpPr>
        <p:spPr>
          <a:xfrm>
            <a:off x="16703352" y="7395249"/>
            <a:ext cx="6032309" cy="1152992"/>
          </a:xfrm>
          <a:prstGeom prst="roundRect">
            <a:avLst>
              <a:gd name="adj" fmla="val 4140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6" name="Rounded Rectangle"/>
          <p:cNvSpPr/>
          <p:nvPr/>
        </p:nvSpPr>
        <p:spPr>
          <a:xfrm>
            <a:off x="8995922" y="7395249"/>
            <a:ext cx="6032310" cy="1152992"/>
          </a:xfrm>
          <a:prstGeom prst="roundRect">
            <a:avLst>
              <a:gd name="adj" fmla="val 4140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7" name="Group 3"/>
          <p:cNvSpPr txBox="1"/>
          <p:nvPr/>
        </p:nvSpPr>
        <p:spPr>
          <a:xfrm>
            <a:off x="7039771" y="800451"/>
            <a:ext cx="10089464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A COUPLE OF EXAMPLES</a:t>
            </a:r>
          </a:p>
        </p:txBody>
      </p:sp>
      <p:sp>
        <p:nvSpPr>
          <p:cNvPr id="538" name="Rounded Rectangle"/>
          <p:cNvSpPr/>
          <p:nvPr/>
        </p:nvSpPr>
        <p:spPr>
          <a:xfrm>
            <a:off x="1290369" y="7395249"/>
            <a:ext cx="6032307" cy="1152992"/>
          </a:xfrm>
          <a:prstGeom prst="roundRect">
            <a:avLst>
              <a:gd name="adj" fmla="val 4140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9" name="TextBox 79"/>
          <p:cNvSpPr txBox="1"/>
          <p:nvPr/>
        </p:nvSpPr>
        <p:spPr>
          <a:xfrm>
            <a:off x="2140598" y="7705267"/>
            <a:ext cx="4331850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/>
            </a:lvl1pPr>
          </a:lstStyle>
          <a:p>
            <a:r>
              <a:rPr dirty="0"/>
              <a:t>REGISTRY DATA</a:t>
            </a:r>
          </a:p>
        </p:txBody>
      </p:sp>
      <p:sp>
        <p:nvSpPr>
          <p:cNvPr id="540" name="TextBox 80"/>
          <p:cNvSpPr txBox="1"/>
          <p:nvPr/>
        </p:nvSpPr>
        <p:spPr>
          <a:xfrm>
            <a:off x="9444218" y="7705267"/>
            <a:ext cx="5161120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/>
            </a:lvl1pPr>
          </a:lstStyle>
          <a:p>
            <a:r>
              <a:rPr dirty="0"/>
              <a:t>SEQUENCING DATA</a:t>
            </a:r>
          </a:p>
        </p:txBody>
      </p:sp>
      <p:sp>
        <p:nvSpPr>
          <p:cNvPr id="541" name="TextBox 81"/>
          <p:cNvSpPr txBox="1"/>
          <p:nvPr/>
        </p:nvSpPr>
        <p:spPr>
          <a:xfrm>
            <a:off x="18124799" y="7705267"/>
            <a:ext cx="3258899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/>
            </a:lvl1pPr>
          </a:lstStyle>
          <a:p>
            <a:r>
              <a:rPr dirty="0"/>
              <a:t>DATABASES</a:t>
            </a:r>
          </a:p>
        </p:txBody>
      </p:sp>
      <p:sp>
        <p:nvSpPr>
          <p:cNvPr id="542" name="Straight Connector 7"/>
          <p:cNvSpPr/>
          <p:nvPr/>
        </p:nvSpPr>
        <p:spPr>
          <a:xfrm>
            <a:off x="4307729" y="6598154"/>
            <a:ext cx="2" cy="654426"/>
          </a:xfrm>
          <a:prstGeom prst="line">
            <a:avLst/>
          </a:prstGeom>
          <a:ln w="635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3" name="Straight Connector 87"/>
          <p:cNvSpPr/>
          <p:nvPr/>
        </p:nvSpPr>
        <p:spPr>
          <a:xfrm>
            <a:off x="12026842" y="6598154"/>
            <a:ext cx="2" cy="654426"/>
          </a:xfrm>
          <a:prstGeom prst="line">
            <a:avLst/>
          </a:prstGeom>
          <a:ln w="635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4" name="Straight Connector 88"/>
          <p:cNvSpPr/>
          <p:nvPr/>
        </p:nvSpPr>
        <p:spPr>
          <a:xfrm>
            <a:off x="19719504" y="6598154"/>
            <a:ext cx="2" cy="654426"/>
          </a:xfrm>
          <a:prstGeom prst="line">
            <a:avLst/>
          </a:prstGeom>
          <a:ln w="635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5" name="Rounded Rectangle"/>
          <p:cNvSpPr/>
          <p:nvPr/>
        </p:nvSpPr>
        <p:spPr>
          <a:xfrm>
            <a:off x="2573607" y="3288941"/>
            <a:ext cx="3465832" cy="3182891"/>
          </a:xfrm>
          <a:prstGeom prst="roundRect">
            <a:avLst>
              <a:gd name="adj" fmla="val 15000"/>
            </a:avLst>
          </a:prstGeom>
          <a:solidFill>
            <a:srgbClr val="D4A5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6" name="TextBox 90"/>
          <p:cNvSpPr txBox="1"/>
          <p:nvPr/>
        </p:nvSpPr>
        <p:spPr>
          <a:xfrm>
            <a:off x="1507168" y="9043270"/>
            <a:ext cx="5598708" cy="3295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Drug adverse effects and mortality: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 Person sensitive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Huge files, many </a:t>
            </a:r>
            <a:r>
              <a:rPr lang="en-US" sz="3000" dirty="0"/>
              <a:t>variables</a:t>
            </a:r>
            <a:endParaRPr sz="3000" dirty="0"/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 Different formats</a:t>
            </a:r>
          </a:p>
        </p:txBody>
      </p:sp>
      <p:sp>
        <p:nvSpPr>
          <p:cNvPr id="547" name="Shape"/>
          <p:cNvSpPr/>
          <p:nvPr/>
        </p:nvSpPr>
        <p:spPr>
          <a:xfrm>
            <a:off x="3043766" y="3683000"/>
            <a:ext cx="1296508" cy="14358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48" name="Shape"/>
          <p:cNvSpPr/>
          <p:nvPr/>
        </p:nvSpPr>
        <p:spPr>
          <a:xfrm>
            <a:off x="10787995" y="3683000"/>
            <a:ext cx="1296508" cy="14358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49" name="Shape"/>
          <p:cNvSpPr/>
          <p:nvPr/>
        </p:nvSpPr>
        <p:spPr>
          <a:xfrm>
            <a:off x="18407357" y="3683000"/>
            <a:ext cx="1296507" cy="14358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50" name="TextBox 79"/>
          <p:cNvSpPr txBox="1"/>
          <p:nvPr/>
        </p:nvSpPr>
        <p:spPr>
          <a:xfrm>
            <a:off x="3552340" y="4472717"/>
            <a:ext cx="406360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>
                <a:solidFill>
                  <a:srgbClr val="FFC899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51" name="TextBox 79"/>
          <p:cNvSpPr txBox="1"/>
          <p:nvPr/>
        </p:nvSpPr>
        <p:spPr>
          <a:xfrm>
            <a:off x="11271169" y="4472717"/>
            <a:ext cx="406359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>
                <a:solidFill>
                  <a:srgbClr val="FFC899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52" name="TextBox 79"/>
          <p:cNvSpPr txBox="1"/>
          <p:nvPr/>
        </p:nvSpPr>
        <p:spPr>
          <a:xfrm>
            <a:off x="18915931" y="4472717"/>
            <a:ext cx="406359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>
                <a:solidFill>
                  <a:srgbClr val="FFC899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53" name="TextBox 90"/>
          <p:cNvSpPr txBox="1"/>
          <p:nvPr/>
        </p:nvSpPr>
        <p:spPr>
          <a:xfrm>
            <a:off x="8990894" y="9006886"/>
            <a:ext cx="6042365" cy="3809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Single Cell RNA from Cystic Fibrosis: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Paired-end sequencing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300 patients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Two </a:t>
            </a:r>
            <a:r>
              <a:rPr sz="3000" dirty="0" err="1"/>
              <a:t>fastq</a:t>
            </a:r>
            <a:r>
              <a:rPr sz="3000" dirty="0"/>
              <a:t> files per patient 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554" name="TextBox 90"/>
          <p:cNvSpPr txBox="1"/>
          <p:nvPr/>
        </p:nvSpPr>
        <p:spPr>
          <a:xfrm>
            <a:off x="16694965" y="9006886"/>
            <a:ext cx="6049083" cy="3809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Drug Databases - molecular structure &amp; interaction: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Multiple large databases 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Different formats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Maybe not downloadable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555" name="Shape"/>
          <p:cNvSpPr/>
          <p:nvPr/>
        </p:nvSpPr>
        <p:spPr>
          <a:xfrm>
            <a:off x="4192642" y="4358020"/>
            <a:ext cx="1395002" cy="1549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09" y="17466"/>
                </a:moveTo>
                <a:cubicBezTo>
                  <a:pt x="11222" y="21516"/>
                  <a:pt x="11222" y="21516"/>
                  <a:pt x="11222" y="21516"/>
                </a:cubicBezTo>
                <a:cubicBezTo>
                  <a:pt x="11053" y="21600"/>
                  <a:pt x="10969" y="21600"/>
                  <a:pt x="10800" y="21600"/>
                </a:cubicBezTo>
                <a:cubicBezTo>
                  <a:pt x="10631" y="21600"/>
                  <a:pt x="10547" y="21600"/>
                  <a:pt x="10378" y="21516"/>
                </a:cubicBezTo>
                <a:cubicBezTo>
                  <a:pt x="591" y="17466"/>
                  <a:pt x="591" y="17466"/>
                  <a:pt x="591" y="17466"/>
                </a:cubicBezTo>
                <a:cubicBezTo>
                  <a:pt x="253" y="17297"/>
                  <a:pt x="0" y="16959"/>
                  <a:pt x="0" y="16538"/>
                </a:cubicBezTo>
                <a:cubicBezTo>
                  <a:pt x="0" y="1012"/>
                  <a:pt x="0" y="1012"/>
                  <a:pt x="0" y="1012"/>
                </a:cubicBezTo>
                <a:cubicBezTo>
                  <a:pt x="0" y="422"/>
                  <a:pt x="422" y="0"/>
                  <a:pt x="1013" y="0"/>
                </a:cubicBezTo>
                <a:cubicBezTo>
                  <a:pt x="1181" y="0"/>
                  <a:pt x="1266" y="0"/>
                  <a:pt x="1434" y="84"/>
                </a:cubicBezTo>
                <a:cubicBezTo>
                  <a:pt x="1434" y="84"/>
                  <a:pt x="1434" y="84"/>
                  <a:pt x="1434" y="84"/>
                </a:cubicBezTo>
                <a:cubicBezTo>
                  <a:pt x="1434" y="84"/>
                  <a:pt x="1434" y="84"/>
                  <a:pt x="1434" y="84"/>
                </a:cubicBezTo>
                <a:cubicBezTo>
                  <a:pt x="10800" y="3966"/>
                  <a:pt x="10800" y="3966"/>
                  <a:pt x="10800" y="3966"/>
                </a:cubicBezTo>
                <a:cubicBezTo>
                  <a:pt x="20166" y="84"/>
                  <a:pt x="20166" y="84"/>
                  <a:pt x="20166" y="84"/>
                </a:cubicBezTo>
                <a:cubicBezTo>
                  <a:pt x="20166" y="84"/>
                  <a:pt x="20166" y="84"/>
                  <a:pt x="20166" y="84"/>
                </a:cubicBezTo>
                <a:cubicBezTo>
                  <a:pt x="20166" y="84"/>
                  <a:pt x="20166" y="84"/>
                  <a:pt x="20166" y="84"/>
                </a:cubicBezTo>
                <a:cubicBezTo>
                  <a:pt x="20334" y="0"/>
                  <a:pt x="20419" y="0"/>
                  <a:pt x="20587" y="0"/>
                </a:cubicBezTo>
                <a:cubicBezTo>
                  <a:pt x="21178" y="0"/>
                  <a:pt x="21600" y="422"/>
                  <a:pt x="21600" y="1012"/>
                </a:cubicBezTo>
                <a:cubicBezTo>
                  <a:pt x="21600" y="16538"/>
                  <a:pt x="21600" y="16538"/>
                  <a:pt x="21600" y="16538"/>
                </a:cubicBezTo>
                <a:cubicBezTo>
                  <a:pt x="21600" y="16959"/>
                  <a:pt x="21347" y="17297"/>
                  <a:pt x="21009" y="17466"/>
                </a:cubicBezTo>
                <a:moveTo>
                  <a:pt x="9788" y="5737"/>
                </a:moveTo>
                <a:cubicBezTo>
                  <a:pt x="2025" y="2531"/>
                  <a:pt x="2025" y="2531"/>
                  <a:pt x="2025" y="2531"/>
                </a:cubicBezTo>
                <a:cubicBezTo>
                  <a:pt x="2025" y="15863"/>
                  <a:pt x="2025" y="15863"/>
                  <a:pt x="2025" y="15863"/>
                </a:cubicBezTo>
                <a:cubicBezTo>
                  <a:pt x="9788" y="19069"/>
                  <a:pt x="9788" y="19069"/>
                  <a:pt x="9788" y="19069"/>
                </a:cubicBezTo>
                <a:lnTo>
                  <a:pt x="9788" y="5737"/>
                </a:lnTo>
                <a:close/>
                <a:moveTo>
                  <a:pt x="19575" y="2531"/>
                </a:moveTo>
                <a:cubicBezTo>
                  <a:pt x="11813" y="5737"/>
                  <a:pt x="11813" y="5737"/>
                  <a:pt x="11813" y="5737"/>
                </a:cubicBezTo>
                <a:cubicBezTo>
                  <a:pt x="11813" y="19069"/>
                  <a:pt x="11813" y="19069"/>
                  <a:pt x="11813" y="19069"/>
                </a:cubicBezTo>
                <a:cubicBezTo>
                  <a:pt x="19575" y="15863"/>
                  <a:pt x="19575" y="15863"/>
                  <a:pt x="19575" y="15863"/>
                </a:cubicBezTo>
                <a:lnTo>
                  <a:pt x="19575" y="2531"/>
                </a:lnTo>
                <a:close/>
                <a:moveTo>
                  <a:pt x="13416" y="7172"/>
                </a:moveTo>
                <a:cubicBezTo>
                  <a:pt x="17128" y="5484"/>
                  <a:pt x="17128" y="5484"/>
                  <a:pt x="17128" y="5484"/>
                </a:cubicBezTo>
                <a:cubicBezTo>
                  <a:pt x="17297" y="5400"/>
                  <a:pt x="17381" y="5400"/>
                  <a:pt x="17550" y="5400"/>
                </a:cubicBezTo>
                <a:cubicBezTo>
                  <a:pt x="18141" y="5400"/>
                  <a:pt x="18562" y="5822"/>
                  <a:pt x="18562" y="6412"/>
                </a:cubicBezTo>
                <a:cubicBezTo>
                  <a:pt x="18562" y="6834"/>
                  <a:pt x="18309" y="7172"/>
                  <a:pt x="17972" y="7341"/>
                </a:cubicBezTo>
                <a:cubicBezTo>
                  <a:pt x="14259" y="9028"/>
                  <a:pt x="14259" y="9028"/>
                  <a:pt x="14259" y="9028"/>
                </a:cubicBezTo>
                <a:cubicBezTo>
                  <a:pt x="14091" y="9112"/>
                  <a:pt x="14006" y="9112"/>
                  <a:pt x="13837" y="9112"/>
                </a:cubicBezTo>
                <a:cubicBezTo>
                  <a:pt x="13247" y="9112"/>
                  <a:pt x="12825" y="8691"/>
                  <a:pt x="12825" y="8100"/>
                </a:cubicBezTo>
                <a:cubicBezTo>
                  <a:pt x="12825" y="7678"/>
                  <a:pt x="13078" y="7341"/>
                  <a:pt x="13416" y="7172"/>
                </a:cubicBezTo>
                <a:moveTo>
                  <a:pt x="13416" y="10884"/>
                </a:moveTo>
                <a:cubicBezTo>
                  <a:pt x="13416" y="10884"/>
                  <a:pt x="13416" y="10884"/>
                  <a:pt x="13416" y="10884"/>
                </a:cubicBezTo>
                <a:cubicBezTo>
                  <a:pt x="17128" y="9197"/>
                  <a:pt x="17128" y="9197"/>
                  <a:pt x="17128" y="9197"/>
                </a:cubicBezTo>
                <a:cubicBezTo>
                  <a:pt x="17297" y="9112"/>
                  <a:pt x="17381" y="9112"/>
                  <a:pt x="17550" y="9112"/>
                </a:cubicBezTo>
                <a:cubicBezTo>
                  <a:pt x="18141" y="9112"/>
                  <a:pt x="18562" y="9534"/>
                  <a:pt x="18562" y="10125"/>
                </a:cubicBezTo>
                <a:cubicBezTo>
                  <a:pt x="18562" y="10547"/>
                  <a:pt x="18309" y="10884"/>
                  <a:pt x="17972" y="11053"/>
                </a:cubicBezTo>
                <a:cubicBezTo>
                  <a:pt x="14259" y="12741"/>
                  <a:pt x="14259" y="12741"/>
                  <a:pt x="14259" y="12741"/>
                </a:cubicBezTo>
                <a:cubicBezTo>
                  <a:pt x="14091" y="12825"/>
                  <a:pt x="14006" y="12825"/>
                  <a:pt x="13837" y="12825"/>
                </a:cubicBezTo>
                <a:cubicBezTo>
                  <a:pt x="13247" y="12825"/>
                  <a:pt x="12825" y="12403"/>
                  <a:pt x="12825" y="11813"/>
                </a:cubicBezTo>
                <a:cubicBezTo>
                  <a:pt x="12825" y="11391"/>
                  <a:pt x="13078" y="11053"/>
                  <a:pt x="13416" y="10884"/>
                </a:cubicBezTo>
                <a:moveTo>
                  <a:pt x="13416" y="14597"/>
                </a:moveTo>
                <a:cubicBezTo>
                  <a:pt x="13416" y="14597"/>
                  <a:pt x="13416" y="14597"/>
                  <a:pt x="13416" y="14597"/>
                </a:cubicBezTo>
                <a:cubicBezTo>
                  <a:pt x="17128" y="12909"/>
                  <a:pt x="17128" y="12909"/>
                  <a:pt x="17128" y="12909"/>
                </a:cubicBezTo>
                <a:cubicBezTo>
                  <a:pt x="17297" y="12825"/>
                  <a:pt x="17381" y="12825"/>
                  <a:pt x="17550" y="12825"/>
                </a:cubicBezTo>
                <a:cubicBezTo>
                  <a:pt x="18141" y="12825"/>
                  <a:pt x="18562" y="13247"/>
                  <a:pt x="18562" y="13838"/>
                </a:cubicBezTo>
                <a:cubicBezTo>
                  <a:pt x="18562" y="14259"/>
                  <a:pt x="18309" y="14597"/>
                  <a:pt x="17972" y="14766"/>
                </a:cubicBezTo>
                <a:cubicBezTo>
                  <a:pt x="14259" y="16453"/>
                  <a:pt x="14259" y="16453"/>
                  <a:pt x="14259" y="16453"/>
                </a:cubicBezTo>
                <a:cubicBezTo>
                  <a:pt x="14091" y="16538"/>
                  <a:pt x="14006" y="16538"/>
                  <a:pt x="13837" y="16538"/>
                </a:cubicBezTo>
                <a:cubicBezTo>
                  <a:pt x="13247" y="16538"/>
                  <a:pt x="12825" y="16116"/>
                  <a:pt x="12825" y="15525"/>
                </a:cubicBezTo>
                <a:cubicBezTo>
                  <a:pt x="12825" y="15103"/>
                  <a:pt x="13078" y="14766"/>
                  <a:pt x="13416" y="14597"/>
                </a:cubicBezTo>
                <a:moveTo>
                  <a:pt x="4050" y="5400"/>
                </a:moveTo>
                <a:cubicBezTo>
                  <a:pt x="4219" y="5400"/>
                  <a:pt x="4303" y="5400"/>
                  <a:pt x="4472" y="5484"/>
                </a:cubicBezTo>
                <a:cubicBezTo>
                  <a:pt x="8184" y="7172"/>
                  <a:pt x="8184" y="7172"/>
                  <a:pt x="8184" y="7172"/>
                </a:cubicBezTo>
                <a:cubicBezTo>
                  <a:pt x="8522" y="7341"/>
                  <a:pt x="8775" y="7678"/>
                  <a:pt x="8775" y="8100"/>
                </a:cubicBezTo>
                <a:cubicBezTo>
                  <a:pt x="8775" y="8691"/>
                  <a:pt x="8353" y="9112"/>
                  <a:pt x="7762" y="9112"/>
                </a:cubicBezTo>
                <a:cubicBezTo>
                  <a:pt x="7594" y="9112"/>
                  <a:pt x="7509" y="9112"/>
                  <a:pt x="7341" y="9028"/>
                </a:cubicBezTo>
                <a:cubicBezTo>
                  <a:pt x="3628" y="7341"/>
                  <a:pt x="3628" y="7341"/>
                  <a:pt x="3628" y="7341"/>
                </a:cubicBezTo>
                <a:cubicBezTo>
                  <a:pt x="3291" y="7172"/>
                  <a:pt x="3038" y="6834"/>
                  <a:pt x="3038" y="6412"/>
                </a:cubicBezTo>
                <a:cubicBezTo>
                  <a:pt x="3038" y="5822"/>
                  <a:pt x="3459" y="5400"/>
                  <a:pt x="4050" y="5400"/>
                </a:cubicBezTo>
                <a:moveTo>
                  <a:pt x="4050" y="9112"/>
                </a:moveTo>
                <a:cubicBezTo>
                  <a:pt x="4219" y="9112"/>
                  <a:pt x="4303" y="9112"/>
                  <a:pt x="4472" y="9197"/>
                </a:cubicBezTo>
                <a:cubicBezTo>
                  <a:pt x="8184" y="10884"/>
                  <a:pt x="8184" y="10884"/>
                  <a:pt x="8184" y="10884"/>
                </a:cubicBezTo>
                <a:cubicBezTo>
                  <a:pt x="8522" y="11053"/>
                  <a:pt x="8775" y="11391"/>
                  <a:pt x="8775" y="11813"/>
                </a:cubicBezTo>
                <a:cubicBezTo>
                  <a:pt x="8775" y="12403"/>
                  <a:pt x="8353" y="12825"/>
                  <a:pt x="7762" y="12825"/>
                </a:cubicBezTo>
                <a:cubicBezTo>
                  <a:pt x="7594" y="12825"/>
                  <a:pt x="7509" y="12825"/>
                  <a:pt x="7341" y="12741"/>
                </a:cubicBezTo>
                <a:cubicBezTo>
                  <a:pt x="3628" y="11053"/>
                  <a:pt x="3628" y="11053"/>
                  <a:pt x="3628" y="11053"/>
                </a:cubicBezTo>
                <a:cubicBezTo>
                  <a:pt x="3291" y="10884"/>
                  <a:pt x="3038" y="10547"/>
                  <a:pt x="3038" y="10125"/>
                </a:cubicBezTo>
                <a:cubicBezTo>
                  <a:pt x="3038" y="9534"/>
                  <a:pt x="3459" y="9112"/>
                  <a:pt x="4050" y="9112"/>
                </a:cubicBezTo>
                <a:moveTo>
                  <a:pt x="4050" y="12825"/>
                </a:moveTo>
                <a:cubicBezTo>
                  <a:pt x="4219" y="12825"/>
                  <a:pt x="4303" y="12825"/>
                  <a:pt x="4472" y="12909"/>
                </a:cubicBezTo>
                <a:cubicBezTo>
                  <a:pt x="8184" y="14597"/>
                  <a:pt x="8184" y="14597"/>
                  <a:pt x="8184" y="14597"/>
                </a:cubicBezTo>
                <a:cubicBezTo>
                  <a:pt x="8522" y="14766"/>
                  <a:pt x="8775" y="15103"/>
                  <a:pt x="8775" y="15525"/>
                </a:cubicBezTo>
                <a:cubicBezTo>
                  <a:pt x="8775" y="16116"/>
                  <a:pt x="8353" y="16538"/>
                  <a:pt x="7762" y="16538"/>
                </a:cubicBezTo>
                <a:cubicBezTo>
                  <a:pt x="7594" y="16538"/>
                  <a:pt x="7509" y="16538"/>
                  <a:pt x="7341" y="16453"/>
                </a:cubicBezTo>
                <a:cubicBezTo>
                  <a:pt x="3628" y="14766"/>
                  <a:pt x="3628" y="14766"/>
                  <a:pt x="3628" y="14766"/>
                </a:cubicBezTo>
                <a:cubicBezTo>
                  <a:pt x="3291" y="14597"/>
                  <a:pt x="3038" y="14259"/>
                  <a:pt x="3038" y="13838"/>
                </a:cubicBezTo>
                <a:cubicBezTo>
                  <a:pt x="3038" y="13247"/>
                  <a:pt x="3459" y="12825"/>
                  <a:pt x="4050" y="12825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56" name="Shape"/>
          <p:cNvSpPr/>
          <p:nvPr/>
        </p:nvSpPr>
        <p:spPr>
          <a:xfrm>
            <a:off x="12316634" y="4375120"/>
            <a:ext cx="788153" cy="1152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315"/>
                </a:moveTo>
                <a:cubicBezTo>
                  <a:pt x="4725" y="19315"/>
                  <a:pt x="4725" y="19315"/>
                  <a:pt x="4725" y="19315"/>
                </a:cubicBezTo>
                <a:cubicBezTo>
                  <a:pt x="5400" y="19315"/>
                  <a:pt x="6075" y="18692"/>
                  <a:pt x="6075" y="18069"/>
                </a:cubicBezTo>
                <a:cubicBezTo>
                  <a:pt x="6075" y="8100"/>
                  <a:pt x="6075" y="8100"/>
                  <a:pt x="6075" y="8100"/>
                </a:cubicBezTo>
                <a:cubicBezTo>
                  <a:pt x="6075" y="7477"/>
                  <a:pt x="5400" y="6854"/>
                  <a:pt x="4725" y="6854"/>
                </a:cubicBezTo>
                <a:cubicBezTo>
                  <a:pt x="1800" y="6854"/>
                  <a:pt x="1800" y="6854"/>
                  <a:pt x="1800" y="6854"/>
                </a:cubicBezTo>
                <a:cubicBezTo>
                  <a:pt x="1125" y="6854"/>
                  <a:pt x="450" y="7477"/>
                  <a:pt x="450" y="8100"/>
                </a:cubicBezTo>
                <a:cubicBezTo>
                  <a:pt x="450" y="18069"/>
                  <a:pt x="450" y="18069"/>
                  <a:pt x="450" y="18069"/>
                </a:cubicBezTo>
                <a:cubicBezTo>
                  <a:pt x="450" y="18692"/>
                  <a:pt x="1125" y="19315"/>
                  <a:pt x="1800" y="19315"/>
                </a:cubicBezTo>
                <a:close/>
                <a:moveTo>
                  <a:pt x="9450" y="19315"/>
                </a:moveTo>
                <a:cubicBezTo>
                  <a:pt x="12375" y="19315"/>
                  <a:pt x="12375" y="19315"/>
                  <a:pt x="12375" y="19315"/>
                </a:cubicBezTo>
                <a:cubicBezTo>
                  <a:pt x="13050" y="19315"/>
                  <a:pt x="13725" y="18692"/>
                  <a:pt x="13725" y="18069"/>
                </a:cubicBezTo>
                <a:cubicBezTo>
                  <a:pt x="13725" y="1246"/>
                  <a:pt x="13725" y="1246"/>
                  <a:pt x="13725" y="1246"/>
                </a:cubicBezTo>
                <a:cubicBezTo>
                  <a:pt x="13725" y="623"/>
                  <a:pt x="13050" y="0"/>
                  <a:pt x="12375" y="0"/>
                </a:cubicBezTo>
                <a:cubicBezTo>
                  <a:pt x="9450" y="0"/>
                  <a:pt x="9450" y="0"/>
                  <a:pt x="9450" y="0"/>
                </a:cubicBezTo>
                <a:cubicBezTo>
                  <a:pt x="8775" y="0"/>
                  <a:pt x="8100" y="623"/>
                  <a:pt x="8100" y="1246"/>
                </a:cubicBezTo>
                <a:cubicBezTo>
                  <a:pt x="8100" y="18069"/>
                  <a:pt x="8100" y="18069"/>
                  <a:pt x="8100" y="18069"/>
                </a:cubicBezTo>
                <a:cubicBezTo>
                  <a:pt x="8100" y="18692"/>
                  <a:pt x="8775" y="19315"/>
                  <a:pt x="9450" y="19315"/>
                </a:cubicBezTo>
                <a:close/>
                <a:moveTo>
                  <a:pt x="17100" y="19315"/>
                </a:moveTo>
                <a:cubicBezTo>
                  <a:pt x="20025" y="19315"/>
                  <a:pt x="20025" y="19315"/>
                  <a:pt x="20025" y="19315"/>
                </a:cubicBezTo>
                <a:cubicBezTo>
                  <a:pt x="20700" y="19315"/>
                  <a:pt x="21375" y="18692"/>
                  <a:pt x="21375" y="18069"/>
                </a:cubicBezTo>
                <a:cubicBezTo>
                  <a:pt x="21375" y="4985"/>
                  <a:pt x="21375" y="4985"/>
                  <a:pt x="21375" y="4985"/>
                </a:cubicBezTo>
                <a:cubicBezTo>
                  <a:pt x="21375" y="4362"/>
                  <a:pt x="20700" y="3946"/>
                  <a:pt x="20025" y="3946"/>
                </a:cubicBezTo>
                <a:cubicBezTo>
                  <a:pt x="17100" y="3946"/>
                  <a:pt x="17100" y="3946"/>
                  <a:pt x="17100" y="3946"/>
                </a:cubicBezTo>
                <a:cubicBezTo>
                  <a:pt x="16425" y="3946"/>
                  <a:pt x="15975" y="4362"/>
                  <a:pt x="15975" y="4985"/>
                </a:cubicBezTo>
                <a:cubicBezTo>
                  <a:pt x="15975" y="18069"/>
                  <a:pt x="15975" y="18069"/>
                  <a:pt x="15975" y="18069"/>
                </a:cubicBezTo>
                <a:cubicBezTo>
                  <a:pt x="15975" y="18692"/>
                  <a:pt x="16425" y="19315"/>
                  <a:pt x="17100" y="19315"/>
                </a:cubicBezTo>
                <a:close/>
                <a:moveTo>
                  <a:pt x="20925" y="20354"/>
                </a:moveTo>
                <a:cubicBezTo>
                  <a:pt x="450" y="20354"/>
                  <a:pt x="450" y="20354"/>
                  <a:pt x="450" y="20354"/>
                </a:cubicBezTo>
                <a:cubicBezTo>
                  <a:pt x="225" y="20354"/>
                  <a:pt x="0" y="20769"/>
                  <a:pt x="0" y="20977"/>
                </a:cubicBezTo>
                <a:cubicBezTo>
                  <a:pt x="0" y="21392"/>
                  <a:pt x="225" y="21600"/>
                  <a:pt x="450" y="21600"/>
                </a:cubicBezTo>
                <a:cubicBezTo>
                  <a:pt x="20925" y="21600"/>
                  <a:pt x="20925" y="21600"/>
                  <a:pt x="20925" y="21600"/>
                </a:cubicBezTo>
                <a:cubicBezTo>
                  <a:pt x="21375" y="21600"/>
                  <a:pt x="21600" y="21392"/>
                  <a:pt x="21600" y="20977"/>
                </a:cubicBezTo>
                <a:cubicBezTo>
                  <a:pt x="21600" y="20769"/>
                  <a:pt x="21375" y="20354"/>
                  <a:pt x="20925" y="20354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57" name="Shape"/>
          <p:cNvSpPr/>
          <p:nvPr/>
        </p:nvSpPr>
        <p:spPr>
          <a:xfrm>
            <a:off x="11980654" y="4845020"/>
            <a:ext cx="788154" cy="1152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315"/>
                </a:moveTo>
                <a:cubicBezTo>
                  <a:pt x="4725" y="19315"/>
                  <a:pt x="4725" y="19315"/>
                  <a:pt x="4725" y="19315"/>
                </a:cubicBezTo>
                <a:cubicBezTo>
                  <a:pt x="5400" y="19315"/>
                  <a:pt x="6075" y="18692"/>
                  <a:pt x="6075" y="18069"/>
                </a:cubicBezTo>
                <a:cubicBezTo>
                  <a:pt x="6075" y="8100"/>
                  <a:pt x="6075" y="8100"/>
                  <a:pt x="6075" y="8100"/>
                </a:cubicBezTo>
                <a:cubicBezTo>
                  <a:pt x="6075" y="7477"/>
                  <a:pt x="5400" y="6854"/>
                  <a:pt x="4725" y="6854"/>
                </a:cubicBezTo>
                <a:cubicBezTo>
                  <a:pt x="1800" y="6854"/>
                  <a:pt x="1800" y="6854"/>
                  <a:pt x="1800" y="6854"/>
                </a:cubicBezTo>
                <a:cubicBezTo>
                  <a:pt x="1125" y="6854"/>
                  <a:pt x="450" y="7477"/>
                  <a:pt x="450" y="8100"/>
                </a:cubicBezTo>
                <a:cubicBezTo>
                  <a:pt x="450" y="18069"/>
                  <a:pt x="450" y="18069"/>
                  <a:pt x="450" y="18069"/>
                </a:cubicBezTo>
                <a:cubicBezTo>
                  <a:pt x="450" y="18692"/>
                  <a:pt x="1125" y="19315"/>
                  <a:pt x="1800" y="19315"/>
                </a:cubicBezTo>
                <a:close/>
                <a:moveTo>
                  <a:pt x="9450" y="19315"/>
                </a:moveTo>
                <a:cubicBezTo>
                  <a:pt x="12375" y="19315"/>
                  <a:pt x="12375" y="19315"/>
                  <a:pt x="12375" y="19315"/>
                </a:cubicBezTo>
                <a:cubicBezTo>
                  <a:pt x="13050" y="19315"/>
                  <a:pt x="13725" y="18692"/>
                  <a:pt x="13725" y="18069"/>
                </a:cubicBezTo>
                <a:cubicBezTo>
                  <a:pt x="13725" y="1246"/>
                  <a:pt x="13725" y="1246"/>
                  <a:pt x="13725" y="1246"/>
                </a:cubicBezTo>
                <a:cubicBezTo>
                  <a:pt x="13725" y="623"/>
                  <a:pt x="13050" y="0"/>
                  <a:pt x="12375" y="0"/>
                </a:cubicBezTo>
                <a:cubicBezTo>
                  <a:pt x="9450" y="0"/>
                  <a:pt x="9450" y="0"/>
                  <a:pt x="9450" y="0"/>
                </a:cubicBezTo>
                <a:cubicBezTo>
                  <a:pt x="8775" y="0"/>
                  <a:pt x="8100" y="623"/>
                  <a:pt x="8100" y="1246"/>
                </a:cubicBezTo>
                <a:cubicBezTo>
                  <a:pt x="8100" y="18069"/>
                  <a:pt x="8100" y="18069"/>
                  <a:pt x="8100" y="18069"/>
                </a:cubicBezTo>
                <a:cubicBezTo>
                  <a:pt x="8100" y="18692"/>
                  <a:pt x="8775" y="19315"/>
                  <a:pt x="9450" y="19315"/>
                </a:cubicBezTo>
                <a:close/>
                <a:moveTo>
                  <a:pt x="17100" y="19315"/>
                </a:moveTo>
                <a:cubicBezTo>
                  <a:pt x="20025" y="19315"/>
                  <a:pt x="20025" y="19315"/>
                  <a:pt x="20025" y="19315"/>
                </a:cubicBezTo>
                <a:cubicBezTo>
                  <a:pt x="20700" y="19315"/>
                  <a:pt x="21375" y="18692"/>
                  <a:pt x="21375" y="18069"/>
                </a:cubicBezTo>
                <a:cubicBezTo>
                  <a:pt x="21375" y="4985"/>
                  <a:pt x="21375" y="4985"/>
                  <a:pt x="21375" y="4985"/>
                </a:cubicBezTo>
                <a:cubicBezTo>
                  <a:pt x="21375" y="4362"/>
                  <a:pt x="20700" y="3946"/>
                  <a:pt x="20025" y="3946"/>
                </a:cubicBezTo>
                <a:cubicBezTo>
                  <a:pt x="17100" y="3946"/>
                  <a:pt x="17100" y="3946"/>
                  <a:pt x="17100" y="3946"/>
                </a:cubicBezTo>
                <a:cubicBezTo>
                  <a:pt x="16425" y="3946"/>
                  <a:pt x="15975" y="4362"/>
                  <a:pt x="15975" y="4985"/>
                </a:cubicBezTo>
                <a:cubicBezTo>
                  <a:pt x="15975" y="18069"/>
                  <a:pt x="15975" y="18069"/>
                  <a:pt x="15975" y="18069"/>
                </a:cubicBezTo>
                <a:cubicBezTo>
                  <a:pt x="15975" y="18692"/>
                  <a:pt x="16425" y="19315"/>
                  <a:pt x="17100" y="19315"/>
                </a:cubicBezTo>
                <a:close/>
                <a:moveTo>
                  <a:pt x="20925" y="20354"/>
                </a:moveTo>
                <a:cubicBezTo>
                  <a:pt x="450" y="20354"/>
                  <a:pt x="450" y="20354"/>
                  <a:pt x="450" y="20354"/>
                </a:cubicBezTo>
                <a:cubicBezTo>
                  <a:pt x="225" y="20354"/>
                  <a:pt x="0" y="20769"/>
                  <a:pt x="0" y="20977"/>
                </a:cubicBezTo>
                <a:cubicBezTo>
                  <a:pt x="0" y="21392"/>
                  <a:pt x="225" y="21600"/>
                  <a:pt x="450" y="21600"/>
                </a:cubicBezTo>
                <a:cubicBezTo>
                  <a:pt x="20925" y="21600"/>
                  <a:pt x="20925" y="21600"/>
                  <a:pt x="20925" y="21600"/>
                </a:cubicBezTo>
                <a:cubicBezTo>
                  <a:pt x="21375" y="21600"/>
                  <a:pt x="21600" y="21392"/>
                  <a:pt x="21600" y="20977"/>
                </a:cubicBezTo>
                <a:cubicBezTo>
                  <a:pt x="21600" y="20769"/>
                  <a:pt x="21375" y="20354"/>
                  <a:pt x="20925" y="20354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58" name="Shape"/>
          <p:cNvSpPr/>
          <p:nvPr/>
        </p:nvSpPr>
        <p:spPr>
          <a:xfrm>
            <a:off x="19517103" y="4556290"/>
            <a:ext cx="1395001" cy="1152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98" y="0"/>
                </a:moveTo>
                <a:cubicBezTo>
                  <a:pt x="878" y="0"/>
                  <a:pt x="878" y="0"/>
                  <a:pt x="878" y="0"/>
                </a:cubicBezTo>
                <a:cubicBezTo>
                  <a:pt x="351" y="0"/>
                  <a:pt x="0" y="393"/>
                  <a:pt x="0" y="785"/>
                </a:cubicBezTo>
                <a:cubicBezTo>
                  <a:pt x="0" y="15120"/>
                  <a:pt x="0" y="15120"/>
                  <a:pt x="0" y="15120"/>
                </a:cubicBezTo>
                <a:cubicBezTo>
                  <a:pt x="0" y="15120"/>
                  <a:pt x="0" y="15120"/>
                  <a:pt x="0" y="15120"/>
                </a:cubicBezTo>
                <a:cubicBezTo>
                  <a:pt x="0" y="17280"/>
                  <a:pt x="0" y="17280"/>
                  <a:pt x="0" y="17280"/>
                </a:cubicBezTo>
                <a:cubicBezTo>
                  <a:pt x="0" y="17673"/>
                  <a:pt x="176" y="17869"/>
                  <a:pt x="527" y="17869"/>
                </a:cubicBezTo>
                <a:cubicBezTo>
                  <a:pt x="8429" y="17869"/>
                  <a:pt x="8429" y="17869"/>
                  <a:pt x="8429" y="17869"/>
                </a:cubicBezTo>
                <a:cubicBezTo>
                  <a:pt x="8429" y="18851"/>
                  <a:pt x="8254" y="20815"/>
                  <a:pt x="7376" y="21207"/>
                </a:cubicBezTo>
                <a:cubicBezTo>
                  <a:pt x="7376" y="21207"/>
                  <a:pt x="7024" y="21600"/>
                  <a:pt x="7902" y="21600"/>
                </a:cubicBezTo>
                <a:cubicBezTo>
                  <a:pt x="13698" y="21600"/>
                  <a:pt x="13698" y="21600"/>
                  <a:pt x="13698" y="21600"/>
                </a:cubicBezTo>
                <a:cubicBezTo>
                  <a:pt x="14751" y="21600"/>
                  <a:pt x="14400" y="21207"/>
                  <a:pt x="14400" y="21207"/>
                </a:cubicBezTo>
                <a:cubicBezTo>
                  <a:pt x="13346" y="20815"/>
                  <a:pt x="13171" y="18851"/>
                  <a:pt x="13171" y="17869"/>
                </a:cubicBezTo>
                <a:cubicBezTo>
                  <a:pt x="21249" y="17869"/>
                  <a:pt x="21249" y="17869"/>
                  <a:pt x="21249" y="17869"/>
                </a:cubicBezTo>
                <a:cubicBezTo>
                  <a:pt x="21424" y="17869"/>
                  <a:pt x="21600" y="17673"/>
                  <a:pt x="21600" y="17280"/>
                </a:cubicBezTo>
                <a:cubicBezTo>
                  <a:pt x="21600" y="15120"/>
                  <a:pt x="21600" y="15120"/>
                  <a:pt x="21600" y="15120"/>
                </a:cubicBezTo>
                <a:cubicBezTo>
                  <a:pt x="21600" y="15120"/>
                  <a:pt x="21600" y="15120"/>
                  <a:pt x="21600" y="15120"/>
                </a:cubicBezTo>
                <a:cubicBezTo>
                  <a:pt x="21600" y="785"/>
                  <a:pt x="21600" y="785"/>
                  <a:pt x="21600" y="785"/>
                </a:cubicBezTo>
                <a:cubicBezTo>
                  <a:pt x="21600" y="393"/>
                  <a:pt x="21249" y="0"/>
                  <a:pt x="20898" y="0"/>
                </a:cubicBezTo>
                <a:close/>
                <a:moveTo>
                  <a:pt x="10361" y="16102"/>
                </a:moveTo>
                <a:cubicBezTo>
                  <a:pt x="10361" y="15709"/>
                  <a:pt x="10537" y="15513"/>
                  <a:pt x="10888" y="15513"/>
                </a:cubicBezTo>
                <a:cubicBezTo>
                  <a:pt x="11063" y="15513"/>
                  <a:pt x="11415" y="15709"/>
                  <a:pt x="11415" y="16102"/>
                </a:cubicBezTo>
                <a:cubicBezTo>
                  <a:pt x="11415" y="16495"/>
                  <a:pt x="11063" y="16691"/>
                  <a:pt x="10888" y="16691"/>
                </a:cubicBezTo>
                <a:cubicBezTo>
                  <a:pt x="10537" y="16691"/>
                  <a:pt x="10361" y="16495"/>
                  <a:pt x="10361" y="16102"/>
                </a:cubicBezTo>
                <a:close/>
                <a:moveTo>
                  <a:pt x="21073" y="14531"/>
                </a:moveTo>
                <a:cubicBezTo>
                  <a:pt x="702" y="14531"/>
                  <a:pt x="702" y="14531"/>
                  <a:pt x="702" y="14531"/>
                </a:cubicBezTo>
                <a:cubicBezTo>
                  <a:pt x="702" y="785"/>
                  <a:pt x="702" y="785"/>
                  <a:pt x="702" y="785"/>
                </a:cubicBezTo>
                <a:cubicBezTo>
                  <a:pt x="702" y="785"/>
                  <a:pt x="702" y="589"/>
                  <a:pt x="878" y="589"/>
                </a:cubicBezTo>
                <a:cubicBezTo>
                  <a:pt x="20898" y="589"/>
                  <a:pt x="20898" y="589"/>
                  <a:pt x="20898" y="589"/>
                </a:cubicBezTo>
                <a:cubicBezTo>
                  <a:pt x="20898" y="589"/>
                  <a:pt x="21073" y="785"/>
                  <a:pt x="21073" y="785"/>
                </a:cubicBezTo>
                <a:lnTo>
                  <a:pt x="21073" y="14531"/>
                </a:lnTo>
                <a:close/>
                <a:moveTo>
                  <a:pt x="21073" y="14531"/>
                </a:moveTo>
                <a:cubicBezTo>
                  <a:pt x="21073" y="14531"/>
                  <a:pt x="21073" y="14531"/>
                  <a:pt x="21073" y="1453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59" name="Line"/>
          <p:cNvSpPr/>
          <p:nvPr/>
        </p:nvSpPr>
        <p:spPr>
          <a:xfrm>
            <a:off x="5925439" y="2056927"/>
            <a:ext cx="11504177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0" name="Pill"/>
          <p:cNvSpPr/>
          <p:nvPr/>
        </p:nvSpPr>
        <p:spPr>
          <a:xfrm rot="20880000">
            <a:off x="19941725" y="4837281"/>
            <a:ext cx="665589" cy="2979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835" y="0"/>
                </a:moveTo>
                <a:cubicBezTo>
                  <a:pt x="2169" y="0"/>
                  <a:pt x="0" y="4847"/>
                  <a:pt x="0" y="10802"/>
                </a:cubicBezTo>
                <a:cubicBezTo>
                  <a:pt x="0" y="16757"/>
                  <a:pt x="2169" y="21600"/>
                  <a:pt x="4835" y="21600"/>
                </a:cubicBezTo>
                <a:lnTo>
                  <a:pt x="16767" y="21600"/>
                </a:lnTo>
                <a:cubicBezTo>
                  <a:pt x="19432" y="21600"/>
                  <a:pt x="21600" y="16757"/>
                  <a:pt x="21600" y="10802"/>
                </a:cubicBezTo>
                <a:cubicBezTo>
                  <a:pt x="21600" y="4847"/>
                  <a:pt x="19432" y="0"/>
                  <a:pt x="16767" y="0"/>
                </a:cubicBezTo>
                <a:lnTo>
                  <a:pt x="4835" y="0"/>
                </a:lnTo>
                <a:close/>
                <a:moveTo>
                  <a:pt x="10676" y="2635"/>
                </a:moveTo>
                <a:lnTo>
                  <a:pt x="16767" y="2635"/>
                </a:lnTo>
                <a:cubicBezTo>
                  <a:pt x="18782" y="2635"/>
                  <a:pt x="20422" y="6299"/>
                  <a:pt x="20422" y="10802"/>
                </a:cubicBezTo>
                <a:cubicBezTo>
                  <a:pt x="20422" y="15305"/>
                  <a:pt x="18782" y="18965"/>
                  <a:pt x="16767" y="18965"/>
                </a:cubicBezTo>
                <a:lnTo>
                  <a:pt x="10676" y="18965"/>
                </a:lnTo>
                <a:lnTo>
                  <a:pt x="10676" y="2635"/>
                </a:ln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1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11</a:t>
            </a:r>
          </a:p>
        </p:txBody>
      </p:sp>
    </p:spTree>
  </p:cSld>
  <p:clrMapOvr>
    <a:masterClrMapping/>
  </p:clrMapOvr>
  <p:transition spd="med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7">
            <a:extLst>
              <a:ext uri="{FF2B5EF4-FFF2-40B4-BE49-F238E27FC236}">
                <a16:creationId xmlns:a16="http://schemas.microsoft.com/office/drawing/2014/main" id="{7B5A22E0-6D4E-F6DF-299B-1A7636A41D0B}"/>
              </a:ext>
            </a:extLst>
          </p:cNvPr>
          <p:cNvSpPr/>
          <p:nvPr/>
        </p:nvSpPr>
        <p:spPr>
          <a:xfrm>
            <a:off x="2978000" y="4462015"/>
            <a:ext cx="18331495" cy="1160380"/>
          </a:xfrm>
          <a:prstGeom prst="roundRect">
            <a:avLst>
              <a:gd name="adj" fmla="val 19428"/>
            </a:avLst>
          </a:prstGeom>
          <a:solidFill>
            <a:srgbClr val="000000"/>
          </a:solidFill>
          <a:ln w="12700">
            <a:solidFill>
              <a:srgbClr val="00FF01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3000"/>
          </a:p>
        </p:txBody>
      </p:sp>
      <p:sp>
        <p:nvSpPr>
          <p:cNvPr id="2034" name="TextShape 29"/>
          <p:cNvSpPr txBox="1"/>
          <p:nvPr/>
        </p:nvSpPr>
        <p:spPr>
          <a:xfrm>
            <a:off x="3464285" y="3442761"/>
            <a:ext cx="16645604" cy="2860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spc="296">
                <a:solidFill>
                  <a:srgbClr val="FFFFFF"/>
                </a:solidFill>
              </a:defRPr>
            </a:pPr>
            <a:r>
              <a:rPr sz="3000" dirty="0"/>
              <a:t>You can generally check the version of installed software with:</a:t>
            </a:r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/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/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[name of software] --version</a:t>
            </a:r>
            <a:endParaRPr sz="3000" dirty="0">
              <a:latin typeface="+mn-lt"/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latin typeface="+mn-lt"/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2035" name="Picture 3" descr="Picture 3"/>
          <p:cNvPicPr>
            <a:picLocks noChangeAspect="1"/>
          </p:cNvPicPr>
          <p:nvPr/>
        </p:nvPicPr>
        <p:blipFill>
          <a:blip r:embed="rId3"/>
          <a:srcRect l="457" r="1867"/>
          <a:stretch>
            <a:fillRect/>
          </a:stretch>
        </p:blipFill>
        <p:spPr>
          <a:xfrm>
            <a:off x="3057515" y="6404556"/>
            <a:ext cx="18251980" cy="6191340"/>
          </a:xfrm>
          <a:prstGeom prst="roundRect">
            <a:avLst>
              <a:gd name="adj" fmla="val 4190"/>
            </a:avLst>
          </a:prstGeom>
          <a:ln w="12700">
            <a:miter lim="400000"/>
          </a:ln>
        </p:spPr>
      </p:pic>
      <p:sp>
        <p:nvSpPr>
          <p:cNvPr id="2036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100</a:t>
            </a:fld>
            <a:endParaRPr/>
          </a:p>
        </p:txBody>
      </p:sp>
      <p:sp>
        <p:nvSpPr>
          <p:cNvPr id="2037" name="Group 1"/>
          <p:cNvSpPr/>
          <p:nvPr/>
        </p:nvSpPr>
        <p:spPr>
          <a:xfrm flipH="1">
            <a:off x="-1" y="24619"/>
            <a:ext cx="24290331" cy="2678679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38" name="Group 3"/>
          <p:cNvSpPr txBox="1"/>
          <p:nvPr/>
        </p:nvSpPr>
        <p:spPr>
          <a:xfrm>
            <a:off x="7954840" y="1004198"/>
            <a:ext cx="846162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000000"/>
                </a:solidFill>
              </a:defRPr>
            </a:lvl1pPr>
          </a:lstStyle>
          <a:p>
            <a:r>
              <a:t>SOFTWARE VERSION</a:t>
            </a:r>
          </a:p>
        </p:txBody>
      </p:sp>
    </p:spTree>
  </p:cSld>
  <p:clrMapOvr>
    <a:masterClrMapping/>
  </p:clrMapOvr>
  <p:transition spd="med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Скругленный прямоугольник 7"/>
          <p:cNvSpPr/>
          <p:nvPr/>
        </p:nvSpPr>
        <p:spPr>
          <a:xfrm>
            <a:off x="15966975" y="7440411"/>
            <a:ext cx="7660921" cy="3220702"/>
          </a:xfrm>
          <a:prstGeom prst="roundRect">
            <a:avLst>
              <a:gd name="adj" fmla="val 6999"/>
            </a:avLst>
          </a:prstGeom>
          <a:solidFill>
            <a:srgbClr val="FFFF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41" name="Скругленный прямоугольник 7"/>
          <p:cNvSpPr/>
          <p:nvPr/>
        </p:nvSpPr>
        <p:spPr>
          <a:xfrm>
            <a:off x="2112362" y="10979763"/>
            <a:ext cx="11139046" cy="1160380"/>
          </a:xfrm>
          <a:prstGeom prst="roundRect">
            <a:avLst>
              <a:gd name="adj" fmla="val 19428"/>
            </a:avLst>
          </a:prstGeom>
          <a:solidFill>
            <a:srgbClr val="000000"/>
          </a:solidFill>
          <a:ln w="12700">
            <a:solidFill>
              <a:srgbClr val="FFFFFF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3000"/>
          </a:p>
        </p:txBody>
      </p:sp>
      <p:sp>
        <p:nvSpPr>
          <p:cNvPr id="2042" name="Скругленный прямоугольник 7"/>
          <p:cNvSpPr/>
          <p:nvPr/>
        </p:nvSpPr>
        <p:spPr>
          <a:xfrm>
            <a:off x="2112362" y="5989684"/>
            <a:ext cx="11139046" cy="1160380"/>
          </a:xfrm>
          <a:prstGeom prst="roundRect">
            <a:avLst>
              <a:gd name="adj" fmla="val 19428"/>
            </a:avLst>
          </a:prstGeom>
          <a:solidFill>
            <a:srgbClr val="000000"/>
          </a:solidFill>
          <a:ln w="12700">
            <a:solidFill>
              <a:srgbClr val="00FF01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3000"/>
          </a:p>
        </p:txBody>
      </p:sp>
      <p:sp>
        <p:nvSpPr>
          <p:cNvPr id="2043" name="Скругленный прямоугольник 7"/>
          <p:cNvSpPr/>
          <p:nvPr/>
        </p:nvSpPr>
        <p:spPr>
          <a:xfrm>
            <a:off x="2112362" y="8485680"/>
            <a:ext cx="11139046" cy="1160380"/>
          </a:xfrm>
          <a:prstGeom prst="roundRect">
            <a:avLst>
              <a:gd name="adj" fmla="val 19428"/>
            </a:avLst>
          </a:prstGeom>
          <a:solidFill>
            <a:srgbClr val="000000"/>
          </a:solidFill>
          <a:ln w="12700">
            <a:solidFill>
              <a:srgbClr val="FFC74F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3000"/>
          </a:p>
        </p:txBody>
      </p:sp>
      <p:sp>
        <p:nvSpPr>
          <p:cNvPr id="2044" name="TextShape 29"/>
          <p:cNvSpPr txBox="1"/>
          <p:nvPr/>
        </p:nvSpPr>
        <p:spPr>
          <a:xfrm>
            <a:off x="1645670" y="3643480"/>
            <a:ext cx="13817139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spc="296">
                <a:solidFill>
                  <a:srgbClr val="FFFFFF"/>
                </a:solidFill>
              </a:defRPr>
            </a:pPr>
            <a:r>
              <a:rPr sz="3000" dirty="0"/>
              <a:t>Update your software with the same tool you used to install it: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457200" indent="-457200">
              <a:buSzPct val="100000"/>
              <a:buFont typeface="Arial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Installed with </a:t>
            </a:r>
            <a:r>
              <a:rPr sz="3000" b="1" dirty="0" err="1"/>
              <a:t>conda</a:t>
            </a:r>
            <a:r>
              <a:rPr sz="3000" dirty="0"/>
              <a:t>: (update only the current environment)</a:t>
            </a:r>
          </a:p>
        </p:txBody>
      </p:sp>
      <p:sp>
        <p:nvSpPr>
          <p:cNvPr id="204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101</a:t>
            </a:fld>
            <a:endParaRPr/>
          </a:p>
        </p:txBody>
      </p:sp>
      <p:sp>
        <p:nvSpPr>
          <p:cNvPr id="2046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47" name="Group 3"/>
          <p:cNvSpPr txBox="1"/>
          <p:nvPr/>
        </p:nvSpPr>
        <p:spPr>
          <a:xfrm>
            <a:off x="6162484" y="1004198"/>
            <a:ext cx="12046331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KEEPING THINGS UP TO DATE</a:t>
            </a:r>
          </a:p>
        </p:txBody>
      </p:sp>
      <p:pic>
        <p:nvPicPr>
          <p:cNvPr id="2048" name="Picture 8" descr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792" y="6052532"/>
            <a:ext cx="929082" cy="9296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9" name="homebrew-social-card.png" descr="homebrew-social-card.png"/>
          <p:cNvPicPr>
            <a:picLocks noChangeAspect="1"/>
          </p:cNvPicPr>
          <p:nvPr/>
        </p:nvPicPr>
        <p:blipFill>
          <a:blip r:embed="rId4"/>
          <a:srcRect l="2276" t="11242" r="72797" b="6456"/>
          <a:stretch>
            <a:fillRect/>
          </a:stretch>
        </p:blipFill>
        <p:spPr>
          <a:xfrm>
            <a:off x="13651896" y="8470729"/>
            <a:ext cx="752873" cy="1160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0" h="21593" extrusionOk="0">
                <a:moveTo>
                  <a:pt x="5440" y="0"/>
                </a:moveTo>
                <a:cubicBezTo>
                  <a:pt x="3842" y="0"/>
                  <a:pt x="2893" y="-3"/>
                  <a:pt x="2254" y="170"/>
                </a:cubicBezTo>
                <a:cubicBezTo>
                  <a:pt x="1332" y="388"/>
                  <a:pt x="597" y="865"/>
                  <a:pt x="262" y="1463"/>
                </a:cubicBezTo>
                <a:cubicBezTo>
                  <a:pt x="-5" y="1878"/>
                  <a:pt x="0" y="2494"/>
                  <a:pt x="0" y="3531"/>
                </a:cubicBezTo>
                <a:lnTo>
                  <a:pt x="0" y="18063"/>
                </a:lnTo>
                <a:cubicBezTo>
                  <a:pt x="0" y="19100"/>
                  <a:pt x="-5" y="19724"/>
                  <a:pt x="262" y="20138"/>
                </a:cubicBezTo>
                <a:cubicBezTo>
                  <a:pt x="597" y="20736"/>
                  <a:pt x="1332" y="21206"/>
                  <a:pt x="2254" y="21424"/>
                </a:cubicBezTo>
                <a:cubicBezTo>
                  <a:pt x="2893" y="21597"/>
                  <a:pt x="3842" y="21594"/>
                  <a:pt x="5440" y="21594"/>
                </a:cubicBezTo>
                <a:lnTo>
                  <a:pt x="16150" y="21594"/>
                </a:lnTo>
                <a:cubicBezTo>
                  <a:pt x="17748" y="21594"/>
                  <a:pt x="18709" y="21597"/>
                  <a:pt x="19348" y="21424"/>
                </a:cubicBezTo>
                <a:cubicBezTo>
                  <a:pt x="20269" y="21206"/>
                  <a:pt x="20993" y="20736"/>
                  <a:pt x="21328" y="20138"/>
                </a:cubicBezTo>
                <a:cubicBezTo>
                  <a:pt x="21595" y="19724"/>
                  <a:pt x="21590" y="19100"/>
                  <a:pt x="21590" y="18063"/>
                </a:cubicBezTo>
                <a:lnTo>
                  <a:pt x="21590" y="3531"/>
                </a:lnTo>
                <a:cubicBezTo>
                  <a:pt x="21590" y="2494"/>
                  <a:pt x="21595" y="1878"/>
                  <a:pt x="21328" y="1463"/>
                </a:cubicBezTo>
                <a:cubicBezTo>
                  <a:pt x="20993" y="865"/>
                  <a:pt x="20269" y="388"/>
                  <a:pt x="19348" y="170"/>
                </a:cubicBezTo>
                <a:cubicBezTo>
                  <a:pt x="18709" y="-3"/>
                  <a:pt x="17748" y="0"/>
                  <a:pt x="16150" y="0"/>
                </a:cubicBezTo>
                <a:lnTo>
                  <a:pt x="544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2050" name="TextShape 29"/>
          <p:cNvSpPr txBox="1"/>
          <p:nvPr/>
        </p:nvSpPr>
        <p:spPr>
          <a:xfrm>
            <a:off x="16388901" y="8142161"/>
            <a:ext cx="6265405" cy="181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457200" indent="-457200">
              <a:buSzPct val="100000"/>
              <a:buFont typeface="Arial"/>
              <a:buChar char="•"/>
              <a:defRPr sz="2800" spc="296">
                <a:solidFill>
                  <a:srgbClr val="3F4756"/>
                </a:solidFill>
              </a:defRPr>
            </a:pPr>
            <a:r>
              <a:t>With </a:t>
            </a:r>
            <a:r>
              <a:rPr b="1"/>
              <a:t>Windows App store</a:t>
            </a:r>
            <a:r>
              <a:t>:</a:t>
            </a:r>
          </a:p>
          <a:p>
            <a:pPr>
              <a:defRPr sz="2800" spc="296">
                <a:solidFill>
                  <a:srgbClr val="3F4756"/>
                </a:solidFill>
              </a:defRPr>
            </a:pPr>
            <a:endParaRPr/>
          </a:p>
          <a:p>
            <a:pPr algn="ctr">
              <a:defRPr sz="2800" b="1" i="1" spc="296">
                <a:solidFill>
                  <a:srgbClr val="3F4756"/>
                </a:solidFill>
              </a:defRPr>
            </a:pPr>
            <a:r>
              <a:t>Update via </a:t>
            </a:r>
          </a:p>
          <a:p>
            <a:pPr algn="ctr">
              <a:defRPr sz="2800" b="1" i="1" spc="296">
                <a:solidFill>
                  <a:srgbClr val="3F4756"/>
                </a:solidFill>
              </a:defRPr>
            </a:pPr>
            <a:r>
              <a:t>Windows App store</a:t>
            </a:r>
          </a:p>
        </p:txBody>
      </p:sp>
      <p:sp>
        <p:nvSpPr>
          <p:cNvPr id="2051" name="TextShape 29"/>
          <p:cNvSpPr txBox="1"/>
          <p:nvPr/>
        </p:nvSpPr>
        <p:spPr>
          <a:xfrm>
            <a:off x="1645670" y="7686935"/>
            <a:ext cx="12846754" cy="552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457200" indent="-457200">
              <a:buSzPct val="100000"/>
              <a:buFont typeface="Arial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Installed with </a:t>
            </a:r>
            <a:r>
              <a:rPr sz="3000" b="1" dirty="0"/>
              <a:t>homebrew</a:t>
            </a:r>
            <a:r>
              <a:rPr sz="3000" dirty="0"/>
              <a:t> (updates a software):</a:t>
            </a:r>
          </a:p>
        </p:txBody>
      </p:sp>
      <p:sp>
        <p:nvSpPr>
          <p:cNvPr id="2052" name="TextShape 29"/>
          <p:cNvSpPr txBox="1"/>
          <p:nvPr/>
        </p:nvSpPr>
        <p:spPr>
          <a:xfrm>
            <a:off x="1645670" y="10214146"/>
            <a:ext cx="12846754" cy="552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457200" indent="-457200">
              <a:buSzPct val="100000"/>
              <a:buFont typeface="Arial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/>
              <a:t>Installed with </a:t>
            </a:r>
            <a:r>
              <a:rPr sz="3000" b="1"/>
              <a:t>apt-get</a:t>
            </a:r>
            <a:r>
              <a:rPr sz="3000"/>
              <a:t>: </a:t>
            </a:r>
          </a:p>
        </p:txBody>
      </p:sp>
      <p:sp>
        <p:nvSpPr>
          <p:cNvPr id="2053" name="$ brew upgrade [software]"/>
          <p:cNvSpPr txBox="1"/>
          <p:nvPr/>
        </p:nvSpPr>
        <p:spPr>
          <a:xfrm>
            <a:off x="2497162" y="8836000"/>
            <a:ext cx="6879443" cy="553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000" b="1" spc="31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brew upgrade [software]</a:t>
            </a:r>
          </a:p>
        </p:txBody>
      </p:sp>
      <p:sp>
        <p:nvSpPr>
          <p:cNvPr id="2054" name="$ conda update [software]"/>
          <p:cNvSpPr txBox="1"/>
          <p:nvPr/>
        </p:nvSpPr>
        <p:spPr>
          <a:xfrm>
            <a:off x="2457872" y="6327304"/>
            <a:ext cx="7150928" cy="553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000" b="1" spc="31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 $ conda update [software]</a:t>
            </a:r>
          </a:p>
        </p:txBody>
      </p:sp>
      <p:sp>
        <p:nvSpPr>
          <p:cNvPr id="2055" name="$ apt-get update [software]"/>
          <p:cNvSpPr txBox="1"/>
          <p:nvPr/>
        </p:nvSpPr>
        <p:spPr>
          <a:xfrm>
            <a:off x="2454915" y="11344697"/>
            <a:ext cx="7422412" cy="553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000" b="1" spc="31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apt-get update [software]</a:t>
            </a:r>
          </a:p>
        </p:txBody>
      </p:sp>
      <p:pic>
        <p:nvPicPr>
          <p:cNvPr id="2056" name="linux-logo.png" descr="linux-logo.png"/>
          <p:cNvPicPr>
            <a:picLocks noChangeAspect="1"/>
          </p:cNvPicPr>
          <p:nvPr/>
        </p:nvPicPr>
        <p:blipFill>
          <a:blip r:embed="rId5"/>
          <a:srcRect l="69344"/>
          <a:stretch>
            <a:fillRect/>
          </a:stretch>
        </p:blipFill>
        <p:spPr>
          <a:xfrm>
            <a:off x="13527873" y="10951799"/>
            <a:ext cx="1000778" cy="116044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7" name="windows_store_icon__transparent_blue___homemade__by_bannax1994-d8enq8q.png" descr="windows_store_icon__transparent_blue___homemade__by_bannax1994-d8enq8q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71285" y="8784356"/>
            <a:ext cx="1817200" cy="1817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Rectangle 21"/>
          <p:cNvSpPr/>
          <p:nvPr/>
        </p:nvSpPr>
        <p:spPr>
          <a:xfrm flipH="1">
            <a:off x="5954" y="-162560"/>
            <a:ext cx="24371301" cy="2606039"/>
          </a:xfrm>
          <a:prstGeom prst="rect">
            <a:avLst/>
          </a:prstGeom>
          <a:solidFill>
            <a:srgbClr val="90E1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DDDDDD"/>
                </a:solidFill>
              </a:defRPr>
            </a:pPr>
            <a:endParaRPr/>
          </a:p>
        </p:txBody>
      </p:sp>
      <p:sp>
        <p:nvSpPr>
          <p:cNvPr id="2060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102</a:t>
            </a:fld>
            <a:endParaRPr/>
          </a:p>
        </p:txBody>
      </p:sp>
      <p:sp>
        <p:nvSpPr>
          <p:cNvPr id="2061" name="Group 3"/>
          <p:cNvSpPr txBox="1"/>
          <p:nvPr/>
        </p:nvSpPr>
        <p:spPr>
          <a:xfrm>
            <a:off x="1406619" y="838200"/>
            <a:ext cx="21558062" cy="91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b="1" spc="600">
                <a:solidFill>
                  <a:srgbClr val="374556"/>
                </a:solidFill>
              </a:defRPr>
            </a:lvl1pPr>
          </a:lstStyle>
          <a:p>
            <a:r>
              <a:rPr b="0" dirty="0"/>
              <a:t>OPENING APPS &amp; RUNNING SOFTWARE</a:t>
            </a:r>
          </a:p>
        </p:txBody>
      </p:sp>
      <p:grpSp>
        <p:nvGrpSpPr>
          <p:cNvPr id="2081" name="Group"/>
          <p:cNvGrpSpPr/>
          <p:nvPr/>
        </p:nvGrpSpPr>
        <p:grpSpPr>
          <a:xfrm>
            <a:off x="-507773" y="4533639"/>
            <a:ext cx="14594238" cy="7129648"/>
            <a:chOff x="0" y="0"/>
            <a:chExt cx="14594236" cy="7129647"/>
          </a:xfrm>
        </p:grpSpPr>
        <p:grpSp>
          <p:nvGrpSpPr>
            <p:cNvPr id="2072" name="Group"/>
            <p:cNvGrpSpPr/>
            <p:nvPr/>
          </p:nvGrpSpPr>
          <p:grpSpPr>
            <a:xfrm>
              <a:off x="0" y="-1"/>
              <a:ext cx="14594237" cy="7129649"/>
              <a:chOff x="0" y="0"/>
              <a:chExt cx="14594236" cy="7129647"/>
            </a:xfrm>
          </p:grpSpPr>
          <p:grpSp>
            <p:nvGrpSpPr>
              <p:cNvPr id="2070" name="Group 36"/>
              <p:cNvGrpSpPr/>
              <p:nvPr/>
            </p:nvGrpSpPr>
            <p:grpSpPr>
              <a:xfrm>
                <a:off x="1234739" y="-1"/>
                <a:ext cx="11093046" cy="6726634"/>
                <a:chOff x="0" y="0"/>
                <a:chExt cx="11093045" cy="6726632"/>
              </a:xfrm>
            </p:grpSpPr>
            <p:sp>
              <p:nvSpPr>
                <p:cNvPr id="2062" name="Freeform 6"/>
                <p:cNvSpPr/>
                <p:nvPr/>
              </p:nvSpPr>
              <p:spPr>
                <a:xfrm>
                  <a:off x="1030484" y="-1"/>
                  <a:ext cx="9041275" cy="65421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3" name="Freeform 7"/>
                <p:cNvSpPr/>
                <p:nvPr/>
              </p:nvSpPr>
              <p:spPr>
                <a:xfrm>
                  <a:off x="1045819" y="6473"/>
                  <a:ext cx="9010606" cy="624754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4" name="Freeform 8"/>
                <p:cNvSpPr/>
                <p:nvPr/>
              </p:nvSpPr>
              <p:spPr>
                <a:xfrm>
                  <a:off x="1045819" y="6260494"/>
                  <a:ext cx="9010606" cy="2654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5" name="Rectangle 9"/>
                <p:cNvSpPr/>
                <p:nvPr/>
              </p:nvSpPr>
              <p:spPr>
                <a:xfrm>
                  <a:off x="1377046" y="498508"/>
                  <a:ext cx="8332817" cy="5515970"/>
                </a:xfrm>
                <a:prstGeom prst="rect">
                  <a:avLst/>
                </a:prstGeom>
                <a:solidFill>
                  <a:srgbClr val="EBEBE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2066" name="Rectangle 10"/>
                <p:cNvSpPr/>
                <p:nvPr/>
              </p:nvSpPr>
              <p:spPr>
                <a:xfrm>
                  <a:off x="6621476" y="6525933"/>
                  <a:ext cx="4471568" cy="84165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7" name="Freeform 11"/>
                <p:cNvSpPr/>
                <p:nvPr/>
              </p:nvSpPr>
              <p:spPr>
                <a:xfrm>
                  <a:off x="-1" y="6610097"/>
                  <a:ext cx="11093046" cy="11653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8" name="Rectangle 12"/>
                <p:cNvSpPr/>
                <p:nvPr/>
              </p:nvSpPr>
              <p:spPr>
                <a:xfrm>
                  <a:off x="-1" y="6525933"/>
                  <a:ext cx="4465435" cy="84165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9" name="Rectangle 13"/>
                <p:cNvSpPr/>
                <p:nvPr/>
              </p:nvSpPr>
              <p:spPr>
                <a:xfrm>
                  <a:off x="4465432" y="6525933"/>
                  <a:ext cx="2156045" cy="84165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2071" name="Oval 34"/>
              <p:cNvSpPr/>
              <p:nvPr/>
            </p:nvSpPr>
            <p:spPr>
              <a:xfrm>
                <a:off x="0" y="6393213"/>
                <a:ext cx="14594237" cy="736435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2073" name="Rounded Rectangle"/>
            <p:cNvSpPr/>
            <p:nvPr/>
          </p:nvSpPr>
          <p:spPr>
            <a:xfrm>
              <a:off x="2811392" y="1176011"/>
              <a:ext cx="7980428" cy="4447426"/>
            </a:xfrm>
            <a:prstGeom prst="roundRect">
              <a:avLst>
                <a:gd name="adj" fmla="val 6279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sp>
          <p:nvSpPr>
            <p:cNvPr id="2074" name="Rounded Rectangle"/>
            <p:cNvSpPr/>
            <p:nvPr/>
          </p:nvSpPr>
          <p:spPr>
            <a:xfrm>
              <a:off x="2795791" y="832086"/>
              <a:ext cx="8012823" cy="567005"/>
            </a:xfrm>
            <a:prstGeom prst="roundRect">
              <a:avLst>
                <a:gd name="adj" fmla="val 31313"/>
              </a:avLst>
            </a:prstGeom>
            <a:solidFill>
              <a:srgbClr val="91919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sp>
          <p:nvSpPr>
            <p:cNvPr id="2075" name="Rounded Rectangle"/>
            <p:cNvSpPr/>
            <p:nvPr/>
          </p:nvSpPr>
          <p:spPr>
            <a:xfrm>
              <a:off x="4299864" y="998393"/>
              <a:ext cx="431743" cy="310591"/>
            </a:xfrm>
            <a:prstGeom prst="roundRect">
              <a:avLst>
                <a:gd name="adj" fmla="val 31313"/>
              </a:avLst>
            </a:prstGeom>
            <a:solidFill>
              <a:srgbClr val="398F3D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sp>
          <p:nvSpPr>
            <p:cNvPr id="2076" name="Rounded Rectangle"/>
            <p:cNvSpPr/>
            <p:nvPr/>
          </p:nvSpPr>
          <p:spPr>
            <a:xfrm>
              <a:off x="3648096" y="998393"/>
              <a:ext cx="431743" cy="310591"/>
            </a:xfrm>
            <a:prstGeom prst="roundRect">
              <a:avLst>
                <a:gd name="adj" fmla="val 31313"/>
              </a:avLst>
            </a:prstGeom>
            <a:solidFill>
              <a:srgbClr val="FFB46D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sp>
          <p:nvSpPr>
            <p:cNvPr id="2077" name="Rounded Rectangle"/>
            <p:cNvSpPr/>
            <p:nvPr/>
          </p:nvSpPr>
          <p:spPr>
            <a:xfrm>
              <a:off x="2996328" y="998393"/>
              <a:ext cx="431743" cy="310591"/>
            </a:xfrm>
            <a:prstGeom prst="roundRect">
              <a:avLst>
                <a:gd name="adj" fmla="val 31313"/>
              </a:avLst>
            </a:prstGeom>
            <a:solidFill>
              <a:srgbClr val="C5493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sp>
          <p:nvSpPr>
            <p:cNvPr id="2078" name="3. man open"/>
            <p:cNvSpPr txBox="1"/>
            <p:nvPr/>
          </p:nvSpPr>
          <p:spPr>
            <a:xfrm>
              <a:off x="3037358" y="4405171"/>
              <a:ext cx="7388395" cy="483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>
                <a:defRPr sz="3000" b="1" spc="317">
                  <a:solidFill>
                    <a:srgbClr val="FFFFFF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rPr dirty="0"/>
                <a:t>3. man open</a:t>
              </a:r>
            </a:p>
          </p:txBody>
        </p:sp>
        <p:sp>
          <p:nvSpPr>
            <p:cNvPr id="2079" name="2. open -a 'Google Chrome'"/>
            <p:cNvSpPr txBox="1"/>
            <p:nvPr/>
          </p:nvSpPr>
          <p:spPr>
            <a:xfrm>
              <a:off x="3035855" y="3284145"/>
              <a:ext cx="7391401" cy="483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>
                <a:defRPr sz="3000" b="1" spc="317">
                  <a:solidFill>
                    <a:srgbClr val="FFFFFF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t>2. open -a 'Google Chrome'</a:t>
              </a:r>
            </a:p>
          </p:txBody>
        </p:sp>
        <p:sp>
          <p:nvSpPr>
            <p:cNvPr id="2080" name="1. open myfile.xlsx"/>
            <p:cNvSpPr txBox="1"/>
            <p:nvPr/>
          </p:nvSpPr>
          <p:spPr>
            <a:xfrm>
              <a:off x="3035855" y="2163119"/>
              <a:ext cx="7391401" cy="4839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>
                <a:defRPr sz="3000" b="1" spc="317">
                  <a:solidFill>
                    <a:srgbClr val="FFFFFF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t>1. open myfile.xlsx</a:t>
              </a:r>
            </a:p>
          </p:txBody>
        </p:sp>
      </p:grpSp>
      <p:sp>
        <p:nvSpPr>
          <p:cNvPr id="2082" name="TextShape 29"/>
          <p:cNvSpPr txBox="1"/>
          <p:nvPr/>
        </p:nvSpPr>
        <p:spPr>
          <a:xfrm>
            <a:off x="12498978" y="3777466"/>
            <a:ext cx="11275422" cy="3322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374315" indent="-374315">
              <a:buClr>
                <a:srgbClr val="9CFFE2"/>
              </a:buClr>
              <a:buSzPct val="100000"/>
              <a:buAutoNum type="arabicPeriod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 </a:t>
            </a:r>
            <a:r>
              <a:rPr sz="3000" dirty="0"/>
              <a:t>Some </a:t>
            </a:r>
            <a:r>
              <a:rPr lang="en-US" sz="3000" dirty="0"/>
              <a:t>(</a:t>
            </a:r>
            <a:r>
              <a:rPr sz="3000" dirty="0"/>
              <a:t>not all</a:t>
            </a:r>
            <a:r>
              <a:rPr lang="en-US" sz="3000" dirty="0"/>
              <a:t>)</a:t>
            </a:r>
            <a:r>
              <a:rPr sz="3000" dirty="0"/>
              <a:t> </a:t>
            </a:r>
            <a:r>
              <a:rPr sz="3000" b="1" dirty="0"/>
              <a:t>files</a:t>
            </a:r>
            <a:r>
              <a:rPr sz="3000" dirty="0"/>
              <a:t> can be </a:t>
            </a:r>
            <a:r>
              <a:rPr sz="3000" b="1" dirty="0"/>
              <a:t>opened</a:t>
            </a:r>
            <a:r>
              <a:rPr sz="3000" dirty="0"/>
              <a:t> without specifying an app.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374315" indent="-374315">
              <a:buClr>
                <a:srgbClr val="9CFFE2"/>
              </a:buClr>
              <a:buSzPct val="100000"/>
              <a:buAutoNum type="arabicPeriod" startAt="2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 </a:t>
            </a:r>
            <a:r>
              <a:rPr sz="3000" dirty="0"/>
              <a:t>Many </a:t>
            </a:r>
            <a:r>
              <a:rPr sz="3000" b="1" dirty="0"/>
              <a:t>apps</a:t>
            </a:r>
            <a:r>
              <a:rPr sz="3000" dirty="0"/>
              <a:t> can be </a:t>
            </a:r>
            <a:r>
              <a:rPr sz="3000" b="1" dirty="0"/>
              <a:t>launched</a:t>
            </a:r>
            <a:r>
              <a:rPr sz="3000" dirty="0"/>
              <a:t> with open -a.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374315" indent="-374315">
              <a:buClr>
                <a:srgbClr val="9CFFE2"/>
              </a:buClr>
              <a:buSzPct val="100000"/>
              <a:buAutoNum type="arabicPeriod" startAt="3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 </a:t>
            </a:r>
            <a:r>
              <a:rPr sz="3000" dirty="0"/>
              <a:t>Some </a:t>
            </a:r>
            <a:r>
              <a:rPr sz="3000" b="1" dirty="0"/>
              <a:t>software</a:t>
            </a:r>
            <a:r>
              <a:rPr sz="3000" dirty="0"/>
              <a:t> are designed to run on both the command line and in a GUI, others are </a:t>
            </a:r>
            <a:r>
              <a:rPr lang="en-US" sz="3000" dirty="0"/>
              <a:t>not.</a:t>
            </a:r>
            <a:endParaRPr sz="3000" dirty="0"/>
          </a:p>
        </p:txBody>
      </p:sp>
      <p:sp>
        <p:nvSpPr>
          <p:cNvPr id="2083" name="Скругленный прямоугольник 7"/>
          <p:cNvSpPr/>
          <p:nvPr/>
        </p:nvSpPr>
        <p:spPr>
          <a:xfrm>
            <a:off x="12969719" y="9754470"/>
            <a:ext cx="9798683" cy="3189786"/>
          </a:xfrm>
          <a:prstGeom prst="roundRect">
            <a:avLst>
              <a:gd name="adj" fmla="val 7067"/>
            </a:avLst>
          </a:prstGeom>
          <a:solidFill>
            <a:srgbClr val="000000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pPr>
              <a:lnSpc>
                <a:spcPts val="4200"/>
              </a:lnSpc>
              <a:defRPr sz="3000" b="1" spc="321">
                <a:solidFill>
                  <a:srgbClr val="EBEBE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spc="300">
                <a:solidFill>
                  <a:srgbClr val="EBEBEB"/>
                </a:solidFill>
              </a:defRPr>
            </a:pPr>
            <a:endParaRPr sz="3000" b="1" spc="32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84" name="$ top (htop)…"/>
          <p:cNvSpPr txBox="1"/>
          <p:nvPr/>
        </p:nvSpPr>
        <p:spPr>
          <a:xfrm>
            <a:off x="13304397" y="9896321"/>
            <a:ext cx="9306554" cy="2766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top (</a:t>
            </a:r>
            <a:r>
              <a:rPr dirty="0" err="1"/>
              <a:t>htop</a:t>
            </a:r>
            <a:r>
              <a:rPr dirty="0"/>
              <a:t>)</a:t>
            </a:r>
          </a:p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</a:t>
            </a:r>
            <a:r>
              <a:rPr dirty="0" err="1"/>
              <a:t>ps</a:t>
            </a:r>
            <a:r>
              <a:rPr dirty="0"/>
              <a:t> aux (processes for all users)</a:t>
            </a:r>
          </a:p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</a:t>
            </a:r>
            <a:r>
              <a:rPr lang="en-GB" dirty="0" err="1"/>
              <a:t>ps</a:t>
            </a:r>
            <a:r>
              <a:rPr lang="en-GB" dirty="0"/>
              <a:t> aux | </a:t>
            </a:r>
            <a:r>
              <a:rPr dirty="0"/>
              <a:t>grep 'Google Chrome'  </a:t>
            </a:r>
          </a:p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kill [</a:t>
            </a:r>
            <a:r>
              <a:rPr dirty="0" err="1"/>
              <a:t>pid</a:t>
            </a:r>
            <a:r>
              <a:rPr dirty="0"/>
              <a:t>]</a:t>
            </a:r>
          </a:p>
        </p:txBody>
      </p:sp>
      <p:sp>
        <p:nvSpPr>
          <p:cNvPr id="2085" name="Monitor processes, find them, check memory &amp; ‘kill’ them when necessary:"/>
          <p:cNvSpPr txBox="1"/>
          <p:nvPr/>
        </p:nvSpPr>
        <p:spPr>
          <a:xfrm>
            <a:off x="12639245" y="8084365"/>
            <a:ext cx="10325436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800" b="1" spc="296">
                <a:solidFill>
                  <a:srgbClr val="FFFFFF"/>
                </a:solidFill>
              </a:defRPr>
            </a:lvl1pPr>
          </a:lstStyle>
          <a:p>
            <a:r>
              <a:rPr sz="3000" dirty="0"/>
              <a:t>Monitor processes, find them, check memory &amp; ‘kill’ them when necessary:</a:t>
            </a:r>
          </a:p>
        </p:txBody>
      </p:sp>
    </p:spTree>
  </p:cSld>
  <p:clrMapOvr>
    <a:masterClrMapping/>
  </p:clrMapOvr>
  <p:transition spd="med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roup 3"/>
          <p:cNvSpPr txBox="1"/>
          <p:nvPr/>
        </p:nvSpPr>
        <p:spPr>
          <a:xfrm>
            <a:off x="8907831" y="910059"/>
            <a:ext cx="655563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rPr dirty="0"/>
              <a:t>CHEAT SHEET </a:t>
            </a:r>
            <a:r>
              <a:rPr lang="en-US" dirty="0"/>
              <a:t>3</a:t>
            </a:r>
            <a:endParaRPr dirty="0"/>
          </a:p>
        </p:txBody>
      </p:sp>
      <p:sp>
        <p:nvSpPr>
          <p:cNvPr id="1897" name="Скругленный прямоугольник 7"/>
          <p:cNvSpPr/>
          <p:nvPr/>
        </p:nvSpPr>
        <p:spPr>
          <a:xfrm>
            <a:off x="1163782" y="3154237"/>
            <a:ext cx="21910729" cy="9240962"/>
          </a:xfrm>
          <a:prstGeom prst="roundRect">
            <a:avLst>
              <a:gd name="adj" fmla="val 2746"/>
            </a:avLst>
          </a:prstGeom>
          <a:solidFill>
            <a:srgbClr val="E2E2E2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DCCE">
                    <a:alpha val="95258"/>
                  </a:srgb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98" name="pwd # print working dir…"/>
          <p:cNvSpPr txBox="1"/>
          <p:nvPr/>
        </p:nvSpPr>
        <p:spPr>
          <a:xfrm>
            <a:off x="1911229" y="4029319"/>
            <a:ext cx="17071292" cy="7702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2800" dirty="0"/>
              <a:t>top </a:t>
            </a:r>
            <a:r>
              <a:rPr lang="en-GB" sz="2800" b="0" dirty="0"/>
              <a:t># display running processes in ‘real time’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2800" dirty="0" err="1"/>
              <a:t>ps</a:t>
            </a:r>
            <a:r>
              <a:rPr lang="en-GB" sz="2800" dirty="0"/>
              <a:t> (aux) [file] </a:t>
            </a:r>
            <a:r>
              <a:rPr lang="en-GB" sz="2800" b="0" dirty="0"/>
              <a:t># snapshot of processes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2800" dirty="0"/>
              <a:t>open –a [application] </a:t>
            </a:r>
            <a:r>
              <a:rPr lang="en-GB" sz="2800" b="0" dirty="0"/>
              <a:t># open an application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2800" dirty="0"/>
              <a:t>kill [</a:t>
            </a:r>
            <a:r>
              <a:rPr lang="en-GB" sz="2800" dirty="0" err="1"/>
              <a:t>pid</a:t>
            </a:r>
            <a:r>
              <a:rPr lang="en-GB" sz="2800" dirty="0"/>
              <a:t>] </a:t>
            </a:r>
            <a:r>
              <a:rPr lang="en-GB" sz="2800" b="0" dirty="0"/>
              <a:t># kill/stop a process using </a:t>
            </a:r>
            <a:r>
              <a:rPr lang="en-GB" sz="2800" b="0" dirty="0" err="1"/>
              <a:t>pid</a:t>
            </a:r>
            <a:endParaRPr lang="en-GB" sz="2800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280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2800" dirty="0"/>
              <a:t>bash</a:t>
            </a:r>
            <a:r>
              <a:rPr sz="2800" dirty="0"/>
              <a:t> [</a:t>
            </a:r>
            <a:r>
              <a:rPr sz="2800" dirty="0" err="1"/>
              <a:t>file</a:t>
            </a:r>
            <a:r>
              <a:rPr lang="en-US" sz="2800" dirty="0" err="1"/>
              <a:t>.sh</a:t>
            </a:r>
            <a:r>
              <a:rPr sz="2800" dirty="0"/>
              <a:t>] </a:t>
            </a:r>
            <a:r>
              <a:rPr lang="en-US" sz="2800" dirty="0"/>
              <a:t>or </a:t>
            </a:r>
            <a:r>
              <a:rPr lang="en-US" sz="2800" dirty="0" err="1"/>
              <a:t>sh</a:t>
            </a:r>
            <a:r>
              <a:rPr lang="en-US" sz="2800" dirty="0"/>
              <a:t> </a:t>
            </a:r>
            <a:r>
              <a:rPr lang="en-GB" sz="2800" dirty="0"/>
              <a:t>[</a:t>
            </a:r>
            <a:r>
              <a:rPr lang="en-GB" sz="2800" dirty="0" err="1"/>
              <a:t>file.sh</a:t>
            </a:r>
            <a:r>
              <a:rPr lang="en-GB" sz="2800" dirty="0"/>
              <a:t> </a:t>
            </a:r>
            <a:r>
              <a:rPr sz="2800" b="0" dirty="0"/>
              <a:t># </a:t>
            </a:r>
            <a:r>
              <a:rPr lang="en-US" sz="2800" b="0" dirty="0"/>
              <a:t>Execute/run bash script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2800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DK" sz="2800" dirty="0"/>
              <a:t>[software] --version </a:t>
            </a:r>
            <a:r>
              <a:rPr lang="en-GB" sz="2800" b="0" dirty="0"/>
              <a:t># </a:t>
            </a:r>
            <a:r>
              <a:rPr lang="en-US" sz="2800" b="0" dirty="0"/>
              <a:t>check software version </a:t>
            </a:r>
            <a:endParaRPr sz="2800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2800" dirty="0"/>
              <a:t>brew install</a:t>
            </a:r>
            <a:r>
              <a:rPr sz="2800" dirty="0"/>
              <a:t> [</a:t>
            </a:r>
            <a:r>
              <a:rPr lang="en-US" sz="2800" dirty="0"/>
              <a:t>software</a:t>
            </a:r>
            <a:r>
              <a:rPr sz="2800" dirty="0"/>
              <a:t>] </a:t>
            </a:r>
            <a:r>
              <a:rPr sz="2800" b="0" dirty="0"/>
              <a:t>#</a:t>
            </a:r>
            <a:r>
              <a:rPr lang="en-US" sz="2800" b="0" dirty="0"/>
              <a:t> OS X install software on Mac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2800" dirty="0"/>
              <a:t>apt-get[software] </a:t>
            </a:r>
            <a:r>
              <a:rPr lang="en-GB" sz="2800" b="0" dirty="0"/>
              <a:t># OS X install software on Ubuntu/Linux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GB" sz="2800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2800" dirty="0" err="1"/>
              <a:t>conda</a:t>
            </a:r>
            <a:r>
              <a:rPr lang="en-GB" sz="2800" dirty="0"/>
              <a:t> </a:t>
            </a:r>
            <a:r>
              <a:rPr lang="en-GB" sz="2800" b="0" dirty="0"/>
              <a:t># software and environment management system for Windows, Ubuntu &amp; OS X</a:t>
            </a:r>
            <a:endParaRPr sz="2800" b="0" dirty="0"/>
          </a:p>
        </p:txBody>
      </p:sp>
      <p:sp>
        <p:nvSpPr>
          <p:cNvPr id="1899" name="Скругленный прямоугольник 7"/>
          <p:cNvSpPr/>
          <p:nvPr/>
        </p:nvSpPr>
        <p:spPr>
          <a:xfrm>
            <a:off x="16855381" y="3711934"/>
            <a:ext cx="5690324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00" name="WHERE &amp; WHAT"/>
          <p:cNvSpPr txBox="1"/>
          <p:nvPr/>
        </p:nvSpPr>
        <p:spPr>
          <a:xfrm>
            <a:off x="17365764" y="3723087"/>
            <a:ext cx="4752685" cy="592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lang="en-US" dirty="0"/>
              <a:t>Applications &amp; Scripts</a:t>
            </a:r>
            <a:endParaRPr dirty="0"/>
          </a:p>
        </p:txBody>
      </p:sp>
      <p:sp>
        <p:nvSpPr>
          <p:cNvPr id="190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103</a:t>
            </a:fld>
            <a:endParaRPr/>
          </a:p>
        </p:txBody>
      </p:sp>
      <p:sp>
        <p:nvSpPr>
          <p:cNvPr id="1906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389295"/>
      </p:ext>
    </p:extLst>
  </p:cSld>
  <p:clrMapOvr>
    <a:masterClrMapping/>
  </p:clrMapOvr>
  <p:transition spd="med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7" name="Rounded Rectangle"/>
          <p:cNvSpPr/>
          <p:nvPr/>
        </p:nvSpPr>
        <p:spPr>
          <a:xfrm>
            <a:off x="14525330" y="6585767"/>
            <a:ext cx="8891639" cy="2813280"/>
          </a:xfrm>
          <a:prstGeom prst="roundRect">
            <a:avLst>
              <a:gd name="adj" fmla="val 1641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088" name="Rounded Rectangle"/>
          <p:cNvSpPr/>
          <p:nvPr/>
        </p:nvSpPr>
        <p:spPr>
          <a:xfrm>
            <a:off x="14525330" y="2469121"/>
            <a:ext cx="8891639" cy="3001377"/>
          </a:xfrm>
          <a:prstGeom prst="roundRect">
            <a:avLst>
              <a:gd name="adj" fmla="val 1641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089" name="Shape"/>
          <p:cNvSpPr/>
          <p:nvPr/>
        </p:nvSpPr>
        <p:spPr>
          <a:xfrm>
            <a:off x="4989985" y="8434495"/>
            <a:ext cx="992663" cy="1222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2096" name="Group"/>
          <p:cNvGrpSpPr/>
          <p:nvPr/>
        </p:nvGrpSpPr>
        <p:grpSpPr>
          <a:xfrm>
            <a:off x="6230122" y="8417547"/>
            <a:ext cx="1415452" cy="1394450"/>
            <a:chOff x="0" y="0"/>
            <a:chExt cx="1415451" cy="1394448"/>
          </a:xfrm>
        </p:grpSpPr>
        <p:sp>
          <p:nvSpPr>
            <p:cNvPr id="2090" name="Oval"/>
            <p:cNvSpPr/>
            <p:nvPr/>
          </p:nvSpPr>
          <p:spPr>
            <a:xfrm rot="2220000">
              <a:off x="707144" y="978185"/>
              <a:ext cx="323457" cy="32482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1" name="Oval"/>
            <p:cNvSpPr/>
            <p:nvPr/>
          </p:nvSpPr>
          <p:spPr>
            <a:xfrm rot="2220000">
              <a:off x="65174" y="505572"/>
              <a:ext cx="323457" cy="32482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2" name="Oval"/>
            <p:cNvSpPr/>
            <p:nvPr/>
          </p:nvSpPr>
          <p:spPr>
            <a:xfrm rot="2220000">
              <a:off x="802129" y="195572"/>
              <a:ext cx="323457" cy="32482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3" name="Shape"/>
            <p:cNvSpPr/>
            <p:nvPr/>
          </p:nvSpPr>
          <p:spPr>
            <a:xfrm rot="2220000">
              <a:off x="894307" y="466879"/>
              <a:ext cx="377245" cy="604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4" name="Shape"/>
            <p:cNvSpPr/>
            <p:nvPr/>
          </p:nvSpPr>
          <p:spPr>
            <a:xfrm rot="9420000">
              <a:off x="262212" y="740329"/>
              <a:ext cx="377245" cy="604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5" name="Shape"/>
            <p:cNvSpPr/>
            <p:nvPr/>
          </p:nvSpPr>
          <p:spPr>
            <a:xfrm rot="2220000" flipH="1">
              <a:off x="347576" y="52658"/>
              <a:ext cx="377245" cy="604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097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104</a:t>
            </a:fld>
            <a:endParaRPr/>
          </a:p>
        </p:txBody>
      </p:sp>
      <p:sp>
        <p:nvSpPr>
          <p:cNvPr id="2098" name="Group 1"/>
          <p:cNvSpPr/>
          <p:nvPr/>
        </p:nvSpPr>
        <p:spPr>
          <a:xfrm flipH="1">
            <a:off x="-1" y="539809"/>
            <a:ext cx="13461011" cy="1833436"/>
          </a:xfrm>
          <a:prstGeom prst="rect">
            <a:avLst/>
          </a:prstGeom>
          <a:solidFill>
            <a:srgbClr val="FFFFFF"/>
          </a:solidFill>
          <a:ln w="63500">
            <a:solidFill>
              <a:srgbClr val="FFC899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99" name="TextBox 34"/>
          <p:cNvSpPr txBox="1"/>
          <p:nvPr/>
        </p:nvSpPr>
        <p:spPr>
          <a:xfrm>
            <a:off x="1879747" y="991707"/>
            <a:ext cx="9647235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/>
            </a:lvl1pPr>
          </a:lstStyle>
          <a:p>
            <a:r>
              <a:t>CONFIGURATION FILES</a:t>
            </a:r>
          </a:p>
        </p:txBody>
      </p:sp>
      <p:sp>
        <p:nvSpPr>
          <p:cNvPr id="2100" name="TextShape 29"/>
          <p:cNvSpPr txBox="1"/>
          <p:nvPr/>
        </p:nvSpPr>
        <p:spPr>
          <a:xfrm>
            <a:off x="1162734" y="3748791"/>
            <a:ext cx="11383849" cy="8400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Config files are used to specify parameters, options, settings and preferences applied to your OS or a software.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Types of config files; system-wide, program-specific, user-specific.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Extension will pertain to what is configured.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Rarely permission to change system-wide files. Software-specific files you can usually edit.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/>
              <a:t>N.B </a:t>
            </a:r>
            <a:r>
              <a:rPr sz="3000" dirty="0"/>
              <a:t>config files are ‘hidden’, i.e. ls -la (or similar) to see them.</a:t>
            </a:r>
          </a:p>
        </p:txBody>
      </p:sp>
      <p:sp>
        <p:nvSpPr>
          <p:cNvPr id="2101" name="TextShape 29"/>
          <p:cNvSpPr txBox="1"/>
          <p:nvPr/>
        </p:nvSpPr>
        <p:spPr>
          <a:xfrm>
            <a:off x="16492053" y="7446089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zprofile</a:t>
            </a:r>
            <a:endParaRPr i="1" dirty="0"/>
          </a:p>
        </p:txBody>
      </p:sp>
      <p:sp>
        <p:nvSpPr>
          <p:cNvPr id="2102" name="TextShape 29"/>
          <p:cNvSpPr txBox="1"/>
          <p:nvPr/>
        </p:nvSpPr>
        <p:spPr>
          <a:xfrm>
            <a:off x="16492053" y="8012848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.zshrc</a:t>
            </a:r>
          </a:p>
        </p:txBody>
      </p:sp>
      <p:sp>
        <p:nvSpPr>
          <p:cNvPr id="2103" name="TextShape 29"/>
          <p:cNvSpPr txBox="1"/>
          <p:nvPr/>
        </p:nvSpPr>
        <p:spPr>
          <a:xfrm>
            <a:off x="16490396" y="8566908"/>
            <a:ext cx="2987814" cy="441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500" i="1" spc="264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zsh_profile</a:t>
            </a:r>
            <a:endParaRPr i="1" dirty="0"/>
          </a:p>
        </p:txBody>
      </p:sp>
      <p:grpSp>
        <p:nvGrpSpPr>
          <p:cNvPr id="2110" name="Group"/>
          <p:cNvGrpSpPr/>
          <p:nvPr/>
        </p:nvGrpSpPr>
        <p:grpSpPr>
          <a:xfrm>
            <a:off x="14835030" y="3247880"/>
            <a:ext cx="943641" cy="929639"/>
            <a:chOff x="0" y="0"/>
            <a:chExt cx="943639" cy="929637"/>
          </a:xfrm>
        </p:grpSpPr>
        <p:sp>
          <p:nvSpPr>
            <p:cNvPr id="2104" name="Circle"/>
            <p:cNvSpPr/>
            <p:nvPr/>
          </p:nvSpPr>
          <p:spPr>
            <a:xfrm rot="2220000">
              <a:off x="471432" y="652126"/>
              <a:ext cx="215639" cy="216549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05" name="Circle"/>
            <p:cNvSpPr/>
            <p:nvPr/>
          </p:nvSpPr>
          <p:spPr>
            <a:xfrm rot="2220000">
              <a:off x="43449" y="337050"/>
              <a:ext cx="215639" cy="216548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06" name="Circle"/>
            <p:cNvSpPr/>
            <p:nvPr/>
          </p:nvSpPr>
          <p:spPr>
            <a:xfrm rot="2220000">
              <a:off x="534756" y="130382"/>
              <a:ext cx="215639" cy="216548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07" name="Shape"/>
            <p:cNvSpPr/>
            <p:nvPr/>
          </p:nvSpPr>
          <p:spPr>
            <a:xfrm rot="2220000">
              <a:off x="596208" y="311254"/>
              <a:ext cx="251499" cy="402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08" name="Shape"/>
            <p:cNvSpPr/>
            <p:nvPr/>
          </p:nvSpPr>
          <p:spPr>
            <a:xfrm rot="9420000">
              <a:off x="174809" y="493555"/>
              <a:ext cx="251498" cy="402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09" name="Shape"/>
            <p:cNvSpPr/>
            <p:nvPr/>
          </p:nvSpPr>
          <p:spPr>
            <a:xfrm rot="2220000" flipH="1">
              <a:off x="231719" y="35106"/>
              <a:ext cx="251499" cy="402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111" name="TextShape 29"/>
          <p:cNvSpPr txBox="1"/>
          <p:nvPr/>
        </p:nvSpPr>
        <p:spPr>
          <a:xfrm>
            <a:off x="19645887" y="3583579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.profile</a:t>
            </a:r>
          </a:p>
        </p:txBody>
      </p:sp>
      <p:sp>
        <p:nvSpPr>
          <p:cNvPr id="2112" name="TextShape 29"/>
          <p:cNvSpPr txBox="1"/>
          <p:nvPr/>
        </p:nvSpPr>
        <p:spPr>
          <a:xfrm>
            <a:off x="19645887" y="4153976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.bashrc</a:t>
            </a:r>
          </a:p>
        </p:txBody>
      </p:sp>
      <p:sp>
        <p:nvSpPr>
          <p:cNvPr id="2113" name="TextShape 29"/>
          <p:cNvSpPr txBox="1"/>
          <p:nvPr/>
        </p:nvSpPr>
        <p:spPr>
          <a:xfrm>
            <a:off x="19646492" y="4720735"/>
            <a:ext cx="3338373" cy="390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500" i="1" spc="264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bash_profile</a:t>
            </a:r>
            <a:endParaRPr i="1" dirty="0"/>
          </a:p>
        </p:txBody>
      </p:sp>
      <p:sp>
        <p:nvSpPr>
          <p:cNvPr id="2114" name="TextShape 29"/>
          <p:cNvSpPr txBox="1"/>
          <p:nvPr/>
        </p:nvSpPr>
        <p:spPr>
          <a:xfrm>
            <a:off x="16492053" y="3583579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.profile</a:t>
            </a:r>
          </a:p>
        </p:txBody>
      </p:sp>
      <p:sp>
        <p:nvSpPr>
          <p:cNvPr id="2115" name="TextShape 29"/>
          <p:cNvSpPr txBox="1"/>
          <p:nvPr/>
        </p:nvSpPr>
        <p:spPr>
          <a:xfrm>
            <a:off x="16492053" y="4158751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bashrc</a:t>
            </a:r>
            <a:endParaRPr i="1" dirty="0"/>
          </a:p>
        </p:txBody>
      </p:sp>
      <p:sp>
        <p:nvSpPr>
          <p:cNvPr id="2116" name="TextShape 29"/>
          <p:cNvSpPr txBox="1"/>
          <p:nvPr/>
        </p:nvSpPr>
        <p:spPr>
          <a:xfrm>
            <a:off x="16492658" y="4720735"/>
            <a:ext cx="3338373" cy="441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500" i="1" spc="264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bash_profile</a:t>
            </a:r>
            <a:endParaRPr i="1" dirty="0"/>
          </a:p>
        </p:txBody>
      </p:sp>
      <p:sp>
        <p:nvSpPr>
          <p:cNvPr id="2117" name="Shape"/>
          <p:cNvSpPr/>
          <p:nvPr/>
        </p:nvSpPr>
        <p:spPr>
          <a:xfrm>
            <a:off x="15139570" y="7515890"/>
            <a:ext cx="755845" cy="882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18" name="TextShape 29"/>
          <p:cNvSpPr txBox="1"/>
          <p:nvPr/>
        </p:nvSpPr>
        <p:spPr>
          <a:xfrm>
            <a:off x="19640531" y="7446089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.zprofile</a:t>
            </a:r>
          </a:p>
        </p:txBody>
      </p:sp>
      <p:sp>
        <p:nvSpPr>
          <p:cNvPr id="2119" name="TextShape 29"/>
          <p:cNvSpPr txBox="1"/>
          <p:nvPr/>
        </p:nvSpPr>
        <p:spPr>
          <a:xfrm>
            <a:off x="19640531" y="8012848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.zshrc</a:t>
            </a:r>
          </a:p>
        </p:txBody>
      </p:sp>
      <p:sp>
        <p:nvSpPr>
          <p:cNvPr id="2120" name="TextShape 29"/>
          <p:cNvSpPr txBox="1"/>
          <p:nvPr/>
        </p:nvSpPr>
        <p:spPr>
          <a:xfrm>
            <a:off x="19644230" y="8566908"/>
            <a:ext cx="2987813" cy="441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500" i="1" spc="264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zsh_profile</a:t>
            </a:r>
            <a:endParaRPr i="1" dirty="0"/>
          </a:p>
        </p:txBody>
      </p:sp>
      <p:grpSp>
        <p:nvGrpSpPr>
          <p:cNvPr id="2127" name="Group"/>
          <p:cNvGrpSpPr/>
          <p:nvPr/>
        </p:nvGrpSpPr>
        <p:grpSpPr>
          <a:xfrm>
            <a:off x="1689478" y="14096263"/>
            <a:ext cx="1185336" cy="1152662"/>
            <a:chOff x="0" y="0"/>
            <a:chExt cx="1185334" cy="1152660"/>
          </a:xfrm>
        </p:grpSpPr>
        <p:sp>
          <p:nvSpPr>
            <p:cNvPr id="2121" name="Shape"/>
            <p:cNvSpPr/>
            <p:nvPr/>
          </p:nvSpPr>
          <p:spPr>
            <a:xfrm>
              <a:off x="346646" y="0"/>
              <a:ext cx="684542" cy="573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5060"/>
                  </a:moveTo>
                  <a:lnTo>
                    <a:pt x="15888" y="0"/>
                  </a:lnTo>
                  <a:lnTo>
                    <a:pt x="21378" y="5231"/>
                  </a:lnTo>
                  <a:lnTo>
                    <a:pt x="16511" y="10258"/>
                  </a:lnTo>
                  <a:lnTo>
                    <a:pt x="21600" y="16027"/>
                  </a:lnTo>
                  <a:lnTo>
                    <a:pt x="15984" y="21600"/>
                  </a:lnTo>
                  <a:lnTo>
                    <a:pt x="10696" y="15863"/>
                  </a:lnTo>
                  <a:lnTo>
                    <a:pt x="5306" y="21113"/>
                  </a:lnTo>
                  <a:lnTo>
                    <a:pt x="0" y="1506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2" name="Shape"/>
            <p:cNvSpPr/>
            <p:nvPr/>
          </p:nvSpPr>
          <p:spPr>
            <a:xfrm>
              <a:off x="867490" y="138999"/>
              <a:ext cx="155775" cy="191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41" y="21600"/>
                  </a:moveTo>
                  <a:lnTo>
                    <a:pt x="21600" y="12458"/>
                  </a:lnTo>
                  <a:lnTo>
                    <a:pt x="21598" y="0"/>
                  </a:lnTo>
                  <a:lnTo>
                    <a:pt x="0" y="15037"/>
                  </a:lnTo>
                  <a:lnTo>
                    <a:pt x="9141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3" name="Shape"/>
            <p:cNvSpPr/>
            <p:nvPr/>
          </p:nvSpPr>
          <p:spPr>
            <a:xfrm>
              <a:off x="511560" y="423404"/>
              <a:ext cx="673775" cy="584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20" y="209"/>
                  </a:moveTo>
                  <a:lnTo>
                    <a:pt x="21600" y="5119"/>
                  </a:lnTo>
                  <a:lnTo>
                    <a:pt x="5368" y="21600"/>
                  </a:lnTo>
                  <a:lnTo>
                    <a:pt x="0" y="16280"/>
                  </a:lnTo>
                  <a:lnTo>
                    <a:pt x="5782" y="10952"/>
                  </a:lnTo>
                  <a:lnTo>
                    <a:pt x="84" y="5023"/>
                  </a:lnTo>
                  <a:lnTo>
                    <a:pt x="5678" y="0"/>
                  </a:lnTo>
                  <a:lnTo>
                    <a:pt x="10976" y="5574"/>
                  </a:lnTo>
                  <a:lnTo>
                    <a:pt x="16620" y="209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4" name="Shape"/>
            <p:cNvSpPr/>
            <p:nvPr/>
          </p:nvSpPr>
          <p:spPr>
            <a:xfrm>
              <a:off x="507319" y="563045"/>
              <a:ext cx="677274" cy="5896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393"/>
                  </a:moveTo>
                  <a:lnTo>
                    <a:pt x="5447" y="21600"/>
                  </a:lnTo>
                  <a:lnTo>
                    <a:pt x="21600" y="5358"/>
                  </a:lnTo>
                  <a:lnTo>
                    <a:pt x="21577" y="0"/>
                  </a:lnTo>
                  <a:lnTo>
                    <a:pt x="5467" y="16306"/>
                  </a:lnTo>
                  <a:lnTo>
                    <a:pt x="111" y="11022"/>
                  </a:lnTo>
                  <a:lnTo>
                    <a:pt x="0" y="16393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5" name="Shape"/>
            <p:cNvSpPr/>
            <p:nvPr/>
          </p:nvSpPr>
          <p:spPr>
            <a:xfrm>
              <a:off x="4047" y="140932"/>
              <a:ext cx="688570" cy="725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967"/>
                  </a:moveTo>
                  <a:lnTo>
                    <a:pt x="10886" y="0"/>
                  </a:lnTo>
                  <a:lnTo>
                    <a:pt x="15557" y="4139"/>
                  </a:lnTo>
                  <a:lnTo>
                    <a:pt x="10710" y="7704"/>
                  </a:lnTo>
                  <a:lnTo>
                    <a:pt x="21600" y="17238"/>
                  </a:lnTo>
                  <a:lnTo>
                    <a:pt x="15871" y="21600"/>
                  </a:lnTo>
                  <a:lnTo>
                    <a:pt x="0" y="7967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6" name="Shape"/>
            <p:cNvSpPr/>
            <p:nvPr/>
          </p:nvSpPr>
          <p:spPr>
            <a:xfrm>
              <a:off x="0" y="408615"/>
              <a:ext cx="509619" cy="602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3" y="0"/>
                  </a:moveTo>
                  <a:lnTo>
                    <a:pt x="21600" y="16437"/>
                  </a:lnTo>
                  <a:lnTo>
                    <a:pt x="21495" y="21600"/>
                  </a:lnTo>
                  <a:lnTo>
                    <a:pt x="0" y="5485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128" name="TextShape 29"/>
          <p:cNvSpPr txBox="1"/>
          <p:nvPr/>
        </p:nvSpPr>
        <p:spPr>
          <a:xfrm>
            <a:off x="16332575" y="1895942"/>
            <a:ext cx="4939505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UBUNTU - BASH SHELL</a:t>
            </a:r>
          </a:p>
        </p:txBody>
      </p:sp>
      <p:sp>
        <p:nvSpPr>
          <p:cNvPr id="2129" name="TextShape 29"/>
          <p:cNvSpPr txBox="1"/>
          <p:nvPr/>
        </p:nvSpPr>
        <p:spPr>
          <a:xfrm>
            <a:off x="16100571" y="5915736"/>
            <a:ext cx="6041459" cy="56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/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OS X - </a:t>
            </a:r>
            <a:r>
              <a:rPr i="1" dirty="0"/>
              <a:t>Z SHELL (BASH +)</a:t>
            </a:r>
          </a:p>
        </p:txBody>
      </p:sp>
      <p:pic>
        <p:nvPicPr>
          <p:cNvPr id="2131" name="linux-logo.png" descr="linux-logo.png"/>
          <p:cNvPicPr>
            <a:picLocks noChangeAspect="1"/>
          </p:cNvPicPr>
          <p:nvPr/>
        </p:nvPicPr>
        <p:blipFill>
          <a:blip r:embed="rId3"/>
          <a:srcRect l="69344"/>
          <a:stretch>
            <a:fillRect/>
          </a:stretch>
        </p:blipFill>
        <p:spPr>
          <a:xfrm>
            <a:off x="15045806" y="3722992"/>
            <a:ext cx="943478" cy="1094005"/>
          </a:xfrm>
          <a:prstGeom prst="rect">
            <a:avLst/>
          </a:prstGeom>
          <a:ln w="12700">
            <a:miter lim="400000"/>
          </a:ln>
        </p:spPr>
      </p:pic>
      <p:sp>
        <p:nvSpPr>
          <p:cNvPr id="2133" name="TextShape 29"/>
          <p:cNvSpPr txBox="1"/>
          <p:nvPr/>
        </p:nvSpPr>
        <p:spPr>
          <a:xfrm>
            <a:off x="16492053" y="6806271"/>
            <a:ext cx="1275276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/</a:t>
            </a:r>
            <a:r>
              <a:rPr dirty="0" err="1"/>
              <a:t>etc</a:t>
            </a:r>
            <a:endParaRPr dirty="0"/>
          </a:p>
        </p:txBody>
      </p:sp>
      <p:sp>
        <p:nvSpPr>
          <p:cNvPr id="2134" name="TextShape 29"/>
          <p:cNvSpPr txBox="1"/>
          <p:nvPr/>
        </p:nvSpPr>
        <p:spPr>
          <a:xfrm>
            <a:off x="16492053" y="2763076"/>
            <a:ext cx="1275276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/</a:t>
            </a:r>
            <a:r>
              <a:rPr dirty="0" err="1"/>
              <a:t>etc</a:t>
            </a:r>
            <a:endParaRPr dirty="0"/>
          </a:p>
        </p:txBody>
      </p:sp>
      <p:sp>
        <p:nvSpPr>
          <p:cNvPr id="2135" name="Line"/>
          <p:cNvSpPr/>
          <p:nvPr/>
        </p:nvSpPr>
        <p:spPr>
          <a:xfrm>
            <a:off x="16486998" y="7377448"/>
            <a:ext cx="6041563" cy="1"/>
          </a:xfrm>
          <a:prstGeom prst="line">
            <a:avLst/>
          </a:prstGeom>
          <a:ln w="25400">
            <a:solidFill>
              <a:srgbClr val="3F4756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36" name="Line"/>
          <p:cNvSpPr/>
          <p:nvPr/>
        </p:nvSpPr>
        <p:spPr>
          <a:xfrm>
            <a:off x="16486998" y="3356016"/>
            <a:ext cx="6041563" cy="1"/>
          </a:xfrm>
          <a:prstGeom prst="line">
            <a:avLst/>
          </a:prstGeom>
          <a:ln w="25400">
            <a:solidFill>
              <a:srgbClr val="3F4756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37" name="TextShape 29"/>
          <p:cNvSpPr txBox="1"/>
          <p:nvPr/>
        </p:nvSpPr>
        <p:spPr>
          <a:xfrm>
            <a:off x="19733136" y="6780646"/>
            <a:ext cx="1667418" cy="412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/User</a:t>
            </a:r>
          </a:p>
        </p:txBody>
      </p:sp>
      <p:sp>
        <p:nvSpPr>
          <p:cNvPr id="2138" name="TextShape 29"/>
          <p:cNvSpPr txBox="1"/>
          <p:nvPr/>
        </p:nvSpPr>
        <p:spPr>
          <a:xfrm>
            <a:off x="19733136" y="2763077"/>
            <a:ext cx="1667418" cy="441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/User</a:t>
            </a:r>
          </a:p>
        </p:txBody>
      </p:sp>
      <p:sp>
        <p:nvSpPr>
          <p:cNvPr id="2" name="Rounded Rectangle">
            <a:extLst>
              <a:ext uri="{FF2B5EF4-FFF2-40B4-BE49-F238E27FC236}">
                <a16:creationId xmlns:a16="http://schemas.microsoft.com/office/drawing/2014/main" id="{483B98BB-9952-099B-D52D-9DE14B0FCAF7}"/>
              </a:ext>
            </a:extLst>
          </p:cNvPr>
          <p:cNvSpPr/>
          <p:nvPr/>
        </p:nvSpPr>
        <p:spPr>
          <a:xfrm>
            <a:off x="14525329" y="10514316"/>
            <a:ext cx="8891639" cy="1635319"/>
          </a:xfrm>
          <a:prstGeom prst="roundRect">
            <a:avLst>
              <a:gd name="adj" fmla="val 1641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" name="TextShape 29">
            <a:extLst>
              <a:ext uri="{FF2B5EF4-FFF2-40B4-BE49-F238E27FC236}">
                <a16:creationId xmlns:a16="http://schemas.microsoft.com/office/drawing/2014/main" id="{CA2856CC-61F5-868E-45FB-3B0F67BD60FA}"/>
              </a:ext>
            </a:extLst>
          </p:cNvPr>
          <p:cNvSpPr txBox="1"/>
          <p:nvPr/>
        </p:nvSpPr>
        <p:spPr>
          <a:xfrm>
            <a:off x="19733341" y="11321109"/>
            <a:ext cx="3338373" cy="441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500" i="1" spc="264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sz="2800" b="1" i="1" dirty="0"/>
              <a:t>.</a:t>
            </a:r>
            <a:r>
              <a:rPr sz="2800" b="1" i="1" dirty="0" err="1"/>
              <a:t>bash_profile</a:t>
            </a:r>
            <a:endParaRPr sz="2800" b="1" i="1" dirty="0"/>
          </a:p>
        </p:txBody>
      </p:sp>
      <p:pic>
        <p:nvPicPr>
          <p:cNvPr id="5" name="Picture 4" descr="A logo of a company&#10;&#10;Description automatically generated">
            <a:extLst>
              <a:ext uri="{FF2B5EF4-FFF2-40B4-BE49-F238E27FC236}">
                <a16:creationId xmlns:a16="http://schemas.microsoft.com/office/drawing/2014/main" id="{B7D37861-D06D-68E6-41E0-460B67ECCE2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7"/>
                    </a14:imgEffect>
                    <a14:imgEffect>
                      <a14:saturation sat="0"/>
                    </a14:imgEffect>
                    <a14:imgEffect>
                      <a14:brightnessContrast bright="-39000" contrast="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5415" y="10711161"/>
            <a:ext cx="1080000" cy="1080000"/>
          </a:xfrm>
          <a:prstGeom prst="rect">
            <a:avLst/>
          </a:prstGeom>
        </p:spPr>
      </p:pic>
      <p:sp>
        <p:nvSpPr>
          <p:cNvPr id="6" name="TextShape 29">
            <a:extLst>
              <a:ext uri="{FF2B5EF4-FFF2-40B4-BE49-F238E27FC236}">
                <a16:creationId xmlns:a16="http://schemas.microsoft.com/office/drawing/2014/main" id="{A6796E65-106B-CAD8-94D0-85AA65AD59B4}"/>
              </a:ext>
            </a:extLst>
          </p:cNvPr>
          <p:cNvSpPr txBox="1"/>
          <p:nvPr/>
        </p:nvSpPr>
        <p:spPr>
          <a:xfrm>
            <a:off x="19739066" y="11948935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endParaRPr b="0" i="1" dirty="0"/>
          </a:p>
        </p:txBody>
      </p:sp>
      <p:sp>
        <p:nvSpPr>
          <p:cNvPr id="9" name="TextShape 29">
            <a:extLst>
              <a:ext uri="{FF2B5EF4-FFF2-40B4-BE49-F238E27FC236}">
                <a16:creationId xmlns:a16="http://schemas.microsoft.com/office/drawing/2014/main" id="{7FAE2FBC-0464-CC8F-8C70-5853B996E2B4}"/>
              </a:ext>
            </a:extLst>
          </p:cNvPr>
          <p:cNvSpPr txBox="1"/>
          <p:nvPr/>
        </p:nvSpPr>
        <p:spPr>
          <a:xfrm>
            <a:off x="15871971" y="9840126"/>
            <a:ext cx="6041459" cy="56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/>
          <a:p>
            <a:pPr algn="ctr"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WINDOWS - GITNBASH</a:t>
            </a:r>
            <a:endParaRPr i="1" dirty="0"/>
          </a:p>
        </p:txBody>
      </p:sp>
      <p:sp>
        <p:nvSpPr>
          <p:cNvPr id="11" name="TextShape 29">
            <a:extLst>
              <a:ext uri="{FF2B5EF4-FFF2-40B4-BE49-F238E27FC236}">
                <a16:creationId xmlns:a16="http://schemas.microsoft.com/office/drawing/2014/main" id="{3AE940A2-8658-E481-3494-423163C6A6E4}"/>
              </a:ext>
            </a:extLst>
          </p:cNvPr>
          <p:cNvSpPr txBox="1"/>
          <p:nvPr/>
        </p:nvSpPr>
        <p:spPr>
          <a:xfrm>
            <a:off x="19733136" y="10704927"/>
            <a:ext cx="1667418" cy="412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/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/User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BEA00437-BF1C-35D3-56AB-BD8D9EC2FB77}"/>
              </a:ext>
            </a:extLst>
          </p:cNvPr>
          <p:cNvSpPr/>
          <p:nvPr/>
        </p:nvSpPr>
        <p:spPr>
          <a:xfrm>
            <a:off x="16486998" y="11247164"/>
            <a:ext cx="6041563" cy="1"/>
          </a:xfrm>
          <a:prstGeom prst="line">
            <a:avLst/>
          </a:prstGeom>
          <a:ln w="25400">
            <a:solidFill>
              <a:srgbClr val="3F4756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2405420" y="5380677"/>
            <a:ext cx="9455552" cy="2169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Last exercise, let’s install and run a software using the command line, </a:t>
            </a:r>
            <a:r>
              <a:rPr lang="en-US" b="1" dirty="0"/>
              <a:t>Exercise 8!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73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5414570"/>
      </p:ext>
    </p:extLst>
  </p:cSld>
  <p:clrMapOvr>
    <a:masterClrMapping/>
  </p:clrMapOvr>
  <p:transition spd="med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106</a:t>
            </a:fld>
            <a:endParaRPr/>
          </a:p>
        </p:txBody>
      </p:sp>
      <p:sp>
        <p:nvSpPr>
          <p:cNvPr id="2" name="Line">
            <a:extLst>
              <a:ext uri="{FF2B5EF4-FFF2-40B4-BE49-F238E27FC236}">
                <a16:creationId xmlns:a16="http://schemas.microsoft.com/office/drawing/2014/main" id="{FF85FFED-B09A-C77F-1329-914FC54760C0}"/>
              </a:ext>
            </a:extLst>
          </p:cNvPr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 lang="en-US" dirty="0"/>
          </a:p>
        </p:txBody>
      </p:sp>
      <p:sp>
        <p:nvSpPr>
          <p:cNvPr id="3" name="Group 3">
            <a:extLst>
              <a:ext uri="{FF2B5EF4-FFF2-40B4-BE49-F238E27FC236}">
                <a16:creationId xmlns:a16="http://schemas.microsoft.com/office/drawing/2014/main" id="{E6BA00D4-75E8-3E0D-266F-EB4E73782A58}"/>
              </a:ext>
            </a:extLst>
          </p:cNvPr>
          <p:cNvSpPr txBox="1"/>
          <p:nvPr/>
        </p:nvSpPr>
        <p:spPr>
          <a:xfrm>
            <a:off x="730547" y="889541"/>
            <a:ext cx="20559470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sz="5200" b="1" dirty="0"/>
              <a:t>SUDO</a:t>
            </a:r>
            <a:r>
              <a:rPr lang="en-US" sz="5200" dirty="0"/>
              <a:t> THE ULTIMATE POWER MOVE – JUST DON’T!</a:t>
            </a:r>
            <a:endParaRPr sz="5200" dirty="0"/>
          </a:p>
        </p:txBody>
      </p:sp>
      <p:sp>
        <p:nvSpPr>
          <p:cNvPr id="6" name="TextShape 29">
            <a:extLst>
              <a:ext uri="{FF2B5EF4-FFF2-40B4-BE49-F238E27FC236}">
                <a16:creationId xmlns:a16="http://schemas.microsoft.com/office/drawing/2014/main" id="{709009BE-F2BD-509B-2FB5-97822C9C4F04}"/>
              </a:ext>
            </a:extLst>
          </p:cNvPr>
          <p:cNvSpPr txBox="1"/>
          <p:nvPr/>
        </p:nvSpPr>
        <p:spPr>
          <a:xfrm>
            <a:off x="1655853" y="3525556"/>
            <a:ext cx="21896853" cy="3322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i="1" dirty="0" err="1">
                <a:cs typeface="Courier New" panose="02070309020205020404" pitchFamily="49" charset="0"/>
              </a:rPr>
              <a:t>sudo</a:t>
            </a:r>
            <a:r>
              <a:rPr lang="en-US" sz="3000" dirty="0"/>
              <a:t> == </a:t>
            </a:r>
            <a:r>
              <a:rPr lang="en-US" sz="3000" i="1" dirty="0"/>
              <a:t>‘super user do!’</a:t>
            </a:r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This command forces an action and it is meant to be used only by system administrators.</a:t>
            </a:r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</a:t>
            </a:r>
            <a:r>
              <a:rPr lang="en-US" sz="3000" dirty="0" err="1"/>
              <a:t>sudo</a:t>
            </a:r>
            <a:r>
              <a:rPr lang="en-US" sz="3000" dirty="0"/>
              <a:t> command has ‘elevated privileges’</a:t>
            </a:r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Using this command usually requires a confirm in terms of typing a system/computer password.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3F2B1352-D00A-9AA0-B0D0-557F13C4C5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" r="15368" b="52517"/>
          <a:stretch/>
        </p:blipFill>
        <p:spPr>
          <a:xfrm>
            <a:off x="11010282" y="7760527"/>
            <a:ext cx="12249108" cy="4276941"/>
          </a:xfrm>
          <a:prstGeom prst="rect">
            <a:avLst/>
          </a:prstGeom>
          <a:ln>
            <a:solidFill>
              <a:schemeClr val="accent6">
                <a:lumMod val="10000"/>
                <a:lumOff val="90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5FD8FB-5CD8-E0BB-582D-F136A55E11E3}"/>
              </a:ext>
            </a:extLst>
          </p:cNvPr>
          <p:cNvSpPr txBox="1"/>
          <p:nvPr/>
        </p:nvSpPr>
        <p:spPr>
          <a:xfrm>
            <a:off x="1655853" y="8735008"/>
            <a:ext cx="9354429" cy="2862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 err="1"/>
              <a:t>Sudo</a:t>
            </a:r>
            <a:r>
              <a:rPr lang="en-US" sz="3000" dirty="0"/>
              <a:t> rights are required to alter root administrative system files, i.e. configuration files.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may get reported to the admin! </a:t>
            </a:r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</p:txBody>
      </p:sp>
      <p:pic>
        <p:nvPicPr>
          <p:cNvPr id="14" name="Picture 13" descr="A gold ring with writing on it&#10;&#10;Description automatically generated">
            <a:extLst>
              <a:ext uri="{FF2B5EF4-FFF2-40B4-BE49-F238E27FC236}">
                <a16:creationId xmlns:a16="http://schemas.microsoft.com/office/drawing/2014/main" id="{94A5D193-EE16-43ED-5304-CDE4C8FF5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2846" y="6220"/>
            <a:ext cx="2469719" cy="2469719"/>
          </a:xfrm>
          <a:prstGeom prst="rect">
            <a:avLst/>
          </a:prstGeom>
        </p:spPr>
      </p:pic>
      <p:sp>
        <p:nvSpPr>
          <p:cNvPr id="16" name="Line">
            <a:extLst>
              <a:ext uri="{FF2B5EF4-FFF2-40B4-BE49-F238E27FC236}">
                <a16:creationId xmlns:a16="http://schemas.microsoft.com/office/drawing/2014/main" id="{C423FE73-D6DB-254B-9262-0EE22FEC7816}"/>
              </a:ext>
            </a:extLst>
          </p:cNvPr>
          <p:cNvSpPr/>
          <p:nvPr/>
        </p:nvSpPr>
        <p:spPr>
          <a:xfrm>
            <a:off x="21892846" y="0"/>
            <a:ext cx="0" cy="2590403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057466"/>
      </p:ext>
    </p:extLst>
  </p:cSld>
  <p:clrMapOvr>
    <a:masterClrMapping/>
  </p:clrMapOvr>
  <p:transition spd="med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Rounded Rectangle"/>
          <p:cNvSpPr/>
          <p:nvPr/>
        </p:nvSpPr>
        <p:spPr>
          <a:xfrm>
            <a:off x="903705" y="10208757"/>
            <a:ext cx="8733160" cy="2420998"/>
          </a:xfrm>
          <a:prstGeom prst="roundRect">
            <a:avLst>
              <a:gd name="adj" fmla="val 47523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pic>
        <p:nvPicPr>
          <p:cNvPr id="2142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039" y="10485257"/>
            <a:ext cx="1386295" cy="1385397"/>
          </a:xfrm>
          <a:prstGeom prst="rect">
            <a:avLst/>
          </a:prstGeom>
          <a:ln w="12700">
            <a:miter lim="400000"/>
          </a:ln>
        </p:spPr>
      </p:pic>
      <p:sp>
        <p:nvSpPr>
          <p:cNvPr id="214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107</a:t>
            </a:fld>
            <a:endParaRPr/>
          </a:p>
        </p:txBody>
      </p:sp>
      <p:sp>
        <p:nvSpPr>
          <p:cNvPr id="2144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45" name="Group 3"/>
          <p:cNvSpPr txBox="1"/>
          <p:nvPr/>
        </p:nvSpPr>
        <p:spPr>
          <a:xfrm>
            <a:off x="7161028" y="1004198"/>
            <a:ext cx="10049244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WORKFLOW LANGUAGES</a:t>
            </a:r>
          </a:p>
        </p:txBody>
      </p:sp>
      <p:sp>
        <p:nvSpPr>
          <p:cNvPr id="2146" name="snakemake"/>
          <p:cNvSpPr txBox="1"/>
          <p:nvPr/>
        </p:nvSpPr>
        <p:spPr>
          <a:xfrm>
            <a:off x="3683006" y="10852836"/>
            <a:ext cx="3407718" cy="713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4100" b="1" spc="433">
                <a:solidFill>
                  <a:srgbClr val="374556"/>
                </a:solidFill>
              </a:defRPr>
            </a:lvl1pPr>
          </a:lstStyle>
          <a:p>
            <a:r>
              <a:t>snakemake</a:t>
            </a:r>
          </a:p>
        </p:txBody>
      </p:sp>
      <p:grpSp>
        <p:nvGrpSpPr>
          <p:cNvPr id="2150" name="Group"/>
          <p:cNvGrpSpPr/>
          <p:nvPr/>
        </p:nvGrpSpPr>
        <p:grpSpPr>
          <a:xfrm>
            <a:off x="10800729" y="4248505"/>
            <a:ext cx="12704965" cy="8503991"/>
            <a:chOff x="0" y="0"/>
            <a:chExt cx="12704964" cy="8503989"/>
          </a:xfrm>
        </p:grpSpPr>
        <p:sp>
          <p:nvSpPr>
            <p:cNvPr id="2147" name="Rounded Rectangle"/>
            <p:cNvSpPr/>
            <p:nvPr/>
          </p:nvSpPr>
          <p:spPr>
            <a:xfrm>
              <a:off x="0" y="0"/>
              <a:ext cx="12704965" cy="8503990"/>
            </a:xfrm>
            <a:prstGeom prst="roundRect">
              <a:avLst>
                <a:gd name="adj" fmla="val 13034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pic>
          <p:nvPicPr>
            <p:cNvPr id="2148" name="eager2_workflow.png" descr="eager2_workflow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8379" y="369946"/>
              <a:ext cx="12208207" cy="66493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49" name="image29.png" descr="image29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19749" y="7499205"/>
              <a:ext cx="2341247" cy="4697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151" name="https://snakemake.readthedocs.io/en/stable/"/>
          <p:cNvSpPr txBox="1"/>
          <p:nvPr/>
        </p:nvSpPr>
        <p:spPr>
          <a:xfrm>
            <a:off x="1989425" y="11819662"/>
            <a:ext cx="6565289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600"/>
            </a:lvl1pPr>
          </a:lstStyle>
          <a:p>
            <a:r>
              <a:rPr dirty="0"/>
              <a:t>https://</a:t>
            </a:r>
            <a:r>
              <a:rPr dirty="0" err="1"/>
              <a:t>snakemake.readthedocs.io</a:t>
            </a:r>
            <a:r>
              <a:rPr dirty="0"/>
              <a:t>/</a:t>
            </a:r>
            <a:r>
              <a:rPr dirty="0" err="1"/>
              <a:t>en</a:t>
            </a:r>
            <a:r>
              <a:rPr dirty="0"/>
              <a:t>/stable/</a:t>
            </a:r>
          </a:p>
        </p:txBody>
      </p:sp>
      <p:sp>
        <p:nvSpPr>
          <p:cNvPr id="2152" name="https://www.nextflow.io/"/>
          <p:cNvSpPr txBox="1"/>
          <p:nvPr/>
        </p:nvSpPr>
        <p:spPr>
          <a:xfrm>
            <a:off x="18297228" y="11768862"/>
            <a:ext cx="3518033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600"/>
            </a:lvl1pPr>
          </a:lstStyle>
          <a:p>
            <a:r>
              <a:t>https://www.nextflow.io/</a:t>
            </a:r>
          </a:p>
        </p:txBody>
      </p:sp>
      <p:sp>
        <p:nvSpPr>
          <p:cNvPr id="4" name="TextShape 29">
            <a:extLst>
              <a:ext uri="{FF2B5EF4-FFF2-40B4-BE49-F238E27FC236}">
                <a16:creationId xmlns:a16="http://schemas.microsoft.com/office/drawing/2014/main" id="{041FEBAE-4334-6910-9A82-E0A359C249D3}"/>
              </a:ext>
            </a:extLst>
          </p:cNvPr>
          <p:cNvSpPr txBox="1"/>
          <p:nvPr/>
        </p:nvSpPr>
        <p:spPr>
          <a:xfrm>
            <a:off x="1485636" y="4248505"/>
            <a:ext cx="8733161" cy="4707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Workflow languages:</a:t>
            </a:r>
          </a:p>
          <a:p>
            <a:pPr marL="457200" lvl="6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Tools to create reproducible pipelines – more robust bash scripts.</a:t>
            </a:r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endParaRPr lang="en-GB" sz="3000" dirty="0"/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Workflow languages allow you to: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Control the flow of your pipeline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Restart at various defined points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Ensure previous commands have executed without error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Logging and reporting jobs</a:t>
            </a:r>
          </a:p>
        </p:txBody>
      </p:sp>
    </p:spTree>
  </p:cSld>
  <p:clrMapOvr>
    <a:masterClrMapping/>
  </p:clrMapOvr>
  <p:transition spd="med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Rectangle"/>
          <p:cNvSpPr/>
          <p:nvPr/>
        </p:nvSpPr>
        <p:spPr>
          <a:xfrm>
            <a:off x="12700" y="920657"/>
            <a:ext cx="24345901" cy="195207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15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108</a:t>
            </a:fld>
            <a:endParaRPr/>
          </a:p>
        </p:txBody>
      </p:sp>
      <p:sp>
        <p:nvSpPr>
          <p:cNvPr id="2156" name="Group 3"/>
          <p:cNvSpPr txBox="1"/>
          <p:nvPr/>
        </p:nvSpPr>
        <p:spPr>
          <a:xfrm>
            <a:off x="6852890" y="1431876"/>
            <a:ext cx="10665521" cy="993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900" b="1" spc="655">
                <a:solidFill>
                  <a:srgbClr val="3F4756"/>
                </a:solidFill>
              </a:defRPr>
            </a:lvl1pPr>
          </a:lstStyle>
          <a:p>
            <a:r>
              <a:t>THANK YOU FOR TODAY</a:t>
            </a:r>
          </a:p>
        </p:txBody>
      </p:sp>
      <p:pic>
        <p:nvPicPr>
          <p:cNvPr id="3" name="Picture 2" descr="A cartoon of a person sitting in a chair&#10;&#10;Description automatically generated">
            <a:extLst>
              <a:ext uri="{FF2B5EF4-FFF2-40B4-BE49-F238E27FC236}">
                <a16:creationId xmlns:a16="http://schemas.microsoft.com/office/drawing/2014/main" id="{69734C71-FAE0-4046-AC7F-AC19C8222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890" y="3822700"/>
            <a:ext cx="10812223" cy="89726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roup 3"/>
          <p:cNvSpPr txBox="1"/>
          <p:nvPr/>
        </p:nvSpPr>
        <p:spPr>
          <a:xfrm>
            <a:off x="6022754" y="1011303"/>
            <a:ext cx="12325793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HOW DO I GET A BASH SHELL?</a:t>
            </a:r>
          </a:p>
        </p:txBody>
      </p:sp>
      <p:sp>
        <p:nvSpPr>
          <p:cNvPr id="564" name="Rectangle 1"/>
          <p:cNvSpPr/>
          <p:nvPr/>
        </p:nvSpPr>
        <p:spPr>
          <a:xfrm>
            <a:off x="1018016" y="3892574"/>
            <a:ext cx="7227533" cy="6513575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5" name="Group 4"/>
          <p:cNvSpPr txBox="1"/>
          <p:nvPr/>
        </p:nvSpPr>
        <p:spPr>
          <a:xfrm>
            <a:off x="1254127" y="10587893"/>
            <a:ext cx="6399711" cy="637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b="1" spc="600">
                <a:solidFill>
                  <a:srgbClr val="FFFFFF"/>
                </a:solidFill>
              </a:defRPr>
            </a:lvl1pPr>
          </a:lstStyle>
          <a:p>
            <a:r>
              <a:t>OS X or UBUNTU</a:t>
            </a:r>
          </a:p>
        </p:txBody>
      </p:sp>
      <p:sp>
        <p:nvSpPr>
          <p:cNvPr id="566" name="Group 13"/>
          <p:cNvSpPr txBox="1"/>
          <p:nvPr/>
        </p:nvSpPr>
        <p:spPr>
          <a:xfrm>
            <a:off x="13064925" y="10587893"/>
            <a:ext cx="6399711" cy="637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b="1" spc="600">
                <a:solidFill>
                  <a:srgbClr val="FFFFFF"/>
                </a:solidFill>
              </a:defRPr>
            </a:lvl1pPr>
          </a:lstStyle>
          <a:p>
            <a:r>
              <a:t>WINDOWS</a:t>
            </a:r>
          </a:p>
        </p:txBody>
      </p:sp>
      <p:sp>
        <p:nvSpPr>
          <p:cNvPr id="567" name="Rectangle 1"/>
          <p:cNvSpPr/>
          <p:nvPr/>
        </p:nvSpPr>
        <p:spPr>
          <a:xfrm>
            <a:off x="9186450" y="3861296"/>
            <a:ext cx="14156660" cy="6513576"/>
          </a:xfrm>
          <a:prstGeom prst="rect">
            <a:avLst/>
          </a:prstGeom>
          <a:solidFill>
            <a:srgbClr val="8EB7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8" name="Shape"/>
          <p:cNvSpPr/>
          <p:nvPr/>
        </p:nvSpPr>
        <p:spPr>
          <a:xfrm>
            <a:off x="5469635" y="8804592"/>
            <a:ext cx="907882" cy="1118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575" name="Group"/>
          <p:cNvGrpSpPr/>
          <p:nvPr/>
        </p:nvGrpSpPr>
        <p:grpSpPr>
          <a:xfrm>
            <a:off x="6677670" y="8711324"/>
            <a:ext cx="1324531" cy="1304878"/>
            <a:chOff x="0" y="0"/>
            <a:chExt cx="1324530" cy="1304876"/>
          </a:xfrm>
        </p:grpSpPr>
        <p:sp>
          <p:nvSpPr>
            <p:cNvPr id="569" name="Circle"/>
            <p:cNvSpPr/>
            <p:nvPr/>
          </p:nvSpPr>
          <p:spPr>
            <a:xfrm rot="2220000">
              <a:off x="661721" y="915351"/>
              <a:ext cx="302679" cy="303955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0" name="Circle"/>
            <p:cNvSpPr/>
            <p:nvPr/>
          </p:nvSpPr>
          <p:spPr>
            <a:xfrm rot="2220000">
              <a:off x="60987" y="473097"/>
              <a:ext cx="302679" cy="303955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1" name="Circle"/>
            <p:cNvSpPr/>
            <p:nvPr/>
          </p:nvSpPr>
          <p:spPr>
            <a:xfrm rot="2220000">
              <a:off x="750605" y="183009"/>
              <a:ext cx="302679" cy="303955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2" name="Shape"/>
            <p:cNvSpPr/>
            <p:nvPr/>
          </p:nvSpPr>
          <p:spPr>
            <a:xfrm rot="2220000">
              <a:off x="836861" y="436889"/>
              <a:ext cx="353013" cy="5656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3" name="Shape"/>
            <p:cNvSpPr/>
            <p:nvPr/>
          </p:nvSpPr>
          <p:spPr>
            <a:xfrm rot="9420000">
              <a:off x="245369" y="692774"/>
              <a:ext cx="353012" cy="565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4" name="Shape"/>
            <p:cNvSpPr/>
            <p:nvPr/>
          </p:nvSpPr>
          <p:spPr>
            <a:xfrm rot="2220000" flipH="1">
              <a:off x="325250" y="49276"/>
              <a:ext cx="353013" cy="5656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76" name="Subtitle 2"/>
          <p:cNvSpPr txBox="1"/>
          <p:nvPr/>
        </p:nvSpPr>
        <p:spPr>
          <a:xfrm>
            <a:off x="9717806" y="4340089"/>
            <a:ext cx="13093948" cy="5647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8718" tIns="108718" rIns="108718" bIns="108718">
            <a:spAutoFit/>
          </a:bodyPr>
          <a:lstStyle/>
          <a:p>
            <a:pPr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dirty="0"/>
              <a:t>&gt;= WINDOWS 10 - Windows Subsystem for Linux:</a:t>
            </a:r>
            <a:endParaRPr lang="en-US" dirty="0"/>
          </a:p>
          <a:p>
            <a:pPr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lang="en-GB" b="0" u="sng" dirty="0"/>
              <a:t>https://</a:t>
            </a:r>
            <a:r>
              <a:rPr lang="en-GB" b="0" u="sng" dirty="0" err="1"/>
              <a:t>www.laptopmag.com</a:t>
            </a:r>
            <a:r>
              <a:rPr lang="en-GB" b="0" u="sng" dirty="0"/>
              <a:t>/articles/use-bash-shell-windows-10 </a:t>
            </a:r>
            <a:endParaRPr lang="en-GB" dirty="0"/>
          </a:p>
          <a:p>
            <a:pPr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endParaRPr lang="en-GB" dirty="0"/>
          </a:p>
          <a:p>
            <a:pPr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dirty="0"/>
              <a:t>OR INSTALL A BASH SHELL/TERMINAL:</a:t>
            </a:r>
          </a:p>
          <a:p>
            <a:pPr marL="280735" indent="-280735" defTabSz="1087636">
              <a:lnSpc>
                <a:spcPts val="4200"/>
              </a:lnSpc>
              <a:spcBef>
                <a:spcPts val="600"/>
              </a:spcBef>
              <a:buSzPct val="100000"/>
              <a:buFontTx/>
              <a:buChar char="•"/>
              <a:defRPr sz="2800" b="1" spc="300"/>
            </a:pPr>
            <a:r>
              <a:rPr lang="en-US" dirty="0" err="1"/>
              <a:t>Gitbash</a:t>
            </a:r>
            <a:r>
              <a:rPr lang="en-US" dirty="0"/>
              <a:t>: </a:t>
            </a:r>
            <a:r>
              <a:rPr lang="da-DK" sz="2600" b="0" u="sng" spc="278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https://gitforwindows.org</a:t>
            </a:r>
            <a:r>
              <a:rPr lang="da-DK" sz="2800" b="0" u="sng" spc="278" dirty="0"/>
              <a:t> </a:t>
            </a:r>
            <a:endParaRPr lang="en-US" dirty="0"/>
          </a:p>
          <a:p>
            <a:pPr marL="280735" indent="-280735" defTabSz="1087636">
              <a:lnSpc>
                <a:spcPts val="4200"/>
              </a:lnSpc>
              <a:spcBef>
                <a:spcPts val="600"/>
              </a:spcBef>
              <a:buSzPct val="100000"/>
              <a:buChar char="•"/>
              <a:defRPr sz="2800" b="1" spc="300"/>
            </a:pPr>
            <a:r>
              <a:rPr dirty="0" err="1"/>
              <a:t>MobaXterm</a:t>
            </a:r>
            <a:r>
              <a:rPr dirty="0"/>
              <a:t>:</a:t>
            </a:r>
            <a:r>
              <a:rPr sz="2600" b="0" u="sng" spc="278" dirty="0"/>
              <a:t> </a:t>
            </a:r>
            <a:r>
              <a:rPr sz="2600" b="0" u="sng" spc="278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https://mobaxterm.mobatek.net/download.html</a:t>
            </a:r>
            <a:endParaRPr sz="2600" b="0" u="sng" spc="278" dirty="0"/>
          </a:p>
          <a:p>
            <a:pPr marL="280735" indent="-280735" defTabSz="1087636">
              <a:lnSpc>
                <a:spcPts val="4200"/>
              </a:lnSpc>
              <a:spcBef>
                <a:spcPts val="600"/>
              </a:spcBef>
              <a:buSzPct val="100000"/>
              <a:buChar char="•"/>
              <a:defRPr sz="2800" b="1" spc="300"/>
            </a:pPr>
            <a:r>
              <a:rPr dirty="0"/>
              <a:t>Cygwin: </a:t>
            </a:r>
            <a:r>
              <a:rPr sz="2600" b="0" u="sng" spc="278" dirty="0"/>
              <a:t>https://www.cygwin.com/index.html</a:t>
            </a:r>
          </a:p>
          <a:p>
            <a:pPr marL="280735" indent="-280735" defTabSz="1087636">
              <a:lnSpc>
                <a:spcPts val="4200"/>
              </a:lnSpc>
              <a:spcBef>
                <a:spcPts val="600"/>
              </a:spcBef>
              <a:buSzPct val="100000"/>
              <a:buChar char="•"/>
              <a:defRPr sz="2800" b="1" spc="300"/>
            </a:pPr>
            <a:r>
              <a:rPr dirty="0" err="1"/>
              <a:t>Cmder</a:t>
            </a:r>
            <a:r>
              <a:rPr dirty="0"/>
              <a:t>: </a:t>
            </a:r>
            <a:r>
              <a:rPr sz="2600" b="0" u="sng" spc="278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https://cmder.net/</a:t>
            </a:r>
            <a:r>
              <a:rPr sz="2600" b="0" u="sng" spc="278" dirty="0"/>
              <a:t> </a:t>
            </a:r>
          </a:p>
          <a:p>
            <a:pPr marL="280735" indent="-280735" defTabSz="1087636">
              <a:lnSpc>
                <a:spcPts val="4200"/>
              </a:lnSpc>
              <a:spcBef>
                <a:spcPts val="600"/>
              </a:spcBef>
              <a:buSzPct val="100000"/>
              <a:buChar char="•"/>
              <a:defRPr sz="2800" b="1" spc="300"/>
            </a:pPr>
            <a:r>
              <a:rPr dirty="0"/>
              <a:t>PuTTY:</a:t>
            </a:r>
            <a:r>
              <a:rPr sz="2600" u="sng" spc="278" dirty="0"/>
              <a:t> </a:t>
            </a:r>
            <a:r>
              <a:rPr sz="2600" b="0" u="sng" spc="278" dirty="0"/>
              <a:t>https://www.putty.org/</a:t>
            </a:r>
          </a:p>
        </p:txBody>
      </p:sp>
      <p:grpSp>
        <p:nvGrpSpPr>
          <p:cNvPr id="581" name="Group"/>
          <p:cNvGrpSpPr/>
          <p:nvPr/>
        </p:nvGrpSpPr>
        <p:grpSpPr>
          <a:xfrm>
            <a:off x="21698562" y="8804591"/>
            <a:ext cx="1117085" cy="1118343"/>
            <a:chOff x="0" y="0"/>
            <a:chExt cx="1117083" cy="1118341"/>
          </a:xfrm>
        </p:grpSpPr>
        <p:sp>
          <p:nvSpPr>
            <p:cNvPr id="577" name="Shape"/>
            <p:cNvSpPr/>
            <p:nvPr/>
          </p:nvSpPr>
          <p:spPr>
            <a:xfrm>
              <a:off x="0" y="97377"/>
              <a:ext cx="464348" cy="436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" y="2924"/>
                  </a:moveTo>
                  <a:lnTo>
                    <a:pt x="21600" y="0"/>
                  </a:lnTo>
                  <a:lnTo>
                    <a:pt x="21357" y="21593"/>
                  </a:lnTo>
                  <a:lnTo>
                    <a:pt x="0" y="21600"/>
                  </a:lnTo>
                  <a:lnTo>
                    <a:pt x="19" y="2924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"/>
            <p:cNvSpPr/>
            <p:nvPr/>
          </p:nvSpPr>
          <p:spPr>
            <a:xfrm>
              <a:off x="513086" y="-1"/>
              <a:ext cx="603998" cy="529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" y="3462"/>
                  </a:moveTo>
                  <a:lnTo>
                    <a:pt x="21510" y="0"/>
                  </a:lnTo>
                  <a:lnTo>
                    <a:pt x="21600" y="21558"/>
                  </a:lnTo>
                  <a:lnTo>
                    <a:pt x="0" y="21600"/>
                  </a:lnTo>
                  <a:lnTo>
                    <a:pt x="102" y="3462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"/>
            <p:cNvSpPr/>
            <p:nvPr/>
          </p:nvSpPr>
          <p:spPr>
            <a:xfrm>
              <a:off x="4957" y="582052"/>
              <a:ext cx="452605" cy="443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2"/>
                  </a:moveTo>
                  <a:lnTo>
                    <a:pt x="21493" y="0"/>
                  </a:lnTo>
                  <a:lnTo>
                    <a:pt x="21600" y="21600"/>
                  </a:lnTo>
                  <a:lnTo>
                    <a:pt x="4" y="18271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"/>
            <p:cNvSpPr/>
            <p:nvPr/>
          </p:nvSpPr>
          <p:spPr>
            <a:xfrm>
              <a:off x="511559" y="582159"/>
              <a:ext cx="604262" cy="536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9" y="0"/>
                  </a:moveTo>
                  <a:lnTo>
                    <a:pt x="21600" y="173"/>
                  </a:lnTo>
                  <a:lnTo>
                    <a:pt x="21585" y="21600"/>
                  </a:lnTo>
                  <a:lnTo>
                    <a:pt x="0" y="1793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82" name="Subtitle 2"/>
          <p:cNvSpPr txBox="1"/>
          <p:nvPr/>
        </p:nvSpPr>
        <p:spPr>
          <a:xfrm>
            <a:off x="1225225" y="4836777"/>
            <a:ext cx="6813114" cy="3621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8718" tIns="108718" rIns="108718" bIns="108718">
            <a:spAutoFit/>
          </a:bodyPr>
          <a:lstStyle/>
          <a:p>
            <a:pPr algn="ctr"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dirty="0"/>
              <a:t>YEAH! </a:t>
            </a:r>
          </a:p>
          <a:p>
            <a:pPr algn="ctr"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dirty="0"/>
              <a:t>YOU HAVE A BASH SHELL &amp; TERMINAL ALREADY.</a:t>
            </a:r>
          </a:p>
          <a:p>
            <a:pPr algn="ctr"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endParaRPr dirty="0"/>
          </a:p>
          <a:p>
            <a:pPr algn="ctr"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dirty="0"/>
              <a:t>Search for terminal on your laptop and open it.</a:t>
            </a:r>
          </a:p>
        </p:txBody>
      </p:sp>
      <p:sp>
        <p:nvSpPr>
          <p:cNvPr id="58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8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12</a:t>
            </a:r>
            <a:endParaRPr dirty="0"/>
          </a:p>
        </p:txBody>
      </p:sp>
      <p:sp>
        <p:nvSpPr>
          <p:cNvPr id="585" name="TextBox 90"/>
          <p:cNvSpPr txBox="1"/>
          <p:nvPr/>
        </p:nvSpPr>
        <p:spPr>
          <a:xfrm>
            <a:off x="1018016" y="12132493"/>
            <a:ext cx="17602112" cy="602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600" spc="278">
                <a:solidFill>
                  <a:srgbClr val="FFFFFF"/>
                </a:solidFill>
              </a:defRPr>
            </a:pPr>
            <a:r>
              <a:rPr sz="3000" dirty="0"/>
              <a:t>In this course Windows users will be working on </a:t>
            </a:r>
            <a:r>
              <a:rPr lang="en-US" sz="3000" b="1" dirty="0" err="1"/>
              <a:t>gitbash</a:t>
            </a:r>
            <a:r>
              <a:rPr sz="3000" dirty="0"/>
              <a:t> 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BECFF918-A078-32A8-9BDB-4F2FAD368536}"/>
              </a:ext>
            </a:extLst>
          </p:cNvPr>
          <p:cNvSpPr/>
          <p:nvPr/>
        </p:nvSpPr>
        <p:spPr>
          <a:xfrm>
            <a:off x="9992120" y="6831723"/>
            <a:ext cx="6589000" cy="686678"/>
          </a:xfrm>
          <a:prstGeom prst="rect">
            <a:avLst/>
          </a:prstGeom>
          <a:ln w="5715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" name="Picture 3" descr="A logo of a company&#10;&#10;Description automatically generated">
            <a:extLst>
              <a:ext uri="{FF2B5EF4-FFF2-40B4-BE49-F238E27FC236}">
                <a16:creationId xmlns:a16="http://schemas.microsoft.com/office/drawing/2014/main" id="{DB890E89-577E-2ACA-0967-6210D281E4F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823" y="11974314"/>
            <a:ext cx="975594" cy="97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65797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roup 3"/>
          <p:cNvSpPr txBox="1"/>
          <p:nvPr/>
        </p:nvSpPr>
        <p:spPr>
          <a:xfrm>
            <a:off x="4457959" y="1016000"/>
            <a:ext cx="1555810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WHAT WILL I LEARN </a:t>
            </a:r>
            <a:r>
              <a:rPr lang="en-US" dirty="0"/>
              <a:t>IN THIS COURSE</a:t>
            </a:r>
            <a:r>
              <a:rPr dirty="0"/>
              <a:t>?</a:t>
            </a:r>
          </a:p>
        </p:txBody>
      </p:sp>
      <p:sp>
        <p:nvSpPr>
          <p:cNvPr id="588" name="Rectangle 7"/>
          <p:cNvSpPr/>
          <p:nvPr/>
        </p:nvSpPr>
        <p:spPr>
          <a:xfrm>
            <a:off x="9748838" y="9118382"/>
            <a:ext cx="4873626" cy="4583863"/>
          </a:xfrm>
          <a:prstGeom prst="rect">
            <a:avLst/>
          </a:prstGeom>
          <a:solidFill>
            <a:srgbClr val="90E1EE"/>
          </a:solidFill>
          <a:ln w="12700">
            <a:miter lim="400000"/>
          </a:ln>
          <a:effectLst>
            <a:outerShdw blurRad="508000" dist="127000" dir="11100000" rotWithShape="0">
              <a:srgbClr val="000000">
                <a:alpha val="40058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90E1EE"/>
                </a:solidFill>
              </a:defRPr>
            </a:pPr>
            <a:endParaRPr/>
          </a:p>
        </p:txBody>
      </p:sp>
      <p:sp>
        <p:nvSpPr>
          <p:cNvPr id="589" name="Rectangle 8"/>
          <p:cNvSpPr/>
          <p:nvPr/>
        </p:nvSpPr>
        <p:spPr>
          <a:xfrm>
            <a:off x="4875212" y="10083407"/>
            <a:ext cx="4873627" cy="3618840"/>
          </a:xfrm>
          <a:prstGeom prst="rect">
            <a:avLst/>
          </a:prstGeom>
          <a:solidFill>
            <a:srgbClr val="7AFEF0"/>
          </a:solidFill>
          <a:ln w="12700">
            <a:miter lim="400000"/>
          </a:ln>
          <a:effectLst>
            <a:outerShdw blurRad="508000" dist="127000" dir="11097900" rotWithShape="0">
              <a:srgbClr val="000000">
                <a:alpha val="39869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90" name="Rectangle 9"/>
          <p:cNvSpPr/>
          <p:nvPr/>
        </p:nvSpPr>
        <p:spPr>
          <a:xfrm>
            <a:off x="1586" y="11048430"/>
            <a:ext cx="4873628" cy="2653817"/>
          </a:xfrm>
          <a:prstGeom prst="rect">
            <a:avLst/>
          </a:prstGeom>
          <a:solidFill>
            <a:srgbClr val="9CFFE2"/>
          </a:solidFill>
          <a:ln w="12700">
            <a:miter lim="400000"/>
          </a:ln>
          <a:effectLst>
            <a:outerShdw blurRad="508000" dist="132487" dir="11100000" rotWithShape="0">
              <a:srgbClr val="000000">
                <a:alpha val="40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91" name="Rectangle 23"/>
          <p:cNvSpPr/>
          <p:nvPr/>
        </p:nvSpPr>
        <p:spPr>
          <a:xfrm>
            <a:off x="16726405" y="8095559"/>
            <a:ext cx="919841" cy="60316"/>
          </a:xfrm>
          <a:prstGeom prst="rect">
            <a:avLst/>
          </a:prstGeom>
          <a:solidFill>
            <a:srgbClr val="754C29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92" name="Rectangle 6"/>
          <p:cNvSpPr/>
          <p:nvPr/>
        </p:nvSpPr>
        <p:spPr>
          <a:xfrm>
            <a:off x="19495371" y="7032520"/>
            <a:ext cx="4873627" cy="6669725"/>
          </a:xfrm>
          <a:prstGeom prst="rect">
            <a:avLst/>
          </a:prstGeom>
          <a:solidFill>
            <a:srgbClr val="79B1E1"/>
          </a:solidFill>
          <a:ln w="12700">
            <a:miter lim="400000"/>
          </a:ln>
          <a:effectLst>
            <a:outerShdw blurRad="508000" dist="127000" dir="11100000" rotWithShape="0">
              <a:srgbClr val="000000">
                <a:alpha val="40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93" name="Rectangle 7"/>
          <p:cNvSpPr/>
          <p:nvPr/>
        </p:nvSpPr>
        <p:spPr>
          <a:xfrm>
            <a:off x="14621746" y="8174851"/>
            <a:ext cx="4873627" cy="5527394"/>
          </a:xfrm>
          <a:prstGeom prst="rect">
            <a:avLst/>
          </a:prstGeom>
          <a:solidFill>
            <a:srgbClr val="78CAEE"/>
          </a:solidFill>
          <a:ln w="12700">
            <a:miter lim="400000"/>
          </a:ln>
          <a:effectLst>
            <a:outerShdw blurRad="508000" dist="127000" dir="11100000" rotWithShape="0">
              <a:srgbClr val="000000">
                <a:alpha val="40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8AD3EE"/>
                </a:solidFill>
              </a:defRPr>
            </a:pPr>
            <a:endParaRPr/>
          </a:p>
        </p:txBody>
      </p:sp>
      <p:sp>
        <p:nvSpPr>
          <p:cNvPr id="594" name="Group 3"/>
          <p:cNvSpPr txBox="1"/>
          <p:nvPr/>
        </p:nvSpPr>
        <p:spPr>
          <a:xfrm>
            <a:off x="4686280" y="8610834"/>
            <a:ext cx="5251491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ORGANIZATION </a:t>
            </a:r>
          </a:p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&amp; STRUCTURE</a:t>
            </a:r>
          </a:p>
        </p:txBody>
      </p:sp>
      <p:sp>
        <p:nvSpPr>
          <p:cNvPr id="595" name="Group 3"/>
          <p:cNvSpPr txBox="1"/>
          <p:nvPr/>
        </p:nvSpPr>
        <p:spPr>
          <a:xfrm>
            <a:off x="10809273" y="7660897"/>
            <a:ext cx="2855464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MORE BASH</a:t>
            </a:r>
          </a:p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COMMANDS</a:t>
            </a:r>
          </a:p>
        </p:txBody>
      </p:sp>
      <p:sp>
        <p:nvSpPr>
          <p:cNvPr id="596" name="Group 3"/>
          <p:cNvSpPr txBox="1"/>
          <p:nvPr/>
        </p:nvSpPr>
        <p:spPr>
          <a:xfrm>
            <a:off x="15155439" y="6721096"/>
            <a:ext cx="4061775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SCRIPTS &amp; </a:t>
            </a:r>
          </a:p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AUTOMATIZATION</a:t>
            </a:r>
          </a:p>
        </p:txBody>
      </p:sp>
      <p:sp>
        <p:nvSpPr>
          <p:cNvPr id="597" name="Group 3"/>
          <p:cNvSpPr txBox="1"/>
          <p:nvPr/>
        </p:nvSpPr>
        <p:spPr>
          <a:xfrm>
            <a:off x="19901509" y="5565396"/>
            <a:ext cx="4478369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STORAGE, </a:t>
            </a:r>
          </a:p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BACKUP &amp; MORE… </a:t>
            </a:r>
          </a:p>
        </p:txBody>
      </p:sp>
      <p:sp>
        <p:nvSpPr>
          <p:cNvPr id="598" name="Group 3"/>
          <p:cNvSpPr txBox="1"/>
          <p:nvPr/>
        </p:nvSpPr>
        <p:spPr>
          <a:xfrm>
            <a:off x="968283" y="9597763"/>
            <a:ext cx="2940233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The BASICS </a:t>
            </a:r>
          </a:p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OF BASH</a:t>
            </a:r>
          </a:p>
        </p:txBody>
      </p:sp>
      <p:sp>
        <p:nvSpPr>
          <p:cNvPr id="599" name="TextBox 35"/>
          <p:cNvSpPr txBox="1"/>
          <p:nvPr/>
        </p:nvSpPr>
        <p:spPr>
          <a:xfrm>
            <a:off x="210761" y="11462677"/>
            <a:ext cx="4455278" cy="1586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The terminology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Navigation w. bash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Read, Edit, Copy</a:t>
            </a:r>
          </a:p>
        </p:txBody>
      </p:sp>
      <p:sp>
        <p:nvSpPr>
          <p:cNvPr id="600" name="TextBox 35"/>
          <p:cNvSpPr txBox="1"/>
          <p:nvPr/>
        </p:nvSpPr>
        <p:spPr>
          <a:xfrm>
            <a:off x="5077531" y="11094464"/>
            <a:ext cx="4566745" cy="1586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rPr dirty="0"/>
              <a:t>Directory Structure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rPr dirty="0"/>
              <a:t>Paths &amp; Permission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rPr dirty="0"/>
              <a:t>Reproducibility</a:t>
            </a:r>
          </a:p>
        </p:txBody>
      </p:sp>
      <p:sp>
        <p:nvSpPr>
          <p:cNvPr id="601" name="TextBox 35"/>
          <p:cNvSpPr txBox="1"/>
          <p:nvPr/>
        </p:nvSpPr>
        <p:spPr>
          <a:xfrm>
            <a:off x="10106568" y="10357953"/>
            <a:ext cx="4165792" cy="2094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Manipulate files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Subset, Count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Print, Sort, Match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Cut, Paste, Split</a:t>
            </a:r>
          </a:p>
        </p:txBody>
      </p:sp>
      <p:sp>
        <p:nvSpPr>
          <p:cNvPr id="602" name="TextBox 35"/>
          <p:cNvSpPr txBox="1"/>
          <p:nvPr/>
        </p:nvSpPr>
        <p:spPr>
          <a:xfrm>
            <a:off x="15005488" y="9886188"/>
            <a:ext cx="4165792" cy="2097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Stdin &amp; Stdout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Piping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Loops &amp; Scripts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Pipelines</a:t>
            </a:r>
          </a:p>
        </p:txBody>
      </p:sp>
      <p:sp>
        <p:nvSpPr>
          <p:cNvPr id="603" name="TextBox 35"/>
          <p:cNvSpPr txBox="1"/>
          <p:nvPr/>
        </p:nvSpPr>
        <p:spPr>
          <a:xfrm>
            <a:off x="19907632" y="9489205"/>
            <a:ext cx="5056491" cy="2097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Manage Software 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Workflows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Backups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Computing Power</a:t>
            </a:r>
          </a:p>
        </p:txBody>
      </p:sp>
      <p:sp>
        <p:nvSpPr>
          <p:cNvPr id="604" name="Line"/>
          <p:cNvSpPr/>
          <p:nvPr/>
        </p:nvSpPr>
        <p:spPr>
          <a:xfrm>
            <a:off x="1409731" y="2539471"/>
            <a:ext cx="20958802" cy="1"/>
          </a:xfrm>
          <a:prstGeom prst="line">
            <a:avLst/>
          </a:prstGeom>
          <a:ln w="50800">
            <a:solidFill>
              <a:srgbClr val="FFFFFF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0" name="Rectangle"/>
          <p:cNvSpPr/>
          <p:nvPr/>
        </p:nvSpPr>
        <p:spPr>
          <a:xfrm>
            <a:off x="-6350" y="9173582"/>
            <a:ext cx="4876800" cy="1879602"/>
          </a:xfrm>
          <a:prstGeom prst="rect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1" name="Rectangle"/>
          <p:cNvSpPr/>
          <p:nvPr/>
        </p:nvSpPr>
        <p:spPr>
          <a:xfrm>
            <a:off x="4879973" y="8186653"/>
            <a:ext cx="4876803" cy="1879601"/>
          </a:xfrm>
          <a:prstGeom prst="rect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2" name="Rectangle"/>
          <p:cNvSpPr/>
          <p:nvPr/>
        </p:nvSpPr>
        <p:spPr>
          <a:xfrm>
            <a:off x="9765017" y="7236715"/>
            <a:ext cx="4876802" cy="1879602"/>
          </a:xfrm>
          <a:prstGeom prst="rect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3" name="Rectangle"/>
          <p:cNvSpPr/>
          <p:nvPr/>
        </p:nvSpPr>
        <p:spPr>
          <a:xfrm>
            <a:off x="14646324" y="6296916"/>
            <a:ext cx="4876803" cy="1879601"/>
          </a:xfrm>
          <a:prstGeom prst="rect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4" name="Rectangle"/>
          <p:cNvSpPr/>
          <p:nvPr/>
        </p:nvSpPr>
        <p:spPr>
          <a:xfrm>
            <a:off x="19522200" y="5141216"/>
            <a:ext cx="4876803" cy="1879601"/>
          </a:xfrm>
          <a:prstGeom prst="rect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13</a:t>
            </a:r>
            <a:endParaRPr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Rectangle 12"/>
          <p:cNvSpPr/>
          <p:nvPr/>
        </p:nvSpPr>
        <p:spPr>
          <a:xfrm>
            <a:off x="-14986" y="13481809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641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639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636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628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29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0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1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2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3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4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5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637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638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640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642" name="TextBox 11"/>
          <p:cNvSpPr txBox="1"/>
          <p:nvPr/>
        </p:nvSpPr>
        <p:spPr>
          <a:xfrm>
            <a:off x="785282" y="5681979"/>
            <a:ext cx="9818570" cy="231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1. NAVIGATING</a:t>
            </a:r>
          </a:p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FILES &amp; DIRECTORIES</a:t>
            </a:r>
            <a:r>
              <a:rPr sz="8600" spc="645" dirty="0"/>
              <a:t> </a:t>
            </a:r>
          </a:p>
        </p:txBody>
      </p:sp>
      <p:sp>
        <p:nvSpPr>
          <p:cNvPr id="64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3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14</a:t>
            </a:r>
            <a:endParaRPr dirty="0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CustomShape 3"/>
          <p:cNvSpPr/>
          <p:nvPr/>
        </p:nvSpPr>
        <p:spPr>
          <a:xfrm>
            <a:off x="4989945" y="8434440"/>
            <a:ext cx="991815" cy="1222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652" name="Group 4"/>
          <p:cNvGrpSpPr/>
          <p:nvPr/>
        </p:nvGrpSpPr>
        <p:grpSpPr>
          <a:xfrm>
            <a:off x="6229942" y="8418025"/>
            <a:ext cx="1414765" cy="1393664"/>
            <a:chOff x="0" y="0"/>
            <a:chExt cx="1414764" cy="1393662"/>
          </a:xfrm>
        </p:grpSpPr>
        <p:sp>
          <p:nvSpPr>
            <p:cNvPr id="646" name="CustomShape 5"/>
            <p:cNvSpPr/>
            <p:nvPr/>
          </p:nvSpPr>
          <p:spPr>
            <a:xfrm rot="2220000">
              <a:off x="706897" y="97725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CustomShape 6"/>
            <p:cNvSpPr/>
            <p:nvPr/>
          </p:nvSpPr>
          <p:spPr>
            <a:xfrm rot="2220000">
              <a:off x="65017" y="50457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CustomShape 7"/>
            <p:cNvSpPr/>
            <p:nvPr/>
          </p:nvSpPr>
          <p:spPr>
            <a:xfrm rot="2220000">
              <a:off x="801937" y="19461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CustomShape 8"/>
            <p:cNvSpPr/>
            <p:nvPr/>
          </p:nvSpPr>
          <p:spPr>
            <a:xfrm rot="2220000">
              <a:off x="894458" y="466052"/>
              <a:ext cx="376555" cy="603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CustomShape 9"/>
            <p:cNvSpPr/>
            <p:nvPr/>
          </p:nvSpPr>
          <p:spPr>
            <a:xfrm rot="9420000">
              <a:off x="262663" y="740372"/>
              <a:ext cx="376555" cy="6037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CustomShape 10"/>
            <p:cNvSpPr/>
            <p:nvPr/>
          </p:nvSpPr>
          <p:spPr>
            <a:xfrm rot="2220000" flipH="1">
              <a:off x="347263" y="52415"/>
              <a:ext cx="376195" cy="603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54" name="Group 3"/>
          <p:cNvSpPr txBox="1"/>
          <p:nvPr/>
        </p:nvSpPr>
        <p:spPr>
          <a:xfrm>
            <a:off x="5768842" y="1093075"/>
            <a:ext cx="12980472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THE </a:t>
            </a:r>
            <a:r>
              <a:rPr lang="en-US" dirty="0"/>
              <a:t>ANATOMY OF A COMPUTER</a:t>
            </a:r>
            <a:endParaRPr dirty="0"/>
          </a:p>
        </p:txBody>
      </p:sp>
      <p:sp>
        <p:nvSpPr>
          <p:cNvPr id="657" name="Line"/>
          <p:cNvSpPr/>
          <p:nvPr/>
        </p:nvSpPr>
        <p:spPr>
          <a:xfrm>
            <a:off x="6960611" y="2540000"/>
            <a:ext cx="9568261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8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59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15</a:t>
            </a:r>
            <a:endParaRPr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70BE7E7F-A554-A285-F63C-D756B5C07C73}"/>
              </a:ext>
            </a:extLst>
          </p:cNvPr>
          <p:cNvSpPr/>
          <p:nvPr/>
        </p:nvSpPr>
        <p:spPr>
          <a:xfrm>
            <a:off x="3314513" y="8418024"/>
            <a:ext cx="6491723" cy="3464531"/>
          </a:xfrm>
          <a:custGeom>
            <a:avLst/>
            <a:gdLst/>
            <a:ahLst/>
            <a:cxnLst/>
            <a:rect l="l" t="t" r="r" b="b"/>
            <a:pathLst>
              <a:path w="1709754" h="912469">
                <a:moveTo>
                  <a:pt x="60822" y="0"/>
                </a:moveTo>
                <a:lnTo>
                  <a:pt x="1648933" y="0"/>
                </a:lnTo>
                <a:cubicBezTo>
                  <a:pt x="1682523" y="0"/>
                  <a:pt x="1709754" y="27231"/>
                  <a:pt x="1709754" y="60822"/>
                </a:cubicBezTo>
                <a:lnTo>
                  <a:pt x="1709754" y="851647"/>
                </a:lnTo>
                <a:cubicBezTo>
                  <a:pt x="1709754" y="885238"/>
                  <a:pt x="1682523" y="912469"/>
                  <a:pt x="1648933" y="912469"/>
                </a:cubicBezTo>
                <a:lnTo>
                  <a:pt x="60822" y="912469"/>
                </a:lnTo>
                <a:cubicBezTo>
                  <a:pt x="27231" y="912469"/>
                  <a:pt x="0" y="885238"/>
                  <a:pt x="0" y="851647"/>
                </a:cubicBezTo>
                <a:lnTo>
                  <a:pt x="0" y="60822"/>
                </a:lnTo>
                <a:cubicBezTo>
                  <a:pt x="0" y="27231"/>
                  <a:pt x="27231" y="0"/>
                  <a:pt x="6082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57150">
            <a:solidFill>
              <a:srgbClr val="F8F8F8"/>
            </a:solidFill>
          </a:ln>
        </p:spPr>
        <p:txBody>
          <a:bodyPr/>
          <a:lstStyle/>
          <a:p>
            <a:endParaRPr lang="en-DK"/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8870470F-154C-B472-BB6A-B33F712406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534355" y="9167604"/>
            <a:ext cx="1170349" cy="1405441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0437170D-8031-CDA2-EADC-FF7EE7D1B3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4275887" y="9096682"/>
            <a:ext cx="1659347" cy="1671503"/>
          </a:xfrm>
          <a:prstGeom prst="rect">
            <a:avLst/>
          </a:prstGeom>
        </p:spPr>
      </p:pic>
      <p:sp>
        <p:nvSpPr>
          <p:cNvPr id="14" name="TextBox 14">
            <a:extLst>
              <a:ext uri="{FF2B5EF4-FFF2-40B4-BE49-F238E27FC236}">
                <a16:creationId xmlns:a16="http://schemas.microsoft.com/office/drawing/2014/main" id="{F1B97FC1-E3BB-7D06-045B-7EF57B877DA7}"/>
              </a:ext>
            </a:extLst>
          </p:cNvPr>
          <p:cNvSpPr txBox="1"/>
          <p:nvPr/>
        </p:nvSpPr>
        <p:spPr>
          <a:xfrm>
            <a:off x="3989390" y="10812676"/>
            <a:ext cx="2232343" cy="545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2800" dirty="0">
                <a:solidFill>
                  <a:srgbClr val="F8F8F8"/>
                </a:solidFill>
              </a:rPr>
              <a:t>CPU + RAM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00968482-68B4-8294-FB8F-1542EF9367DD}"/>
              </a:ext>
            </a:extLst>
          </p:cNvPr>
          <p:cNvSpPr txBox="1"/>
          <p:nvPr/>
        </p:nvSpPr>
        <p:spPr>
          <a:xfrm>
            <a:off x="7049593" y="10812676"/>
            <a:ext cx="1997075" cy="545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2800" dirty="0">
                <a:solidFill>
                  <a:srgbClr val="F8F8F8"/>
                </a:solidFill>
              </a:rPr>
              <a:t>Hard drive</a:t>
            </a:r>
          </a:p>
        </p:txBody>
      </p:sp>
      <p:sp>
        <p:nvSpPr>
          <p:cNvPr id="16" name="TextBox 29">
            <a:extLst>
              <a:ext uri="{FF2B5EF4-FFF2-40B4-BE49-F238E27FC236}">
                <a16:creationId xmlns:a16="http://schemas.microsoft.com/office/drawing/2014/main" id="{6F0A8E01-BB6A-BC74-3D31-62EDB14FC80E}"/>
              </a:ext>
            </a:extLst>
          </p:cNvPr>
          <p:cNvSpPr txBox="1"/>
          <p:nvPr/>
        </p:nvSpPr>
        <p:spPr>
          <a:xfrm>
            <a:off x="546470" y="9589371"/>
            <a:ext cx="2501738" cy="5609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8F8F8"/>
                </a:solidFill>
                <a:latin typeface="HK Grotesk Medium"/>
              </a:rPr>
              <a:t>Hardware</a:t>
            </a:r>
          </a:p>
        </p:txBody>
      </p:sp>
      <p:grpSp>
        <p:nvGrpSpPr>
          <p:cNvPr id="20" name="Group 26">
            <a:extLst>
              <a:ext uri="{FF2B5EF4-FFF2-40B4-BE49-F238E27FC236}">
                <a16:creationId xmlns:a16="http://schemas.microsoft.com/office/drawing/2014/main" id="{2CFFC5D0-4CD5-0780-80EF-004D90D957B9}"/>
              </a:ext>
            </a:extLst>
          </p:cNvPr>
          <p:cNvGrpSpPr/>
          <p:nvPr/>
        </p:nvGrpSpPr>
        <p:grpSpPr>
          <a:xfrm>
            <a:off x="5899529" y="6965325"/>
            <a:ext cx="1374587" cy="1023405"/>
            <a:chOff x="0" y="0"/>
            <a:chExt cx="1832783" cy="1364540"/>
          </a:xfrm>
          <a:solidFill>
            <a:srgbClr val="F8F8F8"/>
          </a:solidFill>
        </p:grpSpPr>
        <p:pic>
          <p:nvPicPr>
            <p:cNvPr id="21" name="Picture 27">
              <a:extLst>
                <a:ext uri="{FF2B5EF4-FFF2-40B4-BE49-F238E27FC236}">
                  <a16:creationId xmlns:a16="http://schemas.microsoft.com/office/drawing/2014/main" id="{A32644B9-010A-C2E2-9382-C0B139D38D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3025407" flipV="1">
              <a:off x="113955" y="275841"/>
              <a:ext cx="1098456" cy="812858"/>
            </a:xfrm>
            <a:prstGeom prst="rect">
              <a:avLst/>
            </a:prstGeom>
          </p:spPr>
        </p:pic>
        <p:pic>
          <p:nvPicPr>
            <p:cNvPr id="22" name="Picture 28">
              <a:extLst>
                <a:ext uri="{FF2B5EF4-FFF2-40B4-BE49-F238E27FC236}">
                  <a16:creationId xmlns:a16="http://schemas.microsoft.com/office/drawing/2014/main" id="{0CFE236A-1961-A61E-8DB4-AC314E933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2988906" flipH="1">
              <a:off x="618664" y="275414"/>
              <a:ext cx="1098456" cy="812858"/>
            </a:xfrm>
            <a:prstGeom prst="rect">
              <a:avLst/>
            </a:prstGeom>
          </p:spPr>
        </p:pic>
      </p:grpSp>
      <p:sp>
        <p:nvSpPr>
          <p:cNvPr id="664" name="Freeform 5">
            <a:extLst>
              <a:ext uri="{FF2B5EF4-FFF2-40B4-BE49-F238E27FC236}">
                <a16:creationId xmlns:a16="http://schemas.microsoft.com/office/drawing/2014/main" id="{0B13CA8D-A2A8-E953-0170-E6F6192EE48B}"/>
              </a:ext>
            </a:extLst>
          </p:cNvPr>
          <p:cNvSpPr/>
          <p:nvPr/>
        </p:nvSpPr>
        <p:spPr>
          <a:xfrm>
            <a:off x="14130729" y="3217565"/>
            <a:ext cx="7860428" cy="9157189"/>
          </a:xfrm>
          <a:custGeom>
            <a:avLst/>
            <a:gdLst/>
            <a:ahLst/>
            <a:cxnLst/>
            <a:rect l="l" t="t" r="r" b="b"/>
            <a:pathLst>
              <a:path w="858867" h="1101759">
                <a:moveTo>
                  <a:pt x="121078" y="0"/>
                </a:moveTo>
                <a:lnTo>
                  <a:pt x="737789" y="0"/>
                </a:lnTo>
                <a:cubicBezTo>
                  <a:pt x="804659" y="0"/>
                  <a:pt x="858867" y="54209"/>
                  <a:pt x="858867" y="121078"/>
                </a:cubicBezTo>
                <a:lnTo>
                  <a:pt x="858867" y="980681"/>
                </a:lnTo>
                <a:cubicBezTo>
                  <a:pt x="858867" y="1012793"/>
                  <a:pt x="846111" y="1043590"/>
                  <a:pt x="823404" y="1066296"/>
                </a:cubicBezTo>
                <a:cubicBezTo>
                  <a:pt x="800698" y="1089003"/>
                  <a:pt x="769901" y="1101759"/>
                  <a:pt x="737789" y="1101759"/>
                </a:cubicBezTo>
                <a:lnTo>
                  <a:pt x="121078" y="1101759"/>
                </a:lnTo>
                <a:cubicBezTo>
                  <a:pt x="88966" y="1101759"/>
                  <a:pt x="58170" y="1089003"/>
                  <a:pt x="35463" y="1066296"/>
                </a:cubicBezTo>
                <a:cubicBezTo>
                  <a:pt x="12756" y="1043590"/>
                  <a:pt x="0" y="1012793"/>
                  <a:pt x="0" y="980681"/>
                </a:cubicBezTo>
                <a:lnTo>
                  <a:pt x="0" y="121078"/>
                </a:lnTo>
                <a:cubicBezTo>
                  <a:pt x="0" y="88966"/>
                  <a:pt x="12756" y="58170"/>
                  <a:pt x="35463" y="35463"/>
                </a:cubicBezTo>
                <a:cubicBezTo>
                  <a:pt x="58170" y="12756"/>
                  <a:pt x="88966" y="0"/>
                  <a:pt x="12107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57150">
            <a:solidFill>
              <a:srgbClr val="F8F8F8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24" name="TextBox 29">
            <a:extLst>
              <a:ext uri="{FF2B5EF4-FFF2-40B4-BE49-F238E27FC236}">
                <a16:creationId xmlns:a16="http://schemas.microsoft.com/office/drawing/2014/main" id="{6C2C5D2B-5C23-F952-2458-276CF2D9C0C0}"/>
              </a:ext>
            </a:extLst>
          </p:cNvPr>
          <p:cNvSpPr txBox="1"/>
          <p:nvPr/>
        </p:nvSpPr>
        <p:spPr>
          <a:xfrm>
            <a:off x="533520" y="4840766"/>
            <a:ext cx="2501738" cy="5609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8F8F8"/>
                </a:solidFill>
                <a:latin typeface="HK Grotesk Medium"/>
              </a:rPr>
              <a:t>Software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6F4F4CC-DE87-4976-D0D4-5E4D40B3013D}"/>
              </a:ext>
            </a:extLst>
          </p:cNvPr>
          <p:cNvGrpSpPr/>
          <p:nvPr/>
        </p:nvGrpSpPr>
        <p:grpSpPr>
          <a:xfrm>
            <a:off x="4721442" y="3812352"/>
            <a:ext cx="3677863" cy="2617748"/>
            <a:chOff x="4721442" y="3812352"/>
            <a:chExt cx="3677863" cy="2617748"/>
          </a:xfrm>
        </p:grpSpPr>
        <p:sp>
          <p:nvSpPr>
            <p:cNvPr id="18" name="Freeform 4">
              <a:extLst>
                <a:ext uri="{FF2B5EF4-FFF2-40B4-BE49-F238E27FC236}">
                  <a16:creationId xmlns:a16="http://schemas.microsoft.com/office/drawing/2014/main" id="{47099752-41EE-74B2-AF4A-D4F686B4A0AD}"/>
                </a:ext>
              </a:extLst>
            </p:cNvPr>
            <p:cNvSpPr/>
            <p:nvPr/>
          </p:nvSpPr>
          <p:spPr>
            <a:xfrm>
              <a:off x="4721442" y="3812352"/>
              <a:ext cx="3677863" cy="2617748"/>
            </a:xfrm>
            <a:custGeom>
              <a:avLst/>
              <a:gdLst/>
              <a:ahLst/>
              <a:cxnLst/>
              <a:rect l="l" t="t" r="r" b="b"/>
              <a:pathLst>
                <a:path w="968655" h="689448">
                  <a:moveTo>
                    <a:pt x="107355" y="0"/>
                  </a:moveTo>
                  <a:lnTo>
                    <a:pt x="861300" y="0"/>
                  </a:lnTo>
                  <a:cubicBezTo>
                    <a:pt x="889772" y="0"/>
                    <a:pt x="917079" y="11311"/>
                    <a:pt x="937212" y="31444"/>
                  </a:cubicBezTo>
                  <a:cubicBezTo>
                    <a:pt x="957345" y="51577"/>
                    <a:pt x="968655" y="78883"/>
                    <a:pt x="968655" y="107355"/>
                  </a:cubicBezTo>
                  <a:lnTo>
                    <a:pt x="968655" y="582093"/>
                  </a:lnTo>
                  <a:cubicBezTo>
                    <a:pt x="968655" y="641383"/>
                    <a:pt x="920591" y="689448"/>
                    <a:pt x="861300" y="689448"/>
                  </a:cubicBezTo>
                  <a:lnTo>
                    <a:pt x="107355" y="689448"/>
                  </a:lnTo>
                  <a:cubicBezTo>
                    <a:pt x="78883" y="689448"/>
                    <a:pt x="51577" y="678137"/>
                    <a:pt x="31444" y="658004"/>
                  </a:cubicBezTo>
                  <a:cubicBezTo>
                    <a:pt x="11311" y="637871"/>
                    <a:pt x="0" y="610565"/>
                    <a:pt x="0" y="582093"/>
                  </a:cubicBezTo>
                  <a:lnTo>
                    <a:pt x="0" y="107355"/>
                  </a:lnTo>
                  <a:cubicBezTo>
                    <a:pt x="0" y="48065"/>
                    <a:pt x="48065" y="0"/>
                    <a:pt x="1073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>
              <a:solidFill>
                <a:srgbClr val="F8F8F8"/>
              </a:solidFill>
            </a:ln>
          </p:spPr>
          <p:txBody>
            <a:bodyPr/>
            <a:lstStyle/>
            <a:p>
              <a:endParaRPr lang="en-DK"/>
            </a:p>
          </p:txBody>
        </p:sp>
        <p:pic>
          <p:nvPicPr>
            <p:cNvPr id="26" name="Graphic 25" descr="Gears with solid fill">
              <a:extLst>
                <a:ext uri="{FF2B5EF4-FFF2-40B4-BE49-F238E27FC236}">
                  <a16:creationId xmlns:a16="http://schemas.microsoft.com/office/drawing/2014/main" id="{0946F861-B865-AF31-D5C8-458DD720E0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105560" y="4568568"/>
              <a:ext cx="1255852" cy="1255852"/>
            </a:xfrm>
            <a:prstGeom prst="rect">
              <a:avLst/>
            </a:prstGeom>
          </p:spPr>
        </p:pic>
        <p:sp>
          <p:nvSpPr>
            <p:cNvPr id="27" name="Shape">
              <a:extLst>
                <a:ext uri="{FF2B5EF4-FFF2-40B4-BE49-F238E27FC236}">
                  <a16:creationId xmlns:a16="http://schemas.microsoft.com/office/drawing/2014/main" id="{6D233C11-0C79-DDC1-E564-62E67B07908C}"/>
                </a:ext>
              </a:extLst>
            </p:cNvPr>
            <p:cNvSpPr/>
            <p:nvPr/>
          </p:nvSpPr>
          <p:spPr>
            <a:xfrm>
              <a:off x="7049593" y="4737654"/>
              <a:ext cx="974736" cy="917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29" y="0"/>
                  </a:moveTo>
                  <a:cubicBezTo>
                    <a:pt x="1200" y="0"/>
                    <a:pt x="1200" y="0"/>
                    <a:pt x="1200" y="0"/>
                  </a:cubicBezTo>
                  <a:cubicBezTo>
                    <a:pt x="514" y="0"/>
                    <a:pt x="0" y="751"/>
                    <a:pt x="0" y="1503"/>
                  </a:cubicBezTo>
                  <a:cubicBezTo>
                    <a:pt x="0" y="20097"/>
                    <a:pt x="0" y="20097"/>
                    <a:pt x="0" y="20097"/>
                  </a:cubicBezTo>
                  <a:cubicBezTo>
                    <a:pt x="0" y="21037"/>
                    <a:pt x="514" y="21600"/>
                    <a:pt x="1200" y="21600"/>
                  </a:cubicBezTo>
                  <a:cubicBezTo>
                    <a:pt x="20229" y="21600"/>
                    <a:pt x="20229" y="21600"/>
                    <a:pt x="20229" y="21600"/>
                  </a:cubicBezTo>
                  <a:cubicBezTo>
                    <a:pt x="20914" y="21600"/>
                    <a:pt x="21600" y="21037"/>
                    <a:pt x="21600" y="20097"/>
                  </a:cubicBezTo>
                  <a:cubicBezTo>
                    <a:pt x="21600" y="1503"/>
                    <a:pt x="21600" y="1503"/>
                    <a:pt x="21600" y="1503"/>
                  </a:cubicBezTo>
                  <a:cubicBezTo>
                    <a:pt x="21600" y="751"/>
                    <a:pt x="20914" y="0"/>
                    <a:pt x="20229" y="0"/>
                  </a:cubicBezTo>
                  <a:close/>
                  <a:moveTo>
                    <a:pt x="16286" y="2442"/>
                  </a:moveTo>
                  <a:cubicBezTo>
                    <a:pt x="16286" y="2254"/>
                    <a:pt x="16629" y="1878"/>
                    <a:pt x="16800" y="1878"/>
                  </a:cubicBezTo>
                  <a:cubicBezTo>
                    <a:pt x="17314" y="1878"/>
                    <a:pt x="17314" y="1878"/>
                    <a:pt x="17314" y="1878"/>
                  </a:cubicBezTo>
                  <a:cubicBezTo>
                    <a:pt x="17486" y="1878"/>
                    <a:pt x="17829" y="2254"/>
                    <a:pt x="17829" y="2442"/>
                  </a:cubicBezTo>
                  <a:cubicBezTo>
                    <a:pt x="17829" y="3005"/>
                    <a:pt x="17829" y="3005"/>
                    <a:pt x="17829" y="3005"/>
                  </a:cubicBezTo>
                  <a:cubicBezTo>
                    <a:pt x="17829" y="3381"/>
                    <a:pt x="17486" y="3569"/>
                    <a:pt x="17314" y="3569"/>
                  </a:cubicBezTo>
                  <a:cubicBezTo>
                    <a:pt x="16800" y="3569"/>
                    <a:pt x="16800" y="3569"/>
                    <a:pt x="16800" y="3569"/>
                  </a:cubicBezTo>
                  <a:cubicBezTo>
                    <a:pt x="16629" y="3569"/>
                    <a:pt x="16286" y="3381"/>
                    <a:pt x="16286" y="3005"/>
                  </a:cubicBezTo>
                  <a:lnTo>
                    <a:pt x="16286" y="2442"/>
                  </a:lnTo>
                  <a:close/>
                  <a:moveTo>
                    <a:pt x="14057" y="2442"/>
                  </a:moveTo>
                  <a:cubicBezTo>
                    <a:pt x="14057" y="2254"/>
                    <a:pt x="14400" y="1878"/>
                    <a:pt x="14571" y="1878"/>
                  </a:cubicBezTo>
                  <a:cubicBezTo>
                    <a:pt x="15086" y="1878"/>
                    <a:pt x="15086" y="1878"/>
                    <a:pt x="15086" y="1878"/>
                  </a:cubicBezTo>
                  <a:cubicBezTo>
                    <a:pt x="15257" y="1878"/>
                    <a:pt x="15600" y="2254"/>
                    <a:pt x="15600" y="2442"/>
                  </a:cubicBezTo>
                  <a:cubicBezTo>
                    <a:pt x="15600" y="3005"/>
                    <a:pt x="15600" y="3005"/>
                    <a:pt x="15600" y="3005"/>
                  </a:cubicBezTo>
                  <a:cubicBezTo>
                    <a:pt x="15600" y="3381"/>
                    <a:pt x="15257" y="3569"/>
                    <a:pt x="15086" y="3569"/>
                  </a:cubicBezTo>
                  <a:cubicBezTo>
                    <a:pt x="14571" y="3569"/>
                    <a:pt x="14571" y="3569"/>
                    <a:pt x="14571" y="3569"/>
                  </a:cubicBezTo>
                  <a:cubicBezTo>
                    <a:pt x="14400" y="3569"/>
                    <a:pt x="14057" y="3381"/>
                    <a:pt x="14057" y="3005"/>
                  </a:cubicBezTo>
                  <a:lnTo>
                    <a:pt x="14057" y="2442"/>
                  </a:lnTo>
                  <a:close/>
                  <a:moveTo>
                    <a:pt x="20057" y="19910"/>
                  </a:moveTo>
                  <a:cubicBezTo>
                    <a:pt x="1543" y="19910"/>
                    <a:pt x="1543" y="19910"/>
                    <a:pt x="1543" y="19910"/>
                  </a:cubicBezTo>
                  <a:cubicBezTo>
                    <a:pt x="1543" y="5071"/>
                    <a:pt x="1543" y="5071"/>
                    <a:pt x="1543" y="5071"/>
                  </a:cubicBezTo>
                  <a:cubicBezTo>
                    <a:pt x="20057" y="5071"/>
                    <a:pt x="20057" y="5071"/>
                    <a:pt x="20057" y="5071"/>
                  </a:cubicBezTo>
                  <a:lnTo>
                    <a:pt x="20057" y="19910"/>
                  </a:lnTo>
                  <a:close/>
                  <a:moveTo>
                    <a:pt x="20057" y="3005"/>
                  </a:moveTo>
                  <a:cubicBezTo>
                    <a:pt x="20057" y="3381"/>
                    <a:pt x="19886" y="3569"/>
                    <a:pt x="19543" y="3569"/>
                  </a:cubicBezTo>
                  <a:cubicBezTo>
                    <a:pt x="19029" y="3569"/>
                    <a:pt x="19029" y="3569"/>
                    <a:pt x="19029" y="3569"/>
                  </a:cubicBezTo>
                  <a:cubicBezTo>
                    <a:pt x="18857" y="3569"/>
                    <a:pt x="18514" y="3381"/>
                    <a:pt x="18514" y="3005"/>
                  </a:cubicBezTo>
                  <a:cubicBezTo>
                    <a:pt x="18514" y="2442"/>
                    <a:pt x="18514" y="2442"/>
                    <a:pt x="18514" y="2442"/>
                  </a:cubicBezTo>
                  <a:cubicBezTo>
                    <a:pt x="18514" y="2254"/>
                    <a:pt x="18857" y="1878"/>
                    <a:pt x="19029" y="1878"/>
                  </a:cubicBezTo>
                  <a:cubicBezTo>
                    <a:pt x="19543" y="1878"/>
                    <a:pt x="19543" y="1878"/>
                    <a:pt x="19543" y="1878"/>
                  </a:cubicBezTo>
                  <a:cubicBezTo>
                    <a:pt x="19886" y="1878"/>
                    <a:pt x="20057" y="2254"/>
                    <a:pt x="20057" y="2442"/>
                  </a:cubicBezTo>
                  <a:lnTo>
                    <a:pt x="20057" y="3005"/>
                  </a:lnTo>
                  <a:close/>
                  <a:moveTo>
                    <a:pt x="4629" y="13148"/>
                  </a:moveTo>
                  <a:cubicBezTo>
                    <a:pt x="8057" y="14838"/>
                    <a:pt x="8057" y="14838"/>
                    <a:pt x="8057" y="14838"/>
                  </a:cubicBezTo>
                  <a:cubicBezTo>
                    <a:pt x="8057" y="14838"/>
                    <a:pt x="8229" y="14838"/>
                    <a:pt x="8400" y="14838"/>
                  </a:cubicBezTo>
                  <a:cubicBezTo>
                    <a:pt x="8400" y="14838"/>
                    <a:pt x="8571" y="14838"/>
                    <a:pt x="8743" y="14838"/>
                  </a:cubicBezTo>
                  <a:cubicBezTo>
                    <a:pt x="8914" y="14650"/>
                    <a:pt x="9086" y="14463"/>
                    <a:pt x="9086" y="14275"/>
                  </a:cubicBezTo>
                  <a:cubicBezTo>
                    <a:pt x="9086" y="14087"/>
                    <a:pt x="9086" y="14087"/>
                    <a:pt x="9086" y="14087"/>
                  </a:cubicBezTo>
                  <a:cubicBezTo>
                    <a:pt x="9086" y="13899"/>
                    <a:pt x="8914" y="13523"/>
                    <a:pt x="8571" y="13523"/>
                  </a:cubicBezTo>
                  <a:cubicBezTo>
                    <a:pt x="6514" y="12397"/>
                    <a:pt x="6514" y="12397"/>
                    <a:pt x="6514" y="12397"/>
                  </a:cubicBezTo>
                  <a:cubicBezTo>
                    <a:pt x="8571" y="11270"/>
                    <a:pt x="8571" y="11270"/>
                    <a:pt x="8571" y="11270"/>
                  </a:cubicBezTo>
                  <a:cubicBezTo>
                    <a:pt x="8914" y="11082"/>
                    <a:pt x="9086" y="10894"/>
                    <a:pt x="9086" y="10518"/>
                  </a:cubicBezTo>
                  <a:cubicBezTo>
                    <a:pt x="9086" y="10518"/>
                    <a:pt x="9086" y="10518"/>
                    <a:pt x="9086" y="10518"/>
                  </a:cubicBezTo>
                  <a:cubicBezTo>
                    <a:pt x="9086" y="10330"/>
                    <a:pt x="8914" y="10143"/>
                    <a:pt x="8743" y="9955"/>
                  </a:cubicBezTo>
                  <a:cubicBezTo>
                    <a:pt x="8571" y="9955"/>
                    <a:pt x="8400" y="9767"/>
                    <a:pt x="8400" y="9767"/>
                  </a:cubicBezTo>
                  <a:cubicBezTo>
                    <a:pt x="8229" y="9767"/>
                    <a:pt x="8057" y="9955"/>
                    <a:pt x="8057" y="9955"/>
                  </a:cubicBezTo>
                  <a:cubicBezTo>
                    <a:pt x="4629" y="11645"/>
                    <a:pt x="4629" y="11645"/>
                    <a:pt x="4629" y="11645"/>
                  </a:cubicBezTo>
                  <a:cubicBezTo>
                    <a:pt x="4286" y="11833"/>
                    <a:pt x="4114" y="12021"/>
                    <a:pt x="4114" y="12397"/>
                  </a:cubicBezTo>
                  <a:cubicBezTo>
                    <a:pt x="4114" y="12397"/>
                    <a:pt x="4114" y="12397"/>
                    <a:pt x="4114" y="12397"/>
                  </a:cubicBezTo>
                  <a:cubicBezTo>
                    <a:pt x="4114" y="12772"/>
                    <a:pt x="4286" y="12960"/>
                    <a:pt x="4629" y="13148"/>
                  </a:cubicBezTo>
                  <a:close/>
                  <a:moveTo>
                    <a:pt x="9086" y="16717"/>
                  </a:moveTo>
                  <a:cubicBezTo>
                    <a:pt x="9257" y="16904"/>
                    <a:pt x="9429" y="17092"/>
                    <a:pt x="9600" y="17092"/>
                  </a:cubicBezTo>
                  <a:cubicBezTo>
                    <a:pt x="9600" y="17092"/>
                    <a:pt x="9600" y="17092"/>
                    <a:pt x="9600" y="17092"/>
                  </a:cubicBezTo>
                  <a:cubicBezTo>
                    <a:pt x="9943" y="17092"/>
                    <a:pt x="10114" y="16717"/>
                    <a:pt x="10286" y="16529"/>
                  </a:cubicBezTo>
                  <a:cubicBezTo>
                    <a:pt x="12514" y="8640"/>
                    <a:pt x="12514" y="8640"/>
                    <a:pt x="12514" y="8640"/>
                  </a:cubicBezTo>
                  <a:cubicBezTo>
                    <a:pt x="12686" y="8452"/>
                    <a:pt x="12514" y="8264"/>
                    <a:pt x="12514" y="8077"/>
                  </a:cubicBezTo>
                  <a:cubicBezTo>
                    <a:pt x="12343" y="7889"/>
                    <a:pt x="12171" y="7701"/>
                    <a:pt x="11829" y="7701"/>
                  </a:cubicBezTo>
                  <a:cubicBezTo>
                    <a:pt x="11829" y="7701"/>
                    <a:pt x="11829" y="7701"/>
                    <a:pt x="11829" y="7701"/>
                  </a:cubicBezTo>
                  <a:cubicBezTo>
                    <a:pt x="11657" y="7701"/>
                    <a:pt x="11314" y="7889"/>
                    <a:pt x="11314" y="8264"/>
                  </a:cubicBezTo>
                  <a:cubicBezTo>
                    <a:pt x="8914" y="15965"/>
                    <a:pt x="8914" y="15965"/>
                    <a:pt x="8914" y="15965"/>
                  </a:cubicBezTo>
                  <a:cubicBezTo>
                    <a:pt x="8914" y="16341"/>
                    <a:pt x="8914" y="16529"/>
                    <a:pt x="9086" y="16717"/>
                  </a:cubicBezTo>
                  <a:close/>
                  <a:moveTo>
                    <a:pt x="12514" y="10518"/>
                  </a:moveTo>
                  <a:cubicBezTo>
                    <a:pt x="12514" y="10894"/>
                    <a:pt x="12686" y="11082"/>
                    <a:pt x="12857" y="11270"/>
                  </a:cubicBezTo>
                  <a:cubicBezTo>
                    <a:pt x="15086" y="12397"/>
                    <a:pt x="15086" y="12397"/>
                    <a:pt x="15086" y="12397"/>
                  </a:cubicBezTo>
                  <a:cubicBezTo>
                    <a:pt x="12857" y="13523"/>
                    <a:pt x="12857" y="13523"/>
                    <a:pt x="12857" y="13523"/>
                  </a:cubicBezTo>
                  <a:cubicBezTo>
                    <a:pt x="12686" y="13523"/>
                    <a:pt x="12514" y="13899"/>
                    <a:pt x="12514" y="14087"/>
                  </a:cubicBezTo>
                  <a:cubicBezTo>
                    <a:pt x="12514" y="14275"/>
                    <a:pt x="12514" y="14275"/>
                    <a:pt x="12514" y="14275"/>
                  </a:cubicBezTo>
                  <a:cubicBezTo>
                    <a:pt x="12514" y="14463"/>
                    <a:pt x="12514" y="14650"/>
                    <a:pt x="12857" y="14838"/>
                  </a:cubicBezTo>
                  <a:cubicBezTo>
                    <a:pt x="12857" y="14838"/>
                    <a:pt x="13029" y="14838"/>
                    <a:pt x="13200" y="14838"/>
                  </a:cubicBezTo>
                  <a:cubicBezTo>
                    <a:pt x="13200" y="14838"/>
                    <a:pt x="13371" y="14838"/>
                    <a:pt x="13371" y="14838"/>
                  </a:cubicBezTo>
                  <a:cubicBezTo>
                    <a:pt x="16971" y="13148"/>
                    <a:pt x="16971" y="13148"/>
                    <a:pt x="16971" y="13148"/>
                  </a:cubicBezTo>
                  <a:cubicBezTo>
                    <a:pt x="17143" y="12960"/>
                    <a:pt x="17314" y="12772"/>
                    <a:pt x="17314" y="12397"/>
                  </a:cubicBezTo>
                  <a:cubicBezTo>
                    <a:pt x="17314" y="12397"/>
                    <a:pt x="17314" y="12397"/>
                    <a:pt x="17314" y="12397"/>
                  </a:cubicBezTo>
                  <a:cubicBezTo>
                    <a:pt x="17314" y="12021"/>
                    <a:pt x="17143" y="11833"/>
                    <a:pt x="16971" y="11645"/>
                  </a:cubicBezTo>
                  <a:cubicBezTo>
                    <a:pt x="13371" y="9955"/>
                    <a:pt x="13371" y="9955"/>
                    <a:pt x="13371" y="9955"/>
                  </a:cubicBezTo>
                  <a:cubicBezTo>
                    <a:pt x="13371" y="9955"/>
                    <a:pt x="13200" y="9767"/>
                    <a:pt x="13200" y="9767"/>
                  </a:cubicBezTo>
                  <a:cubicBezTo>
                    <a:pt x="13029" y="9767"/>
                    <a:pt x="12857" y="9955"/>
                    <a:pt x="12857" y="9955"/>
                  </a:cubicBezTo>
                  <a:cubicBezTo>
                    <a:pt x="12514" y="10143"/>
                    <a:pt x="12514" y="10330"/>
                    <a:pt x="12514" y="10518"/>
                  </a:cubicBezTo>
                  <a:close/>
                </a:path>
              </a:pathLst>
            </a:custGeom>
            <a:solidFill>
              <a:srgbClr val="F8F8F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cxnSp>
        <p:nvCxnSpPr>
          <p:cNvPr id="668" name="Straight Connector 667">
            <a:extLst>
              <a:ext uri="{FF2B5EF4-FFF2-40B4-BE49-F238E27FC236}">
                <a16:creationId xmlns:a16="http://schemas.microsoft.com/office/drawing/2014/main" id="{DA6F0C60-77D9-5667-3D93-BA324C3EDCE8}"/>
              </a:ext>
            </a:extLst>
          </p:cNvPr>
          <p:cNvCxnSpPr>
            <a:cxnSpLocks/>
          </p:cNvCxnSpPr>
          <p:nvPr/>
        </p:nvCxnSpPr>
        <p:spPr>
          <a:xfrm flipV="1">
            <a:off x="10306050" y="8434440"/>
            <a:ext cx="2851599" cy="1349281"/>
          </a:xfrm>
          <a:prstGeom prst="line">
            <a:avLst/>
          </a:prstGeom>
          <a:noFill/>
          <a:ln w="38100" cap="flat">
            <a:solidFill>
              <a:srgbClr val="F8F8F8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69" name="Straight Connector 668">
            <a:extLst>
              <a:ext uri="{FF2B5EF4-FFF2-40B4-BE49-F238E27FC236}">
                <a16:creationId xmlns:a16="http://schemas.microsoft.com/office/drawing/2014/main" id="{D21AE9B5-C9E0-31BA-A23A-4A58C89E326D}"/>
              </a:ext>
            </a:extLst>
          </p:cNvPr>
          <p:cNvCxnSpPr>
            <a:cxnSpLocks/>
          </p:cNvCxnSpPr>
          <p:nvPr/>
        </p:nvCxnSpPr>
        <p:spPr>
          <a:xfrm flipH="1" flipV="1">
            <a:off x="10368451" y="10121682"/>
            <a:ext cx="2968752" cy="1054318"/>
          </a:xfrm>
          <a:prstGeom prst="line">
            <a:avLst/>
          </a:prstGeom>
          <a:noFill/>
          <a:ln w="38100" cap="flat">
            <a:solidFill>
              <a:srgbClr val="F8F8F8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75" name="TextBox 29">
            <a:extLst>
              <a:ext uri="{FF2B5EF4-FFF2-40B4-BE49-F238E27FC236}">
                <a16:creationId xmlns:a16="http://schemas.microsoft.com/office/drawing/2014/main" id="{1174906F-8777-D623-E3A8-897E045C6EFA}"/>
              </a:ext>
            </a:extLst>
          </p:cNvPr>
          <p:cNvSpPr txBox="1"/>
          <p:nvPr/>
        </p:nvSpPr>
        <p:spPr>
          <a:xfrm>
            <a:off x="16915008" y="12486285"/>
            <a:ext cx="2501738" cy="5609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2800" dirty="0">
                <a:solidFill>
                  <a:srgbClr val="F8F8F8"/>
                </a:solidFill>
              </a:rPr>
              <a:t>File tree</a:t>
            </a:r>
          </a:p>
        </p:txBody>
      </p:sp>
      <p:grpSp>
        <p:nvGrpSpPr>
          <p:cNvPr id="676" name="Group 675">
            <a:extLst>
              <a:ext uri="{FF2B5EF4-FFF2-40B4-BE49-F238E27FC236}">
                <a16:creationId xmlns:a16="http://schemas.microsoft.com/office/drawing/2014/main" id="{9E7D669F-53A3-5F03-EF28-6FD1C181F23A}"/>
              </a:ext>
            </a:extLst>
          </p:cNvPr>
          <p:cNvGrpSpPr/>
          <p:nvPr/>
        </p:nvGrpSpPr>
        <p:grpSpPr>
          <a:xfrm>
            <a:off x="14517919" y="3788351"/>
            <a:ext cx="7020969" cy="7863890"/>
            <a:chOff x="14517919" y="3788351"/>
            <a:chExt cx="7020969" cy="7863890"/>
          </a:xfrm>
        </p:grpSpPr>
        <p:sp>
          <p:nvSpPr>
            <p:cNvPr id="659" name="TextBox 16">
              <a:extLst>
                <a:ext uri="{FF2B5EF4-FFF2-40B4-BE49-F238E27FC236}">
                  <a16:creationId xmlns:a16="http://schemas.microsoft.com/office/drawing/2014/main" id="{2022D100-4637-933A-471E-E6D4E145F898}"/>
                </a:ext>
              </a:extLst>
            </p:cNvPr>
            <p:cNvSpPr txBox="1"/>
            <p:nvPr/>
          </p:nvSpPr>
          <p:spPr>
            <a:xfrm>
              <a:off x="14517919" y="763371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grpSp>
          <p:nvGrpSpPr>
            <p:cNvPr id="674" name="Group 673">
              <a:extLst>
                <a:ext uri="{FF2B5EF4-FFF2-40B4-BE49-F238E27FC236}">
                  <a16:creationId xmlns:a16="http://schemas.microsoft.com/office/drawing/2014/main" id="{83854110-CAE6-D552-1474-BE9FECF9E657}"/>
                </a:ext>
              </a:extLst>
            </p:cNvPr>
            <p:cNvGrpSpPr/>
            <p:nvPr/>
          </p:nvGrpSpPr>
          <p:grpSpPr>
            <a:xfrm>
              <a:off x="14713658" y="3788351"/>
              <a:ext cx="6825230" cy="7863890"/>
              <a:chOff x="14713658" y="3788351"/>
              <a:chExt cx="6825230" cy="7863890"/>
            </a:xfrm>
          </p:grpSpPr>
          <p:grpSp>
            <p:nvGrpSpPr>
              <p:cNvPr id="666" name="Group 665">
                <a:extLst>
                  <a:ext uri="{FF2B5EF4-FFF2-40B4-BE49-F238E27FC236}">
                    <a16:creationId xmlns:a16="http://schemas.microsoft.com/office/drawing/2014/main" id="{0ABAA245-1A05-07D9-5863-CA4BE63BEB49}"/>
                  </a:ext>
                </a:extLst>
              </p:cNvPr>
              <p:cNvGrpSpPr/>
              <p:nvPr/>
            </p:nvGrpSpPr>
            <p:grpSpPr>
              <a:xfrm>
                <a:off x="14713658" y="3788351"/>
                <a:ext cx="6825230" cy="7863890"/>
                <a:chOff x="14713658" y="3788351"/>
                <a:chExt cx="6825230" cy="7863890"/>
              </a:xfrm>
            </p:grpSpPr>
            <p:sp>
              <p:nvSpPr>
                <p:cNvPr id="29" name="TextBox 14">
                  <a:extLst>
                    <a:ext uri="{FF2B5EF4-FFF2-40B4-BE49-F238E27FC236}">
                      <a16:creationId xmlns:a16="http://schemas.microsoft.com/office/drawing/2014/main" id="{96D2EEFA-6919-9EF0-A60D-95D13510071D}"/>
                    </a:ext>
                  </a:extLst>
                </p:cNvPr>
                <p:cNvSpPr txBox="1"/>
                <p:nvPr/>
              </p:nvSpPr>
              <p:spPr>
                <a:xfrm>
                  <a:off x="16905997" y="5243525"/>
                  <a:ext cx="2232343" cy="481330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</a:pPr>
                  <a:r>
                    <a:rPr lang="en-US" sz="2799" dirty="0" err="1">
                      <a:solidFill>
                        <a:srgbClr val="FFFFFF"/>
                      </a:solidFill>
                      <a:latin typeface="HK Grotesk Medium"/>
                    </a:rPr>
                    <a:t>Henrike</a:t>
                  </a:r>
                  <a:endParaRPr lang="en-US" sz="2799" dirty="0">
                    <a:solidFill>
                      <a:srgbClr val="FFFFFF"/>
                    </a:solidFill>
                    <a:latin typeface="HK Grotesk Medium"/>
                  </a:endParaRPr>
                </a:p>
              </p:txBody>
            </p:sp>
            <p:sp>
              <p:nvSpPr>
                <p:cNvPr id="30" name="TextBox 15">
                  <a:extLst>
                    <a:ext uri="{FF2B5EF4-FFF2-40B4-BE49-F238E27FC236}">
                      <a16:creationId xmlns:a16="http://schemas.microsoft.com/office/drawing/2014/main" id="{B922DF8B-287F-DB21-B121-0DC47BC9335D}"/>
                    </a:ext>
                  </a:extLst>
                </p:cNvPr>
                <p:cNvSpPr txBox="1"/>
                <p:nvPr/>
              </p:nvSpPr>
              <p:spPr>
                <a:xfrm>
                  <a:off x="16981054" y="7618581"/>
                  <a:ext cx="2232343" cy="481330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</a:pPr>
                  <a:r>
                    <a:rPr lang="en-US" sz="2799" dirty="0">
                      <a:solidFill>
                        <a:srgbClr val="FFFFFF"/>
                      </a:solidFill>
                      <a:latin typeface="HK Grotesk Medium"/>
                    </a:rPr>
                    <a:t>Documents</a:t>
                  </a:r>
                </a:p>
              </p:txBody>
            </p:sp>
            <p:sp>
              <p:nvSpPr>
                <p:cNvPr id="31" name="TextBox 18">
                  <a:extLst>
                    <a:ext uri="{FF2B5EF4-FFF2-40B4-BE49-F238E27FC236}">
                      <a16:creationId xmlns:a16="http://schemas.microsoft.com/office/drawing/2014/main" id="{7D2B0B74-FF24-C8CC-7E4D-CB3F8C1AFB3B}"/>
                    </a:ext>
                  </a:extLst>
                </p:cNvPr>
                <p:cNvSpPr txBox="1"/>
                <p:nvPr/>
              </p:nvSpPr>
              <p:spPr>
                <a:xfrm>
                  <a:off x="16278618" y="9803073"/>
                  <a:ext cx="2232343" cy="481330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</a:pPr>
                  <a:r>
                    <a:rPr lang="en-US" sz="2799">
                      <a:solidFill>
                        <a:srgbClr val="FFFFFF"/>
                      </a:solidFill>
                      <a:latin typeface="HK Grotesk Medium"/>
                    </a:rPr>
                    <a:t>Teaching</a:t>
                  </a:r>
                </a:p>
              </p:txBody>
            </p:sp>
            <p:sp>
              <p:nvSpPr>
                <p:cNvPr id="32" name="TextBox 19">
                  <a:extLst>
                    <a:ext uri="{FF2B5EF4-FFF2-40B4-BE49-F238E27FC236}">
                      <a16:creationId xmlns:a16="http://schemas.microsoft.com/office/drawing/2014/main" id="{3023C4DE-B38A-24A5-995B-7F48F93563B7}"/>
                    </a:ext>
                  </a:extLst>
                </p:cNvPr>
                <p:cNvSpPr txBox="1"/>
                <p:nvPr/>
              </p:nvSpPr>
              <p:spPr>
                <a:xfrm>
                  <a:off x="18605067" y="9803073"/>
                  <a:ext cx="2232343" cy="481330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</a:pPr>
                  <a:r>
                    <a:rPr lang="en-US" sz="2799">
                      <a:solidFill>
                        <a:srgbClr val="FFFFFF"/>
                      </a:solidFill>
                      <a:latin typeface="HK Grotesk Medium"/>
                    </a:rPr>
                    <a:t>Research</a:t>
                  </a:r>
                </a:p>
              </p:txBody>
            </p:sp>
            <p:sp>
              <p:nvSpPr>
                <p:cNvPr id="33" name="TextBox 20">
                  <a:extLst>
                    <a:ext uri="{FF2B5EF4-FFF2-40B4-BE49-F238E27FC236}">
                      <a16:creationId xmlns:a16="http://schemas.microsoft.com/office/drawing/2014/main" id="{8CAE4E32-2CCF-4124-9E0F-DEEFC79753E0}"/>
                    </a:ext>
                  </a:extLst>
                </p:cNvPr>
                <p:cNvSpPr txBox="1"/>
                <p:nvPr/>
              </p:nvSpPr>
              <p:spPr>
                <a:xfrm>
                  <a:off x="16986658" y="11116092"/>
                  <a:ext cx="2615043" cy="405765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359"/>
                    </a:lnSpc>
                  </a:pPr>
                  <a:r>
                    <a:rPr lang="en-US" sz="2400">
                      <a:solidFill>
                        <a:srgbClr val="FFFFFF"/>
                      </a:solidFill>
                      <a:latin typeface="HK Grotesk Medium"/>
                    </a:rPr>
                    <a:t>my_data.csv</a:t>
                  </a:r>
                </a:p>
              </p:txBody>
            </p:sp>
            <p:grpSp>
              <p:nvGrpSpPr>
                <p:cNvPr id="34" name="Picture 22">
                  <a:extLst>
                    <a:ext uri="{FF2B5EF4-FFF2-40B4-BE49-F238E27FC236}">
                      <a16:creationId xmlns:a16="http://schemas.microsoft.com/office/drawing/2014/main" id="{C0E91332-FC4F-41AA-AF06-C0FD3BFB2DF6}"/>
                    </a:ext>
                  </a:extLst>
                </p:cNvPr>
                <p:cNvGrpSpPr/>
                <p:nvPr/>
              </p:nvGrpSpPr>
              <p:grpSpPr>
                <a:xfrm>
                  <a:off x="17317291" y="6622542"/>
                  <a:ext cx="1145935" cy="885154"/>
                  <a:chOff x="8683813" y="6194104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62" name="Freeform: Shape 61">
                    <a:extLst>
                      <a:ext uri="{FF2B5EF4-FFF2-40B4-BE49-F238E27FC236}">
                        <a16:creationId xmlns:a16="http://schemas.microsoft.com/office/drawing/2014/main" id="{AF554EAF-1D82-9F0E-497A-23A14A9D63AD}"/>
                      </a:ext>
                    </a:extLst>
                  </p:cNvPr>
                  <p:cNvSpPr/>
                  <p:nvPr/>
                </p:nvSpPr>
                <p:spPr>
                  <a:xfrm>
                    <a:off x="8683813" y="6194104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3" name="Freeform: Shape 62">
                    <a:extLst>
                      <a:ext uri="{FF2B5EF4-FFF2-40B4-BE49-F238E27FC236}">
                        <a16:creationId xmlns:a16="http://schemas.microsoft.com/office/drawing/2014/main" id="{54127038-8189-D6B3-CF01-D17C5CA97CD1}"/>
                      </a:ext>
                    </a:extLst>
                  </p:cNvPr>
                  <p:cNvSpPr/>
                  <p:nvPr/>
                </p:nvSpPr>
                <p:spPr>
                  <a:xfrm>
                    <a:off x="8831996" y="6267733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40" name="Freeform: Shape 639">
                    <a:extLst>
                      <a:ext uri="{FF2B5EF4-FFF2-40B4-BE49-F238E27FC236}">
                        <a16:creationId xmlns:a16="http://schemas.microsoft.com/office/drawing/2014/main" id="{DD8F9ADF-665C-BDFB-5388-02ECBC9845F8}"/>
                      </a:ext>
                    </a:extLst>
                  </p:cNvPr>
                  <p:cNvSpPr/>
                  <p:nvPr/>
                </p:nvSpPr>
                <p:spPr>
                  <a:xfrm>
                    <a:off x="8758219" y="6267733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5" name="Picture 23">
                  <a:extLst>
                    <a:ext uri="{FF2B5EF4-FFF2-40B4-BE49-F238E27FC236}">
                      <a16:creationId xmlns:a16="http://schemas.microsoft.com/office/drawing/2014/main" id="{E1EB2B50-78DD-A71F-7B3E-2C2E1F9EB05B}"/>
                    </a:ext>
                  </a:extLst>
                </p:cNvPr>
                <p:cNvGrpSpPr/>
                <p:nvPr/>
              </p:nvGrpSpPr>
              <p:grpSpPr>
                <a:xfrm>
                  <a:off x="19893331" y="6529728"/>
                  <a:ext cx="1145935" cy="885154"/>
                  <a:chOff x="11259853" y="6101290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92B72D59-F641-B8A7-B759-32B2E913F665}"/>
                      </a:ext>
                    </a:extLst>
                  </p:cNvPr>
                  <p:cNvSpPr/>
                  <p:nvPr/>
                </p:nvSpPr>
                <p:spPr>
                  <a:xfrm>
                    <a:off x="11259853" y="6101290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0" name="Freeform: Shape 59">
                    <a:extLst>
                      <a:ext uri="{FF2B5EF4-FFF2-40B4-BE49-F238E27FC236}">
                        <a16:creationId xmlns:a16="http://schemas.microsoft.com/office/drawing/2014/main" id="{087FC31D-77C9-8E5A-114E-74074DEBABFF}"/>
                      </a:ext>
                    </a:extLst>
                  </p:cNvPr>
                  <p:cNvSpPr/>
                  <p:nvPr/>
                </p:nvSpPr>
                <p:spPr>
                  <a:xfrm>
                    <a:off x="11408036" y="6174919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1" name="Freeform: Shape 60">
                    <a:extLst>
                      <a:ext uri="{FF2B5EF4-FFF2-40B4-BE49-F238E27FC236}">
                        <a16:creationId xmlns:a16="http://schemas.microsoft.com/office/drawing/2014/main" id="{4E57E73A-D910-69C2-6060-648D26C2C020}"/>
                      </a:ext>
                    </a:extLst>
                  </p:cNvPr>
                  <p:cNvSpPr/>
                  <p:nvPr/>
                </p:nvSpPr>
                <p:spPr>
                  <a:xfrm>
                    <a:off x="11334259" y="6174919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6" name="Picture 24">
                  <a:extLst>
                    <a:ext uri="{FF2B5EF4-FFF2-40B4-BE49-F238E27FC236}">
                      <a16:creationId xmlns:a16="http://schemas.microsoft.com/office/drawing/2014/main" id="{C1A2B3ED-7B95-C9C9-C10E-FE8D566A4EDA}"/>
                    </a:ext>
                  </a:extLst>
                </p:cNvPr>
                <p:cNvGrpSpPr/>
                <p:nvPr/>
              </p:nvGrpSpPr>
              <p:grpSpPr>
                <a:xfrm>
                  <a:off x="16915008" y="8753617"/>
                  <a:ext cx="1145935" cy="885154"/>
                  <a:chOff x="8281530" y="8325179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56" name="Freeform: Shape 55">
                    <a:extLst>
                      <a:ext uri="{FF2B5EF4-FFF2-40B4-BE49-F238E27FC236}">
                        <a16:creationId xmlns:a16="http://schemas.microsoft.com/office/drawing/2014/main" id="{A390BA43-0A73-578F-70F6-A388A47643A8}"/>
                      </a:ext>
                    </a:extLst>
                  </p:cNvPr>
                  <p:cNvSpPr/>
                  <p:nvPr/>
                </p:nvSpPr>
                <p:spPr>
                  <a:xfrm>
                    <a:off x="8281530" y="8325179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7" name="Freeform: Shape 56">
                    <a:extLst>
                      <a:ext uri="{FF2B5EF4-FFF2-40B4-BE49-F238E27FC236}">
                        <a16:creationId xmlns:a16="http://schemas.microsoft.com/office/drawing/2014/main" id="{79DD9A38-3AA3-1F17-43AD-3C9B07040591}"/>
                      </a:ext>
                    </a:extLst>
                  </p:cNvPr>
                  <p:cNvSpPr/>
                  <p:nvPr/>
                </p:nvSpPr>
                <p:spPr>
                  <a:xfrm>
                    <a:off x="8429713" y="8398808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E44367-0BFF-1B60-CD26-6816FA6107BA}"/>
                      </a:ext>
                    </a:extLst>
                  </p:cNvPr>
                  <p:cNvSpPr/>
                  <p:nvPr/>
                </p:nvSpPr>
                <p:spPr>
                  <a:xfrm>
                    <a:off x="8355936" y="8398808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7" name="Picture 25">
                  <a:extLst>
                    <a:ext uri="{FF2B5EF4-FFF2-40B4-BE49-F238E27FC236}">
                      <a16:creationId xmlns:a16="http://schemas.microsoft.com/office/drawing/2014/main" id="{905FF72C-0F16-306F-7E39-251FA7C71CD2}"/>
                    </a:ext>
                  </a:extLst>
                </p:cNvPr>
                <p:cNvGrpSpPr/>
                <p:nvPr/>
              </p:nvGrpSpPr>
              <p:grpSpPr>
                <a:xfrm>
                  <a:off x="19065913" y="8778291"/>
                  <a:ext cx="1145935" cy="885154"/>
                  <a:chOff x="10432435" y="8349853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53" name="Freeform: Shape 52">
                    <a:extLst>
                      <a:ext uri="{FF2B5EF4-FFF2-40B4-BE49-F238E27FC236}">
                        <a16:creationId xmlns:a16="http://schemas.microsoft.com/office/drawing/2014/main" id="{6184CB14-EE22-023B-55F6-93AAD1D00654}"/>
                      </a:ext>
                    </a:extLst>
                  </p:cNvPr>
                  <p:cNvSpPr/>
                  <p:nvPr/>
                </p:nvSpPr>
                <p:spPr>
                  <a:xfrm>
                    <a:off x="10432435" y="8349853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4" name="Freeform: Shape 53">
                    <a:extLst>
                      <a:ext uri="{FF2B5EF4-FFF2-40B4-BE49-F238E27FC236}">
                        <a16:creationId xmlns:a16="http://schemas.microsoft.com/office/drawing/2014/main" id="{837F9D32-262F-FA9A-E585-F792BB70313F}"/>
                      </a:ext>
                    </a:extLst>
                  </p:cNvPr>
                  <p:cNvSpPr/>
                  <p:nvPr/>
                </p:nvSpPr>
                <p:spPr>
                  <a:xfrm>
                    <a:off x="10580618" y="8423482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FD99EA44-497E-A5BF-C364-DAEFD8E105F7}"/>
                      </a:ext>
                    </a:extLst>
                  </p:cNvPr>
                  <p:cNvSpPr/>
                  <p:nvPr/>
                </p:nvSpPr>
                <p:spPr>
                  <a:xfrm>
                    <a:off x="10506841" y="8423482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8" name="Picture 26">
                  <a:extLst>
                    <a:ext uri="{FF2B5EF4-FFF2-40B4-BE49-F238E27FC236}">
                      <a16:creationId xmlns:a16="http://schemas.microsoft.com/office/drawing/2014/main" id="{3AB19CA6-6B66-90BE-27F3-4C7EC0493217}"/>
                    </a:ext>
                  </a:extLst>
                </p:cNvPr>
                <p:cNvGrpSpPr/>
                <p:nvPr/>
              </p:nvGrpSpPr>
              <p:grpSpPr>
                <a:xfrm>
                  <a:off x="17410494" y="4323939"/>
                  <a:ext cx="1145935" cy="885154"/>
                  <a:chOff x="8777016" y="3895501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3A73BCBB-6701-E365-9EA4-C45EEF84C66D}"/>
                      </a:ext>
                    </a:extLst>
                  </p:cNvPr>
                  <p:cNvSpPr/>
                  <p:nvPr/>
                </p:nvSpPr>
                <p:spPr>
                  <a:xfrm>
                    <a:off x="8777016" y="3895501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65EEA031-B328-9FF4-5D12-97FE6CAA0A63}"/>
                      </a:ext>
                    </a:extLst>
                  </p:cNvPr>
                  <p:cNvSpPr/>
                  <p:nvPr/>
                </p:nvSpPr>
                <p:spPr>
                  <a:xfrm>
                    <a:off x="8925199" y="3969130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2" name="Freeform: Shape 51">
                    <a:extLst>
                      <a:ext uri="{FF2B5EF4-FFF2-40B4-BE49-F238E27FC236}">
                        <a16:creationId xmlns:a16="http://schemas.microsoft.com/office/drawing/2014/main" id="{A6B5B8ED-8553-4094-D64C-7558A0C1560F}"/>
                      </a:ext>
                    </a:extLst>
                  </p:cNvPr>
                  <p:cNvSpPr/>
                  <p:nvPr/>
                </p:nvSpPr>
                <p:spPr>
                  <a:xfrm>
                    <a:off x="8851422" y="3969130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39" name="AutoShape 27">
                  <a:extLst>
                    <a:ext uri="{FF2B5EF4-FFF2-40B4-BE49-F238E27FC236}">
                      <a16:creationId xmlns:a16="http://schemas.microsoft.com/office/drawing/2014/main" id="{B8CD32EB-0747-9209-F163-914829FF0838}"/>
                    </a:ext>
                  </a:extLst>
                </p:cNvPr>
                <p:cNvSpPr/>
                <p:nvPr/>
              </p:nvSpPr>
              <p:spPr>
                <a:xfrm>
                  <a:off x="15524394" y="6204234"/>
                  <a:ext cx="4980925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0" name="AutoShape 28">
                  <a:extLst>
                    <a:ext uri="{FF2B5EF4-FFF2-40B4-BE49-F238E27FC236}">
                      <a16:creationId xmlns:a16="http://schemas.microsoft.com/office/drawing/2014/main" id="{F259B667-2F80-F3BA-8C75-0461C0EBE23E}"/>
                    </a:ext>
                  </a:extLst>
                </p:cNvPr>
                <p:cNvSpPr/>
                <p:nvPr/>
              </p:nvSpPr>
              <p:spPr>
                <a:xfrm rot="16200000">
                  <a:off x="15333351" y="6433377"/>
                  <a:ext cx="42018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1" name="AutoShape 30">
                  <a:extLst>
                    <a:ext uri="{FF2B5EF4-FFF2-40B4-BE49-F238E27FC236}">
                      <a16:creationId xmlns:a16="http://schemas.microsoft.com/office/drawing/2014/main" id="{99C6A885-A969-8819-165B-5B7C1E4E8902}"/>
                    </a:ext>
                  </a:extLst>
                </p:cNvPr>
                <p:cNvSpPr/>
                <p:nvPr/>
              </p:nvSpPr>
              <p:spPr>
                <a:xfrm rot="16200000">
                  <a:off x="20276176" y="6395277"/>
                  <a:ext cx="42018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2" name="AutoShape 31">
                  <a:extLst>
                    <a:ext uri="{FF2B5EF4-FFF2-40B4-BE49-F238E27FC236}">
                      <a16:creationId xmlns:a16="http://schemas.microsoft.com/office/drawing/2014/main" id="{5CED6537-7011-7923-26E0-311B211470B8}"/>
                    </a:ext>
                  </a:extLst>
                </p:cNvPr>
                <p:cNvSpPr/>
                <p:nvPr/>
              </p:nvSpPr>
              <p:spPr>
                <a:xfrm rot="16200000">
                  <a:off x="17785400" y="8290954"/>
                  <a:ext cx="42018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3" name="AutoShape 32">
                  <a:extLst>
                    <a:ext uri="{FF2B5EF4-FFF2-40B4-BE49-F238E27FC236}">
                      <a16:creationId xmlns:a16="http://schemas.microsoft.com/office/drawing/2014/main" id="{63077D61-03E4-1E60-9A9C-AFC21AA2C81D}"/>
                    </a:ext>
                  </a:extLst>
                </p:cNvPr>
                <p:cNvSpPr/>
                <p:nvPr/>
              </p:nvSpPr>
              <p:spPr>
                <a:xfrm>
                  <a:off x="17488896" y="8481997"/>
                  <a:ext cx="215090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4" name="AutoShape 35">
                  <a:extLst>
                    <a:ext uri="{FF2B5EF4-FFF2-40B4-BE49-F238E27FC236}">
                      <a16:creationId xmlns:a16="http://schemas.microsoft.com/office/drawing/2014/main" id="{320A4964-43C6-C911-AA37-E6D2DE0939AC}"/>
                    </a:ext>
                  </a:extLst>
                </p:cNvPr>
                <p:cNvSpPr/>
                <p:nvPr/>
              </p:nvSpPr>
              <p:spPr>
                <a:xfrm rot="16200000">
                  <a:off x="19530195" y="10475446"/>
                  <a:ext cx="42018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5" name="AutoShape 36">
                  <a:extLst>
                    <a:ext uri="{FF2B5EF4-FFF2-40B4-BE49-F238E27FC236}">
                      <a16:creationId xmlns:a16="http://schemas.microsoft.com/office/drawing/2014/main" id="{CDFF82E8-C428-1C4B-0234-621146BAA282}"/>
                    </a:ext>
                  </a:extLst>
                </p:cNvPr>
                <p:cNvSpPr/>
                <p:nvPr/>
              </p:nvSpPr>
              <p:spPr>
                <a:xfrm rot="16200000">
                  <a:off x="15294938" y="8462947"/>
                  <a:ext cx="42018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6" name="TextBox 38">
                  <a:extLst>
                    <a:ext uri="{FF2B5EF4-FFF2-40B4-BE49-F238E27FC236}">
                      <a16:creationId xmlns:a16="http://schemas.microsoft.com/office/drawing/2014/main" id="{119A9881-347B-208C-7D38-25016CC81701}"/>
                    </a:ext>
                  </a:extLst>
                </p:cNvPr>
                <p:cNvSpPr txBox="1"/>
                <p:nvPr/>
              </p:nvSpPr>
              <p:spPr>
                <a:xfrm>
                  <a:off x="14713658" y="9751418"/>
                  <a:ext cx="1740837" cy="408253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359"/>
                    </a:lnSpc>
                  </a:pPr>
                  <a:r>
                    <a:rPr lang="en-US" sz="2400" dirty="0">
                      <a:solidFill>
                        <a:srgbClr val="FFFFFF"/>
                      </a:solidFill>
                      <a:latin typeface="HK Grotesk Medium"/>
                    </a:rPr>
                    <a:t>Exp1.csv</a:t>
                  </a:r>
                </a:p>
              </p:txBody>
            </p:sp>
            <p:sp>
              <p:nvSpPr>
                <p:cNvPr id="47" name="Picture 13">
                  <a:extLst>
                    <a:ext uri="{FF2B5EF4-FFF2-40B4-BE49-F238E27FC236}">
                      <a16:creationId xmlns:a16="http://schemas.microsoft.com/office/drawing/2014/main" id="{36929CEC-023A-F9CB-24E5-B8C5C6DED794}"/>
                    </a:ext>
                  </a:extLst>
                </p:cNvPr>
                <p:cNvSpPr/>
                <p:nvPr/>
              </p:nvSpPr>
              <p:spPr>
                <a:xfrm>
                  <a:off x="19415697" y="10736258"/>
                  <a:ext cx="794407" cy="915983"/>
                </a:xfrm>
                <a:custGeom>
                  <a:avLst/>
                  <a:gdLst>
                    <a:gd name="connsiteX0" fmla="*/ 790832 w 794407"/>
                    <a:gd name="connsiteY0" fmla="*/ 321510 h 915983"/>
                    <a:gd name="connsiteX1" fmla="*/ 790771 w 794407"/>
                    <a:gd name="connsiteY1" fmla="*/ 321418 h 915983"/>
                    <a:gd name="connsiteX2" fmla="*/ 785974 w 794407"/>
                    <a:gd name="connsiteY2" fmla="*/ 314793 h 915983"/>
                    <a:gd name="connsiteX3" fmla="*/ 785455 w 794407"/>
                    <a:gd name="connsiteY3" fmla="*/ 314274 h 915983"/>
                    <a:gd name="connsiteX4" fmla="*/ 607935 w 794407"/>
                    <a:gd name="connsiteY4" fmla="*/ 136878 h 915983"/>
                    <a:gd name="connsiteX5" fmla="*/ 603474 w 794407"/>
                    <a:gd name="connsiteY5" fmla="*/ 131138 h 915983"/>
                    <a:gd name="connsiteX6" fmla="*/ 581781 w 794407"/>
                    <a:gd name="connsiteY6" fmla="*/ 122131 h 915983"/>
                    <a:gd name="connsiteX7" fmla="*/ 152771 w 794407"/>
                    <a:gd name="connsiteY7" fmla="*/ 122131 h 915983"/>
                    <a:gd name="connsiteX8" fmla="*/ 122216 w 794407"/>
                    <a:gd name="connsiteY8" fmla="*/ 152664 h 915983"/>
                    <a:gd name="connsiteX9" fmla="*/ 122216 w 794407"/>
                    <a:gd name="connsiteY9" fmla="*/ 885450 h 915983"/>
                    <a:gd name="connsiteX10" fmla="*/ 152771 w 794407"/>
                    <a:gd name="connsiteY10" fmla="*/ 915983 h 915983"/>
                    <a:gd name="connsiteX11" fmla="*/ 763853 w 794407"/>
                    <a:gd name="connsiteY11" fmla="*/ 915983 h 915983"/>
                    <a:gd name="connsiteX12" fmla="*/ 794407 w 794407"/>
                    <a:gd name="connsiteY12" fmla="*/ 885450 h 915983"/>
                    <a:gd name="connsiteX13" fmla="*/ 794407 w 794407"/>
                    <a:gd name="connsiteY13" fmla="*/ 335860 h 915983"/>
                    <a:gd name="connsiteX14" fmla="*/ 790832 w 794407"/>
                    <a:gd name="connsiteY14" fmla="*/ 321510 h 915983"/>
                    <a:gd name="connsiteX15" fmla="*/ 549974 w 794407"/>
                    <a:gd name="connsiteY15" fmla="*/ 335647 h 915983"/>
                    <a:gd name="connsiteX16" fmla="*/ 558835 w 794407"/>
                    <a:gd name="connsiteY16" fmla="*/ 357386 h 915983"/>
                    <a:gd name="connsiteX17" fmla="*/ 580528 w 794407"/>
                    <a:gd name="connsiteY17" fmla="*/ 366393 h 915983"/>
                    <a:gd name="connsiteX18" fmla="*/ 733299 w 794407"/>
                    <a:gd name="connsiteY18" fmla="*/ 366393 h 915983"/>
                    <a:gd name="connsiteX19" fmla="*/ 733299 w 794407"/>
                    <a:gd name="connsiteY19" fmla="*/ 854917 h 915983"/>
                    <a:gd name="connsiteX20" fmla="*/ 183325 w 794407"/>
                    <a:gd name="connsiteY20" fmla="*/ 854917 h 915983"/>
                    <a:gd name="connsiteX21" fmla="*/ 183325 w 794407"/>
                    <a:gd name="connsiteY21" fmla="*/ 183197 h 915983"/>
                    <a:gd name="connsiteX22" fmla="*/ 551013 w 794407"/>
                    <a:gd name="connsiteY22" fmla="*/ 183197 h 915983"/>
                    <a:gd name="connsiteX23" fmla="*/ 549974 w 794407"/>
                    <a:gd name="connsiteY23" fmla="*/ 335647 h 915983"/>
                    <a:gd name="connsiteX24" fmla="*/ 519420 w 794407"/>
                    <a:gd name="connsiteY24" fmla="*/ 0 h 915983"/>
                    <a:gd name="connsiteX25" fmla="*/ 30554 w 794407"/>
                    <a:gd name="connsiteY25" fmla="*/ 0 h 915983"/>
                    <a:gd name="connsiteX26" fmla="*/ 0 w 794407"/>
                    <a:gd name="connsiteY26" fmla="*/ 30533 h 915983"/>
                    <a:gd name="connsiteX27" fmla="*/ 0 w 794407"/>
                    <a:gd name="connsiteY27" fmla="*/ 763319 h 915983"/>
                    <a:gd name="connsiteX28" fmla="*/ 30554 w 794407"/>
                    <a:gd name="connsiteY28" fmla="*/ 793852 h 915983"/>
                    <a:gd name="connsiteX29" fmla="*/ 61108 w 794407"/>
                    <a:gd name="connsiteY29" fmla="*/ 763319 h 915983"/>
                    <a:gd name="connsiteX30" fmla="*/ 61108 w 794407"/>
                    <a:gd name="connsiteY30" fmla="*/ 61066 h 915983"/>
                    <a:gd name="connsiteX31" fmla="*/ 519420 w 794407"/>
                    <a:gd name="connsiteY31" fmla="*/ 61066 h 915983"/>
                    <a:gd name="connsiteX32" fmla="*/ 549974 w 794407"/>
                    <a:gd name="connsiteY32" fmla="*/ 30533 h 915983"/>
                    <a:gd name="connsiteX33" fmla="*/ 519420 w 794407"/>
                    <a:gd name="connsiteY33" fmla="*/ 0 h 915983"/>
                    <a:gd name="connsiteX34" fmla="*/ 274987 w 794407"/>
                    <a:gd name="connsiteY34" fmla="*/ 654287 h 915983"/>
                    <a:gd name="connsiteX35" fmla="*/ 611082 w 794407"/>
                    <a:gd name="connsiteY35" fmla="*/ 654287 h 915983"/>
                    <a:gd name="connsiteX36" fmla="*/ 641636 w 794407"/>
                    <a:gd name="connsiteY36" fmla="*/ 623754 h 915983"/>
                    <a:gd name="connsiteX37" fmla="*/ 611082 w 794407"/>
                    <a:gd name="connsiteY37" fmla="*/ 593221 h 915983"/>
                    <a:gd name="connsiteX38" fmla="*/ 274987 w 794407"/>
                    <a:gd name="connsiteY38" fmla="*/ 593221 h 915983"/>
                    <a:gd name="connsiteX39" fmla="*/ 244433 w 794407"/>
                    <a:gd name="connsiteY39" fmla="*/ 623754 h 915983"/>
                    <a:gd name="connsiteX40" fmla="*/ 274987 w 794407"/>
                    <a:gd name="connsiteY40" fmla="*/ 654287 h 915983"/>
                    <a:gd name="connsiteX41" fmla="*/ 274987 w 794407"/>
                    <a:gd name="connsiteY41" fmla="*/ 549590 h 915983"/>
                    <a:gd name="connsiteX42" fmla="*/ 519420 w 794407"/>
                    <a:gd name="connsiteY42" fmla="*/ 549590 h 915983"/>
                    <a:gd name="connsiteX43" fmla="*/ 549974 w 794407"/>
                    <a:gd name="connsiteY43" fmla="*/ 519057 h 915983"/>
                    <a:gd name="connsiteX44" fmla="*/ 519420 w 794407"/>
                    <a:gd name="connsiteY44" fmla="*/ 488524 h 915983"/>
                    <a:gd name="connsiteX45" fmla="*/ 274987 w 794407"/>
                    <a:gd name="connsiteY45" fmla="*/ 488524 h 915983"/>
                    <a:gd name="connsiteX46" fmla="*/ 244433 w 794407"/>
                    <a:gd name="connsiteY46" fmla="*/ 519057 h 915983"/>
                    <a:gd name="connsiteX47" fmla="*/ 274987 w 794407"/>
                    <a:gd name="connsiteY47" fmla="*/ 549590 h 915983"/>
                    <a:gd name="connsiteX48" fmla="*/ 274987 w 794407"/>
                    <a:gd name="connsiteY48" fmla="*/ 444893 h 915983"/>
                    <a:gd name="connsiteX49" fmla="*/ 458312 w 794407"/>
                    <a:gd name="connsiteY49" fmla="*/ 444893 h 915983"/>
                    <a:gd name="connsiteX50" fmla="*/ 488866 w 794407"/>
                    <a:gd name="connsiteY50" fmla="*/ 414360 h 915983"/>
                    <a:gd name="connsiteX51" fmla="*/ 458312 w 794407"/>
                    <a:gd name="connsiteY51" fmla="*/ 383827 h 915983"/>
                    <a:gd name="connsiteX52" fmla="*/ 274987 w 794407"/>
                    <a:gd name="connsiteY52" fmla="*/ 383827 h 915983"/>
                    <a:gd name="connsiteX53" fmla="*/ 244433 w 794407"/>
                    <a:gd name="connsiteY53" fmla="*/ 414360 h 915983"/>
                    <a:gd name="connsiteX54" fmla="*/ 274987 w 794407"/>
                    <a:gd name="connsiteY54" fmla="*/ 444893 h 915983"/>
                    <a:gd name="connsiteX55" fmla="*/ 611296 w 794407"/>
                    <a:gd name="connsiteY55" fmla="*/ 305328 h 915983"/>
                    <a:gd name="connsiteX56" fmla="*/ 690095 w 794407"/>
                    <a:gd name="connsiteY56" fmla="*/ 305328 h 915983"/>
                    <a:gd name="connsiteX57" fmla="*/ 611816 w 794407"/>
                    <a:gd name="connsiteY57" fmla="*/ 227133 h 915983"/>
                    <a:gd name="connsiteX58" fmla="*/ 611296 w 794407"/>
                    <a:gd name="connsiteY58" fmla="*/ 305328 h 9159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794407" h="915983">
                      <a:moveTo>
                        <a:pt x="790832" y="321510"/>
                      </a:moveTo>
                      <a:lnTo>
                        <a:pt x="790771" y="321418"/>
                      </a:lnTo>
                      <a:cubicBezTo>
                        <a:pt x="789518" y="319067"/>
                        <a:pt x="787899" y="316839"/>
                        <a:pt x="785974" y="314793"/>
                      </a:cubicBezTo>
                      <a:lnTo>
                        <a:pt x="785455" y="314274"/>
                      </a:lnTo>
                      <a:cubicBezTo>
                        <a:pt x="785455" y="314274"/>
                        <a:pt x="607935" y="136878"/>
                        <a:pt x="607935" y="136878"/>
                      </a:cubicBezTo>
                      <a:cubicBezTo>
                        <a:pt x="606683" y="134802"/>
                        <a:pt x="605185" y="132879"/>
                        <a:pt x="603474" y="131138"/>
                      </a:cubicBezTo>
                      <a:cubicBezTo>
                        <a:pt x="597730" y="125368"/>
                        <a:pt x="589939" y="122131"/>
                        <a:pt x="581781" y="122131"/>
                      </a:cubicBezTo>
                      <a:lnTo>
                        <a:pt x="152771" y="122131"/>
                      </a:lnTo>
                      <a:cubicBezTo>
                        <a:pt x="135905" y="122131"/>
                        <a:pt x="122216" y="135810"/>
                        <a:pt x="122216" y="152664"/>
                      </a:cubicBezTo>
                      <a:lnTo>
                        <a:pt x="122216" y="885450"/>
                      </a:lnTo>
                      <a:cubicBezTo>
                        <a:pt x="122216" y="902304"/>
                        <a:pt x="135905" y="915983"/>
                        <a:pt x="152771" y="915983"/>
                      </a:cubicBezTo>
                      <a:lnTo>
                        <a:pt x="763853" y="915983"/>
                      </a:lnTo>
                      <a:cubicBezTo>
                        <a:pt x="780719" y="915983"/>
                        <a:pt x="794407" y="902304"/>
                        <a:pt x="794407" y="885450"/>
                      </a:cubicBezTo>
                      <a:lnTo>
                        <a:pt x="794407" y="335860"/>
                      </a:lnTo>
                      <a:cubicBezTo>
                        <a:pt x="794407" y="330670"/>
                        <a:pt x="793124" y="325785"/>
                        <a:pt x="790832" y="321510"/>
                      </a:cubicBezTo>
                      <a:close/>
                      <a:moveTo>
                        <a:pt x="549974" y="335647"/>
                      </a:moveTo>
                      <a:cubicBezTo>
                        <a:pt x="549913" y="343799"/>
                        <a:pt x="553121" y="351615"/>
                        <a:pt x="558835" y="357386"/>
                      </a:cubicBezTo>
                      <a:cubicBezTo>
                        <a:pt x="564579" y="363157"/>
                        <a:pt x="572401" y="366393"/>
                        <a:pt x="580528" y="366393"/>
                      </a:cubicBezTo>
                      <a:lnTo>
                        <a:pt x="733299" y="366393"/>
                      </a:lnTo>
                      <a:cubicBezTo>
                        <a:pt x="733299" y="366393"/>
                        <a:pt x="733299" y="854917"/>
                        <a:pt x="733299" y="854917"/>
                      </a:cubicBezTo>
                      <a:cubicBezTo>
                        <a:pt x="733299" y="854917"/>
                        <a:pt x="183325" y="854917"/>
                        <a:pt x="183325" y="854917"/>
                      </a:cubicBezTo>
                      <a:cubicBezTo>
                        <a:pt x="183325" y="854917"/>
                        <a:pt x="183325" y="183197"/>
                        <a:pt x="183325" y="183197"/>
                      </a:cubicBezTo>
                      <a:cubicBezTo>
                        <a:pt x="183325" y="183197"/>
                        <a:pt x="551013" y="183197"/>
                        <a:pt x="551013" y="183197"/>
                      </a:cubicBezTo>
                      <a:cubicBezTo>
                        <a:pt x="551013" y="183197"/>
                        <a:pt x="549974" y="335647"/>
                        <a:pt x="549974" y="335647"/>
                      </a:cubicBezTo>
                      <a:close/>
                      <a:moveTo>
                        <a:pt x="519420" y="0"/>
                      </a:moveTo>
                      <a:lnTo>
                        <a:pt x="30554" y="0"/>
                      </a:lnTo>
                      <a:cubicBezTo>
                        <a:pt x="13688" y="0"/>
                        <a:pt x="0" y="13679"/>
                        <a:pt x="0" y="30533"/>
                      </a:cubicBezTo>
                      <a:lnTo>
                        <a:pt x="0" y="763319"/>
                      </a:lnTo>
                      <a:cubicBezTo>
                        <a:pt x="0" y="780173"/>
                        <a:pt x="13688" y="793852"/>
                        <a:pt x="30554" y="793852"/>
                      </a:cubicBezTo>
                      <a:cubicBezTo>
                        <a:pt x="47420" y="793852"/>
                        <a:pt x="61108" y="780173"/>
                        <a:pt x="61108" y="763319"/>
                      </a:cubicBezTo>
                      <a:lnTo>
                        <a:pt x="61108" y="61066"/>
                      </a:lnTo>
                      <a:cubicBezTo>
                        <a:pt x="61108" y="61066"/>
                        <a:pt x="519420" y="61066"/>
                        <a:pt x="519420" y="61066"/>
                      </a:cubicBezTo>
                      <a:cubicBezTo>
                        <a:pt x="536286" y="61066"/>
                        <a:pt x="549974" y="47387"/>
                        <a:pt x="549974" y="30533"/>
                      </a:cubicBezTo>
                      <a:cubicBezTo>
                        <a:pt x="549974" y="13679"/>
                        <a:pt x="536286" y="0"/>
                        <a:pt x="519420" y="0"/>
                      </a:cubicBezTo>
                      <a:close/>
                      <a:moveTo>
                        <a:pt x="274987" y="654287"/>
                      </a:moveTo>
                      <a:lnTo>
                        <a:pt x="611082" y="654287"/>
                      </a:lnTo>
                      <a:cubicBezTo>
                        <a:pt x="627948" y="654287"/>
                        <a:pt x="641636" y="640577"/>
                        <a:pt x="641636" y="623754"/>
                      </a:cubicBezTo>
                      <a:cubicBezTo>
                        <a:pt x="641636" y="606900"/>
                        <a:pt x="627948" y="593221"/>
                        <a:pt x="611082" y="593221"/>
                      </a:cubicBezTo>
                      <a:lnTo>
                        <a:pt x="274987" y="593221"/>
                      </a:lnTo>
                      <a:cubicBezTo>
                        <a:pt x="258121" y="593221"/>
                        <a:pt x="244433" y="606900"/>
                        <a:pt x="244433" y="623754"/>
                      </a:cubicBezTo>
                      <a:cubicBezTo>
                        <a:pt x="244433" y="640577"/>
                        <a:pt x="258121" y="654287"/>
                        <a:pt x="274987" y="654287"/>
                      </a:cubicBezTo>
                      <a:close/>
                      <a:moveTo>
                        <a:pt x="274987" y="549590"/>
                      </a:moveTo>
                      <a:lnTo>
                        <a:pt x="519420" y="549590"/>
                      </a:lnTo>
                      <a:cubicBezTo>
                        <a:pt x="536286" y="549590"/>
                        <a:pt x="549974" y="535911"/>
                        <a:pt x="549974" y="519057"/>
                      </a:cubicBezTo>
                      <a:cubicBezTo>
                        <a:pt x="549974" y="502203"/>
                        <a:pt x="536286" y="488524"/>
                        <a:pt x="519420" y="488524"/>
                      </a:cubicBezTo>
                      <a:lnTo>
                        <a:pt x="274987" y="488524"/>
                      </a:lnTo>
                      <a:cubicBezTo>
                        <a:pt x="258121" y="488524"/>
                        <a:pt x="244433" y="502203"/>
                        <a:pt x="244433" y="519057"/>
                      </a:cubicBezTo>
                      <a:cubicBezTo>
                        <a:pt x="244433" y="535911"/>
                        <a:pt x="258121" y="549590"/>
                        <a:pt x="274987" y="549590"/>
                      </a:cubicBezTo>
                      <a:close/>
                      <a:moveTo>
                        <a:pt x="274987" y="444893"/>
                      </a:moveTo>
                      <a:lnTo>
                        <a:pt x="458312" y="444893"/>
                      </a:lnTo>
                      <a:cubicBezTo>
                        <a:pt x="475178" y="444893"/>
                        <a:pt x="488866" y="431214"/>
                        <a:pt x="488866" y="414360"/>
                      </a:cubicBezTo>
                      <a:cubicBezTo>
                        <a:pt x="488866" y="397537"/>
                        <a:pt x="475178" y="383827"/>
                        <a:pt x="458312" y="383827"/>
                      </a:cubicBezTo>
                      <a:lnTo>
                        <a:pt x="274987" y="383827"/>
                      </a:lnTo>
                      <a:cubicBezTo>
                        <a:pt x="258121" y="383827"/>
                        <a:pt x="244433" y="397537"/>
                        <a:pt x="244433" y="414360"/>
                      </a:cubicBezTo>
                      <a:cubicBezTo>
                        <a:pt x="244433" y="431214"/>
                        <a:pt x="258121" y="444893"/>
                        <a:pt x="274987" y="444893"/>
                      </a:cubicBezTo>
                      <a:close/>
                      <a:moveTo>
                        <a:pt x="611296" y="305328"/>
                      </a:moveTo>
                      <a:lnTo>
                        <a:pt x="690095" y="305328"/>
                      </a:lnTo>
                      <a:lnTo>
                        <a:pt x="611816" y="227133"/>
                      </a:lnTo>
                      <a:lnTo>
                        <a:pt x="611296" y="3053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30407" cap="flat">
                  <a:noFill/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GB"/>
                </a:p>
              </p:txBody>
            </p:sp>
            <p:sp>
              <p:nvSpPr>
                <p:cNvPr id="48" name="Picture 37">
                  <a:extLst>
                    <a:ext uri="{FF2B5EF4-FFF2-40B4-BE49-F238E27FC236}">
                      <a16:creationId xmlns:a16="http://schemas.microsoft.com/office/drawing/2014/main" id="{E4B9293B-295B-C8EB-C9FB-85E22B591CEB}"/>
                    </a:ext>
                  </a:extLst>
                </p:cNvPr>
                <p:cNvSpPr/>
                <p:nvPr/>
              </p:nvSpPr>
              <p:spPr>
                <a:xfrm>
                  <a:off x="15180439" y="8747643"/>
                  <a:ext cx="794407" cy="915983"/>
                </a:xfrm>
                <a:custGeom>
                  <a:avLst/>
                  <a:gdLst>
                    <a:gd name="connsiteX0" fmla="*/ 790832 w 794407"/>
                    <a:gd name="connsiteY0" fmla="*/ 321510 h 915983"/>
                    <a:gd name="connsiteX1" fmla="*/ 790771 w 794407"/>
                    <a:gd name="connsiteY1" fmla="*/ 321418 h 915983"/>
                    <a:gd name="connsiteX2" fmla="*/ 785974 w 794407"/>
                    <a:gd name="connsiteY2" fmla="*/ 314793 h 915983"/>
                    <a:gd name="connsiteX3" fmla="*/ 785455 w 794407"/>
                    <a:gd name="connsiteY3" fmla="*/ 314274 h 915983"/>
                    <a:gd name="connsiteX4" fmla="*/ 607935 w 794407"/>
                    <a:gd name="connsiteY4" fmla="*/ 136878 h 915983"/>
                    <a:gd name="connsiteX5" fmla="*/ 603474 w 794407"/>
                    <a:gd name="connsiteY5" fmla="*/ 131138 h 915983"/>
                    <a:gd name="connsiteX6" fmla="*/ 581781 w 794407"/>
                    <a:gd name="connsiteY6" fmla="*/ 122131 h 915983"/>
                    <a:gd name="connsiteX7" fmla="*/ 152771 w 794407"/>
                    <a:gd name="connsiteY7" fmla="*/ 122131 h 915983"/>
                    <a:gd name="connsiteX8" fmla="*/ 122216 w 794407"/>
                    <a:gd name="connsiteY8" fmla="*/ 152664 h 915983"/>
                    <a:gd name="connsiteX9" fmla="*/ 122216 w 794407"/>
                    <a:gd name="connsiteY9" fmla="*/ 885450 h 915983"/>
                    <a:gd name="connsiteX10" fmla="*/ 152771 w 794407"/>
                    <a:gd name="connsiteY10" fmla="*/ 915983 h 915983"/>
                    <a:gd name="connsiteX11" fmla="*/ 763853 w 794407"/>
                    <a:gd name="connsiteY11" fmla="*/ 915983 h 915983"/>
                    <a:gd name="connsiteX12" fmla="*/ 794407 w 794407"/>
                    <a:gd name="connsiteY12" fmla="*/ 885450 h 915983"/>
                    <a:gd name="connsiteX13" fmla="*/ 794407 w 794407"/>
                    <a:gd name="connsiteY13" fmla="*/ 335860 h 915983"/>
                    <a:gd name="connsiteX14" fmla="*/ 790832 w 794407"/>
                    <a:gd name="connsiteY14" fmla="*/ 321510 h 915983"/>
                    <a:gd name="connsiteX15" fmla="*/ 549974 w 794407"/>
                    <a:gd name="connsiteY15" fmla="*/ 335647 h 915983"/>
                    <a:gd name="connsiteX16" fmla="*/ 558835 w 794407"/>
                    <a:gd name="connsiteY16" fmla="*/ 357386 h 915983"/>
                    <a:gd name="connsiteX17" fmla="*/ 580528 w 794407"/>
                    <a:gd name="connsiteY17" fmla="*/ 366393 h 915983"/>
                    <a:gd name="connsiteX18" fmla="*/ 733299 w 794407"/>
                    <a:gd name="connsiteY18" fmla="*/ 366393 h 915983"/>
                    <a:gd name="connsiteX19" fmla="*/ 733299 w 794407"/>
                    <a:gd name="connsiteY19" fmla="*/ 854917 h 915983"/>
                    <a:gd name="connsiteX20" fmla="*/ 183325 w 794407"/>
                    <a:gd name="connsiteY20" fmla="*/ 854917 h 915983"/>
                    <a:gd name="connsiteX21" fmla="*/ 183325 w 794407"/>
                    <a:gd name="connsiteY21" fmla="*/ 183197 h 915983"/>
                    <a:gd name="connsiteX22" fmla="*/ 551013 w 794407"/>
                    <a:gd name="connsiteY22" fmla="*/ 183197 h 915983"/>
                    <a:gd name="connsiteX23" fmla="*/ 549974 w 794407"/>
                    <a:gd name="connsiteY23" fmla="*/ 335647 h 915983"/>
                    <a:gd name="connsiteX24" fmla="*/ 519420 w 794407"/>
                    <a:gd name="connsiteY24" fmla="*/ 0 h 915983"/>
                    <a:gd name="connsiteX25" fmla="*/ 30554 w 794407"/>
                    <a:gd name="connsiteY25" fmla="*/ 0 h 915983"/>
                    <a:gd name="connsiteX26" fmla="*/ 0 w 794407"/>
                    <a:gd name="connsiteY26" fmla="*/ 30533 h 915983"/>
                    <a:gd name="connsiteX27" fmla="*/ 0 w 794407"/>
                    <a:gd name="connsiteY27" fmla="*/ 763319 h 915983"/>
                    <a:gd name="connsiteX28" fmla="*/ 30554 w 794407"/>
                    <a:gd name="connsiteY28" fmla="*/ 793852 h 915983"/>
                    <a:gd name="connsiteX29" fmla="*/ 61108 w 794407"/>
                    <a:gd name="connsiteY29" fmla="*/ 763319 h 915983"/>
                    <a:gd name="connsiteX30" fmla="*/ 61108 w 794407"/>
                    <a:gd name="connsiteY30" fmla="*/ 61066 h 915983"/>
                    <a:gd name="connsiteX31" fmla="*/ 519420 w 794407"/>
                    <a:gd name="connsiteY31" fmla="*/ 61066 h 915983"/>
                    <a:gd name="connsiteX32" fmla="*/ 549974 w 794407"/>
                    <a:gd name="connsiteY32" fmla="*/ 30533 h 915983"/>
                    <a:gd name="connsiteX33" fmla="*/ 519420 w 794407"/>
                    <a:gd name="connsiteY33" fmla="*/ 0 h 915983"/>
                    <a:gd name="connsiteX34" fmla="*/ 274987 w 794407"/>
                    <a:gd name="connsiteY34" fmla="*/ 654287 h 915983"/>
                    <a:gd name="connsiteX35" fmla="*/ 611082 w 794407"/>
                    <a:gd name="connsiteY35" fmla="*/ 654287 h 915983"/>
                    <a:gd name="connsiteX36" fmla="*/ 641636 w 794407"/>
                    <a:gd name="connsiteY36" fmla="*/ 623754 h 915983"/>
                    <a:gd name="connsiteX37" fmla="*/ 611082 w 794407"/>
                    <a:gd name="connsiteY37" fmla="*/ 593221 h 915983"/>
                    <a:gd name="connsiteX38" fmla="*/ 274987 w 794407"/>
                    <a:gd name="connsiteY38" fmla="*/ 593221 h 915983"/>
                    <a:gd name="connsiteX39" fmla="*/ 244433 w 794407"/>
                    <a:gd name="connsiteY39" fmla="*/ 623754 h 915983"/>
                    <a:gd name="connsiteX40" fmla="*/ 274987 w 794407"/>
                    <a:gd name="connsiteY40" fmla="*/ 654287 h 915983"/>
                    <a:gd name="connsiteX41" fmla="*/ 274987 w 794407"/>
                    <a:gd name="connsiteY41" fmla="*/ 549590 h 915983"/>
                    <a:gd name="connsiteX42" fmla="*/ 519420 w 794407"/>
                    <a:gd name="connsiteY42" fmla="*/ 549590 h 915983"/>
                    <a:gd name="connsiteX43" fmla="*/ 549974 w 794407"/>
                    <a:gd name="connsiteY43" fmla="*/ 519057 h 915983"/>
                    <a:gd name="connsiteX44" fmla="*/ 519420 w 794407"/>
                    <a:gd name="connsiteY44" fmla="*/ 488524 h 915983"/>
                    <a:gd name="connsiteX45" fmla="*/ 274987 w 794407"/>
                    <a:gd name="connsiteY45" fmla="*/ 488524 h 915983"/>
                    <a:gd name="connsiteX46" fmla="*/ 244433 w 794407"/>
                    <a:gd name="connsiteY46" fmla="*/ 519057 h 915983"/>
                    <a:gd name="connsiteX47" fmla="*/ 274987 w 794407"/>
                    <a:gd name="connsiteY47" fmla="*/ 549590 h 915983"/>
                    <a:gd name="connsiteX48" fmla="*/ 274987 w 794407"/>
                    <a:gd name="connsiteY48" fmla="*/ 444893 h 915983"/>
                    <a:gd name="connsiteX49" fmla="*/ 458312 w 794407"/>
                    <a:gd name="connsiteY49" fmla="*/ 444893 h 915983"/>
                    <a:gd name="connsiteX50" fmla="*/ 488866 w 794407"/>
                    <a:gd name="connsiteY50" fmla="*/ 414360 h 915983"/>
                    <a:gd name="connsiteX51" fmla="*/ 458312 w 794407"/>
                    <a:gd name="connsiteY51" fmla="*/ 383827 h 915983"/>
                    <a:gd name="connsiteX52" fmla="*/ 274987 w 794407"/>
                    <a:gd name="connsiteY52" fmla="*/ 383827 h 915983"/>
                    <a:gd name="connsiteX53" fmla="*/ 244433 w 794407"/>
                    <a:gd name="connsiteY53" fmla="*/ 414360 h 915983"/>
                    <a:gd name="connsiteX54" fmla="*/ 274987 w 794407"/>
                    <a:gd name="connsiteY54" fmla="*/ 444893 h 915983"/>
                    <a:gd name="connsiteX55" fmla="*/ 611296 w 794407"/>
                    <a:gd name="connsiteY55" fmla="*/ 305328 h 915983"/>
                    <a:gd name="connsiteX56" fmla="*/ 690095 w 794407"/>
                    <a:gd name="connsiteY56" fmla="*/ 305328 h 915983"/>
                    <a:gd name="connsiteX57" fmla="*/ 611816 w 794407"/>
                    <a:gd name="connsiteY57" fmla="*/ 227133 h 915983"/>
                    <a:gd name="connsiteX58" fmla="*/ 611296 w 794407"/>
                    <a:gd name="connsiteY58" fmla="*/ 305328 h 9159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794407" h="915983">
                      <a:moveTo>
                        <a:pt x="790832" y="321510"/>
                      </a:moveTo>
                      <a:lnTo>
                        <a:pt x="790771" y="321418"/>
                      </a:lnTo>
                      <a:cubicBezTo>
                        <a:pt x="789518" y="319067"/>
                        <a:pt x="787899" y="316839"/>
                        <a:pt x="785974" y="314793"/>
                      </a:cubicBezTo>
                      <a:lnTo>
                        <a:pt x="785455" y="314274"/>
                      </a:lnTo>
                      <a:cubicBezTo>
                        <a:pt x="785455" y="314274"/>
                        <a:pt x="607935" y="136878"/>
                        <a:pt x="607935" y="136878"/>
                      </a:cubicBezTo>
                      <a:cubicBezTo>
                        <a:pt x="606683" y="134802"/>
                        <a:pt x="605185" y="132879"/>
                        <a:pt x="603474" y="131138"/>
                      </a:cubicBezTo>
                      <a:cubicBezTo>
                        <a:pt x="597730" y="125368"/>
                        <a:pt x="589939" y="122131"/>
                        <a:pt x="581781" y="122131"/>
                      </a:cubicBezTo>
                      <a:lnTo>
                        <a:pt x="152771" y="122131"/>
                      </a:lnTo>
                      <a:cubicBezTo>
                        <a:pt x="135905" y="122131"/>
                        <a:pt x="122216" y="135810"/>
                        <a:pt x="122216" y="152664"/>
                      </a:cubicBezTo>
                      <a:lnTo>
                        <a:pt x="122216" y="885450"/>
                      </a:lnTo>
                      <a:cubicBezTo>
                        <a:pt x="122216" y="902304"/>
                        <a:pt x="135905" y="915983"/>
                        <a:pt x="152771" y="915983"/>
                      </a:cubicBezTo>
                      <a:lnTo>
                        <a:pt x="763853" y="915983"/>
                      </a:lnTo>
                      <a:cubicBezTo>
                        <a:pt x="780719" y="915983"/>
                        <a:pt x="794407" y="902304"/>
                        <a:pt x="794407" y="885450"/>
                      </a:cubicBezTo>
                      <a:lnTo>
                        <a:pt x="794407" y="335860"/>
                      </a:lnTo>
                      <a:cubicBezTo>
                        <a:pt x="794407" y="330670"/>
                        <a:pt x="793124" y="325785"/>
                        <a:pt x="790832" y="321510"/>
                      </a:cubicBezTo>
                      <a:close/>
                      <a:moveTo>
                        <a:pt x="549974" y="335647"/>
                      </a:moveTo>
                      <a:cubicBezTo>
                        <a:pt x="549913" y="343799"/>
                        <a:pt x="553121" y="351615"/>
                        <a:pt x="558835" y="357386"/>
                      </a:cubicBezTo>
                      <a:cubicBezTo>
                        <a:pt x="564579" y="363157"/>
                        <a:pt x="572401" y="366393"/>
                        <a:pt x="580528" y="366393"/>
                      </a:cubicBezTo>
                      <a:lnTo>
                        <a:pt x="733299" y="366393"/>
                      </a:lnTo>
                      <a:cubicBezTo>
                        <a:pt x="733299" y="366393"/>
                        <a:pt x="733299" y="854917"/>
                        <a:pt x="733299" y="854917"/>
                      </a:cubicBezTo>
                      <a:cubicBezTo>
                        <a:pt x="733299" y="854917"/>
                        <a:pt x="183325" y="854917"/>
                        <a:pt x="183325" y="854917"/>
                      </a:cubicBezTo>
                      <a:cubicBezTo>
                        <a:pt x="183325" y="854917"/>
                        <a:pt x="183325" y="183197"/>
                        <a:pt x="183325" y="183197"/>
                      </a:cubicBezTo>
                      <a:cubicBezTo>
                        <a:pt x="183325" y="183197"/>
                        <a:pt x="551013" y="183197"/>
                        <a:pt x="551013" y="183197"/>
                      </a:cubicBezTo>
                      <a:cubicBezTo>
                        <a:pt x="551013" y="183197"/>
                        <a:pt x="549974" y="335647"/>
                        <a:pt x="549974" y="335647"/>
                      </a:cubicBezTo>
                      <a:close/>
                      <a:moveTo>
                        <a:pt x="519420" y="0"/>
                      </a:moveTo>
                      <a:lnTo>
                        <a:pt x="30554" y="0"/>
                      </a:lnTo>
                      <a:cubicBezTo>
                        <a:pt x="13688" y="0"/>
                        <a:pt x="0" y="13679"/>
                        <a:pt x="0" y="30533"/>
                      </a:cubicBezTo>
                      <a:lnTo>
                        <a:pt x="0" y="763319"/>
                      </a:lnTo>
                      <a:cubicBezTo>
                        <a:pt x="0" y="780173"/>
                        <a:pt x="13688" y="793852"/>
                        <a:pt x="30554" y="793852"/>
                      </a:cubicBezTo>
                      <a:cubicBezTo>
                        <a:pt x="47420" y="793852"/>
                        <a:pt x="61108" y="780173"/>
                        <a:pt x="61108" y="763319"/>
                      </a:cubicBezTo>
                      <a:lnTo>
                        <a:pt x="61108" y="61066"/>
                      </a:lnTo>
                      <a:cubicBezTo>
                        <a:pt x="61108" y="61066"/>
                        <a:pt x="519420" y="61066"/>
                        <a:pt x="519420" y="61066"/>
                      </a:cubicBezTo>
                      <a:cubicBezTo>
                        <a:pt x="536286" y="61066"/>
                        <a:pt x="549974" y="47387"/>
                        <a:pt x="549974" y="30533"/>
                      </a:cubicBezTo>
                      <a:cubicBezTo>
                        <a:pt x="549974" y="13679"/>
                        <a:pt x="536286" y="0"/>
                        <a:pt x="519420" y="0"/>
                      </a:cubicBezTo>
                      <a:close/>
                      <a:moveTo>
                        <a:pt x="274987" y="654287"/>
                      </a:moveTo>
                      <a:lnTo>
                        <a:pt x="611082" y="654287"/>
                      </a:lnTo>
                      <a:cubicBezTo>
                        <a:pt x="627948" y="654287"/>
                        <a:pt x="641636" y="640577"/>
                        <a:pt x="641636" y="623754"/>
                      </a:cubicBezTo>
                      <a:cubicBezTo>
                        <a:pt x="641636" y="606900"/>
                        <a:pt x="627948" y="593221"/>
                        <a:pt x="611082" y="593221"/>
                      </a:cubicBezTo>
                      <a:lnTo>
                        <a:pt x="274987" y="593221"/>
                      </a:lnTo>
                      <a:cubicBezTo>
                        <a:pt x="258121" y="593221"/>
                        <a:pt x="244433" y="606900"/>
                        <a:pt x="244433" y="623754"/>
                      </a:cubicBezTo>
                      <a:cubicBezTo>
                        <a:pt x="244433" y="640577"/>
                        <a:pt x="258121" y="654287"/>
                        <a:pt x="274987" y="654287"/>
                      </a:cubicBezTo>
                      <a:close/>
                      <a:moveTo>
                        <a:pt x="274987" y="549590"/>
                      </a:moveTo>
                      <a:lnTo>
                        <a:pt x="519420" y="549590"/>
                      </a:lnTo>
                      <a:cubicBezTo>
                        <a:pt x="536286" y="549590"/>
                        <a:pt x="549974" y="535911"/>
                        <a:pt x="549974" y="519057"/>
                      </a:cubicBezTo>
                      <a:cubicBezTo>
                        <a:pt x="549974" y="502203"/>
                        <a:pt x="536286" y="488524"/>
                        <a:pt x="519420" y="488524"/>
                      </a:cubicBezTo>
                      <a:lnTo>
                        <a:pt x="274987" y="488524"/>
                      </a:lnTo>
                      <a:cubicBezTo>
                        <a:pt x="258121" y="488524"/>
                        <a:pt x="244433" y="502203"/>
                        <a:pt x="244433" y="519057"/>
                      </a:cubicBezTo>
                      <a:cubicBezTo>
                        <a:pt x="244433" y="535911"/>
                        <a:pt x="258121" y="549590"/>
                        <a:pt x="274987" y="549590"/>
                      </a:cubicBezTo>
                      <a:close/>
                      <a:moveTo>
                        <a:pt x="274987" y="444893"/>
                      </a:moveTo>
                      <a:lnTo>
                        <a:pt x="458312" y="444893"/>
                      </a:lnTo>
                      <a:cubicBezTo>
                        <a:pt x="475178" y="444893"/>
                        <a:pt x="488866" y="431214"/>
                        <a:pt x="488866" y="414360"/>
                      </a:cubicBezTo>
                      <a:cubicBezTo>
                        <a:pt x="488866" y="397537"/>
                        <a:pt x="475178" y="383827"/>
                        <a:pt x="458312" y="383827"/>
                      </a:cubicBezTo>
                      <a:lnTo>
                        <a:pt x="274987" y="383827"/>
                      </a:lnTo>
                      <a:cubicBezTo>
                        <a:pt x="258121" y="383827"/>
                        <a:pt x="244433" y="397537"/>
                        <a:pt x="244433" y="414360"/>
                      </a:cubicBezTo>
                      <a:cubicBezTo>
                        <a:pt x="244433" y="431214"/>
                        <a:pt x="258121" y="444893"/>
                        <a:pt x="274987" y="444893"/>
                      </a:cubicBezTo>
                      <a:close/>
                      <a:moveTo>
                        <a:pt x="611296" y="305328"/>
                      </a:moveTo>
                      <a:lnTo>
                        <a:pt x="690095" y="305328"/>
                      </a:lnTo>
                      <a:lnTo>
                        <a:pt x="611816" y="227133"/>
                      </a:lnTo>
                      <a:lnTo>
                        <a:pt x="611296" y="3053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30407" cap="flat">
                  <a:noFill/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GB"/>
                </a:p>
              </p:txBody>
            </p:sp>
            <p:sp>
              <p:nvSpPr>
                <p:cNvPr id="49" name="AutoShape 39">
                  <a:extLst>
                    <a:ext uri="{FF2B5EF4-FFF2-40B4-BE49-F238E27FC236}">
                      <a16:creationId xmlns:a16="http://schemas.microsoft.com/office/drawing/2014/main" id="{6CB7D90C-64A4-C38B-DE94-086AE43C5496}"/>
                    </a:ext>
                  </a:extLst>
                </p:cNvPr>
                <p:cNvSpPr/>
                <p:nvPr/>
              </p:nvSpPr>
              <p:spPr>
                <a:xfrm rot="16200000">
                  <a:off x="17754689" y="6208795"/>
                  <a:ext cx="535587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grpSp>
              <p:nvGrpSpPr>
                <p:cNvPr id="641" name="Picture 12">
                  <a:extLst>
                    <a:ext uri="{FF2B5EF4-FFF2-40B4-BE49-F238E27FC236}">
                      <a16:creationId xmlns:a16="http://schemas.microsoft.com/office/drawing/2014/main" id="{1DEC8485-A123-7641-3559-FFB921147069}"/>
                    </a:ext>
                  </a:extLst>
                </p:cNvPr>
                <p:cNvGrpSpPr/>
                <p:nvPr/>
              </p:nvGrpSpPr>
              <p:grpSpPr>
                <a:xfrm>
                  <a:off x="15031519" y="6617443"/>
                  <a:ext cx="1145935" cy="885154"/>
                  <a:chOff x="6355127" y="6101290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642" name="Freeform: Shape 641">
                    <a:extLst>
                      <a:ext uri="{FF2B5EF4-FFF2-40B4-BE49-F238E27FC236}">
                        <a16:creationId xmlns:a16="http://schemas.microsoft.com/office/drawing/2014/main" id="{6BDD42FB-68F8-CDE4-C5EC-791F3844859C}"/>
                      </a:ext>
                    </a:extLst>
                  </p:cNvPr>
                  <p:cNvSpPr/>
                  <p:nvPr/>
                </p:nvSpPr>
                <p:spPr>
                  <a:xfrm>
                    <a:off x="6355127" y="6101290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43" name="Freeform: Shape 642">
                    <a:extLst>
                      <a:ext uri="{FF2B5EF4-FFF2-40B4-BE49-F238E27FC236}">
                        <a16:creationId xmlns:a16="http://schemas.microsoft.com/office/drawing/2014/main" id="{4B5ED41D-EB2A-BDD3-25C3-F1CAB30CF561}"/>
                      </a:ext>
                    </a:extLst>
                  </p:cNvPr>
                  <p:cNvSpPr/>
                  <p:nvPr/>
                </p:nvSpPr>
                <p:spPr>
                  <a:xfrm>
                    <a:off x="6503310" y="6174919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44" name="Freeform: Shape 643">
                    <a:extLst>
                      <a:ext uri="{FF2B5EF4-FFF2-40B4-BE49-F238E27FC236}">
                        <a16:creationId xmlns:a16="http://schemas.microsoft.com/office/drawing/2014/main" id="{FC440CDE-ED36-B383-BB29-06B13F655950}"/>
                      </a:ext>
                    </a:extLst>
                  </p:cNvPr>
                  <p:cNvSpPr/>
                  <p:nvPr/>
                </p:nvSpPr>
                <p:spPr>
                  <a:xfrm>
                    <a:off x="6429533" y="6174919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660" name="TextBox 17">
                  <a:extLst>
                    <a:ext uri="{FF2B5EF4-FFF2-40B4-BE49-F238E27FC236}">
                      <a16:creationId xmlns:a16="http://schemas.microsoft.com/office/drawing/2014/main" id="{A8AEEADE-059E-0B7A-8DF4-2986AFDCA4A5}"/>
                    </a:ext>
                  </a:extLst>
                </p:cNvPr>
                <p:cNvSpPr txBox="1"/>
                <p:nvPr/>
              </p:nvSpPr>
              <p:spPr>
                <a:xfrm>
                  <a:off x="19306545" y="7623171"/>
                  <a:ext cx="2232343" cy="481330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</a:pPr>
                  <a:r>
                    <a:rPr lang="en-US" sz="2799" dirty="0">
                      <a:solidFill>
                        <a:srgbClr val="FFFFFF"/>
                      </a:solidFill>
                      <a:latin typeface="HK Grotesk Medium"/>
                    </a:rPr>
                    <a:t>Pictures</a:t>
                  </a:r>
                </a:p>
              </p:txBody>
            </p:sp>
            <p:sp>
              <p:nvSpPr>
                <p:cNvPr id="662" name="AutoShape 39">
                  <a:extLst>
                    <a:ext uri="{FF2B5EF4-FFF2-40B4-BE49-F238E27FC236}">
                      <a16:creationId xmlns:a16="http://schemas.microsoft.com/office/drawing/2014/main" id="{19EED94A-0220-CAED-3751-7EBB3D3AC451}"/>
                    </a:ext>
                  </a:extLst>
                </p:cNvPr>
                <p:cNvSpPr/>
                <p:nvPr/>
              </p:nvSpPr>
              <p:spPr>
                <a:xfrm rot="-5400000">
                  <a:off x="17706005" y="4056145"/>
                  <a:ext cx="535587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ysDash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</p:grpSp>
          <p:sp>
            <p:nvSpPr>
              <p:cNvPr id="672" name="AutoShape 39">
                <a:extLst>
                  <a:ext uri="{FF2B5EF4-FFF2-40B4-BE49-F238E27FC236}">
                    <a16:creationId xmlns:a16="http://schemas.microsoft.com/office/drawing/2014/main" id="{66D6A051-DBA1-B376-760D-898EBC59628A}"/>
                  </a:ext>
                </a:extLst>
              </p:cNvPr>
              <p:cNvSpPr/>
              <p:nvPr/>
            </p:nvSpPr>
            <p:spPr>
              <a:xfrm rot="-5400000">
                <a:off x="17341661" y="8614924"/>
                <a:ext cx="301326" cy="1"/>
              </a:xfrm>
              <a:prstGeom prst="line">
                <a:avLst/>
              </a:prstGeom>
              <a:ln w="38100" cap="flat">
                <a:solidFill>
                  <a:srgbClr val="FFFFFF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DK"/>
              </a:p>
            </p:txBody>
          </p:sp>
          <p:sp>
            <p:nvSpPr>
              <p:cNvPr id="673" name="AutoShape 39">
                <a:extLst>
                  <a:ext uri="{FF2B5EF4-FFF2-40B4-BE49-F238E27FC236}">
                    <a16:creationId xmlns:a16="http://schemas.microsoft.com/office/drawing/2014/main" id="{865BA366-0AA6-E3CB-EB3F-F52CB7BE0FD0}"/>
                  </a:ext>
                </a:extLst>
              </p:cNvPr>
              <p:cNvSpPr/>
              <p:nvPr/>
            </p:nvSpPr>
            <p:spPr>
              <a:xfrm rot="-5400000">
                <a:off x="19480907" y="8614923"/>
                <a:ext cx="301326" cy="1"/>
              </a:xfrm>
              <a:prstGeom prst="line">
                <a:avLst/>
              </a:prstGeom>
              <a:ln w="38100" cap="flat">
                <a:solidFill>
                  <a:srgbClr val="FFFFFF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DK"/>
              </a:p>
            </p:txBody>
          </p:sp>
        </p:grp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4" grpId="0" animBg="1"/>
      <p:bldP spid="24" grpId="0"/>
      <p:bldP spid="67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CustomShape 3"/>
          <p:cNvSpPr/>
          <p:nvPr/>
        </p:nvSpPr>
        <p:spPr>
          <a:xfrm>
            <a:off x="4989945" y="8434440"/>
            <a:ext cx="991815" cy="1222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652" name="Group 4"/>
          <p:cNvGrpSpPr/>
          <p:nvPr/>
        </p:nvGrpSpPr>
        <p:grpSpPr>
          <a:xfrm>
            <a:off x="6229942" y="8418025"/>
            <a:ext cx="1414765" cy="1393664"/>
            <a:chOff x="0" y="0"/>
            <a:chExt cx="1414764" cy="1393662"/>
          </a:xfrm>
        </p:grpSpPr>
        <p:sp>
          <p:nvSpPr>
            <p:cNvPr id="646" name="CustomShape 5"/>
            <p:cNvSpPr/>
            <p:nvPr/>
          </p:nvSpPr>
          <p:spPr>
            <a:xfrm rot="2220000">
              <a:off x="706897" y="97725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CustomShape 6"/>
            <p:cNvSpPr/>
            <p:nvPr/>
          </p:nvSpPr>
          <p:spPr>
            <a:xfrm rot="2220000">
              <a:off x="65017" y="50457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CustomShape 7"/>
            <p:cNvSpPr/>
            <p:nvPr/>
          </p:nvSpPr>
          <p:spPr>
            <a:xfrm rot="2220000">
              <a:off x="801937" y="19461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CustomShape 8"/>
            <p:cNvSpPr/>
            <p:nvPr/>
          </p:nvSpPr>
          <p:spPr>
            <a:xfrm rot="2220000">
              <a:off x="894458" y="466052"/>
              <a:ext cx="376555" cy="603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CustomShape 9"/>
            <p:cNvSpPr/>
            <p:nvPr/>
          </p:nvSpPr>
          <p:spPr>
            <a:xfrm rot="9420000">
              <a:off x="262663" y="740372"/>
              <a:ext cx="376555" cy="6037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CustomShape 10"/>
            <p:cNvSpPr/>
            <p:nvPr/>
          </p:nvSpPr>
          <p:spPr>
            <a:xfrm rot="2220000" flipH="1">
              <a:off x="347263" y="52415"/>
              <a:ext cx="376195" cy="603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53" name="CustomShape 11"/>
          <p:cNvSpPr txBox="1"/>
          <p:nvPr/>
        </p:nvSpPr>
        <p:spPr>
          <a:xfrm>
            <a:off x="1225079" y="5656319"/>
            <a:ext cx="6812282" cy="1868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08719" tIns="108719" rIns="108719" bIns="108719">
            <a:spAutoFit/>
          </a:bodyPr>
          <a:lstStyle/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YEAH! </a:t>
            </a:r>
            <a:endParaRPr spc="-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YOU HAVE A BASH SHELL &amp; TERMINAL ALREADY.</a:t>
            </a:r>
          </a:p>
        </p:txBody>
      </p:sp>
      <p:sp>
        <p:nvSpPr>
          <p:cNvPr id="654" name="Group 3"/>
          <p:cNvSpPr txBox="1"/>
          <p:nvPr/>
        </p:nvSpPr>
        <p:spPr>
          <a:xfrm>
            <a:off x="3172866" y="1093075"/>
            <a:ext cx="6170917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THE </a:t>
            </a:r>
            <a:r>
              <a:rPr lang="en-US" dirty="0"/>
              <a:t>FILE</a:t>
            </a:r>
            <a:r>
              <a:rPr dirty="0"/>
              <a:t> TREE</a:t>
            </a:r>
          </a:p>
        </p:txBody>
      </p:sp>
      <p:pic>
        <p:nvPicPr>
          <p:cNvPr id="656" name="Group" descr="Group"/>
          <p:cNvPicPr>
            <a:picLocks noChangeAspect="1"/>
          </p:cNvPicPr>
          <p:nvPr/>
        </p:nvPicPr>
        <p:blipFill>
          <a:blip r:embed="rId3"/>
          <a:srcRect l="11031" t="602" r="11593" b="874"/>
          <a:stretch>
            <a:fillRect/>
          </a:stretch>
        </p:blipFill>
        <p:spPr>
          <a:xfrm>
            <a:off x="13748188" y="3279572"/>
            <a:ext cx="8655845" cy="8394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2019" y="0"/>
                </a:moveTo>
                <a:cubicBezTo>
                  <a:pt x="1427" y="0"/>
                  <a:pt x="1071" y="0"/>
                  <a:pt x="834" y="102"/>
                </a:cubicBezTo>
                <a:cubicBezTo>
                  <a:pt x="492" y="230"/>
                  <a:pt x="223" y="507"/>
                  <a:pt x="99" y="860"/>
                </a:cubicBezTo>
                <a:cubicBezTo>
                  <a:pt x="0" y="1104"/>
                  <a:pt x="0" y="1471"/>
                  <a:pt x="0" y="2082"/>
                </a:cubicBezTo>
                <a:lnTo>
                  <a:pt x="0" y="19517"/>
                </a:lnTo>
                <a:cubicBezTo>
                  <a:pt x="0" y="20128"/>
                  <a:pt x="0" y="20495"/>
                  <a:pt x="99" y="20739"/>
                </a:cubicBezTo>
                <a:cubicBezTo>
                  <a:pt x="223" y="21092"/>
                  <a:pt x="492" y="21370"/>
                  <a:pt x="834" y="21498"/>
                </a:cubicBezTo>
                <a:cubicBezTo>
                  <a:pt x="1071" y="21600"/>
                  <a:pt x="1427" y="21599"/>
                  <a:pt x="2019" y="21599"/>
                </a:cubicBezTo>
                <a:lnTo>
                  <a:pt x="19581" y="21599"/>
                </a:lnTo>
                <a:cubicBezTo>
                  <a:pt x="20173" y="21599"/>
                  <a:pt x="20529" y="21600"/>
                  <a:pt x="20766" y="21498"/>
                </a:cubicBezTo>
                <a:cubicBezTo>
                  <a:pt x="21108" y="21370"/>
                  <a:pt x="21377" y="21092"/>
                  <a:pt x="21501" y="20739"/>
                </a:cubicBezTo>
                <a:cubicBezTo>
                  <a:pt x="21600" y="20495"/>
                  <a:pt x="21600" y="20128"/>
                  <a:pt x="21600" y="19517"/>
                </a:cubicBezTo>
                <a:lnTo>
                  <a:pt x="21600" y="2082"/>
                </a:lnTo>
                <a:cubicBezTo>
                  <a:pt x="21600" y="1471"/>
                  <a:pt x="21600" y="1104"/>
                  <a:pt x="21501" y="860"/>
                </a:cubicBezTo>
                <a:cubicBezTo>
                  <a:pt x="21377" y="507"/>
                  <a:pt x="21108" y="230"/>
                  <a:pt x="20766" y="102"/>
                </a:cubicBezTo>
                <a:cubicBezTo>
                  <a:pt x="20529" y="0"/>
                  <a:pt x="20173" y="0"/>
                  <a:pt x="19581" y="0"/>
                </a:cubicBezTo>
                <a:lnTo>
                  <a:pt x="2019" y="0"/>
                </a:lnTo>
                <a:close/>
              </a:path>
            </a:pathLst>
          </a:custGeom>
          <a:ln w="127000">
            <a:solidFill>
              <a:srgbClr val="FFC899"/>
            </a:solidFill>
          </a:ln>
        </p:spPr>
      </p:pic>
      <p:sp>
        <p:nvSpPr>
          <p:cNvPr id="657" name="Line"/>
          <p:cNvSpPr/>
          <p:nvPr/>
        </p:nvSpPr>
        <p:spPr>
          <a:xfrm>
            <a:off x="1531361" y="2540000"/>
            <a:ext cx="9568261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8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17</a:t>
            </a:r>
            <a:endParaRPr dirty="0"/>
          </a:p>
        </p:txBody>
      </p:sp>
      <p:sp>
        <p:nvSpPr>
          <p:cNvPr id="2" name="TextBox 90">
            <a:extLst>
              <a:ext uri="{FF2B5EF4-FFF2-40B4-BE49-F238E27FC236}">
                <a16:creationId xmlns:a16="http://schemas.microsoft.com/office/drawing/2014/main" id="{E74F641E-A773-C220-D9A2-E71B2D3C6BE1}"/>
              </a:ext>
            </a:extLst>
          </p:cNvPr>
          <p:cNvSpPr txBox="1"/>
          <p:nvPr/>
        </p:nvSpPr>
        <p:spPr>
          <a:xfrm>
            <a:off x="1647705" y="3967875"/>
            <a:ext cx="10235194" cy="79406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rPr lang="en-US" sz="3000" dirty="0">
                <a:solidFill>
                  <a:srgbClr val="F8F8F8"/>
                </a:solidFill>
                <a:effectLst/>
              </a:rPr>
              <a:t>You can think of the </a:t>
            </a:r>
            <a:r>
              <a:rPr lang="en-US" sz="3000" b="1" dirty="0">
                <a:solidFill>
                  <a:srgbClr val="F8F8F8"/>
                </a:solidFill>
                <a:effectLst/>
              </a:rPr>
              <a:t>file tree </a:t>
            </a:r>
            <a:r>
              <a:rPr lang="en-US" sz="3000" dirty="0">
                <a:solidFill>
                  <a:srgbClr val="F8F8F8"/>
                </a:solidFill>
                <a:effectLst/>
              </a:rPr>
              <a:t>like the floor plan of a house:</a:t>
            </a:r>
          </a:p>
          <a:p>
            <a:r>
              <a:rPr lang="en-US" sz="3000" dirty="0">
                <a:solidFill>
                  <a:srgbClr val="F8F8F8"/>
                </a:solidFill>
                <a:effectLst/>
              </a:rPr>
              <a:t> </a:t>
            </a:r>
          </a:p>
          <a:p>
            <a:endParaRPr lang="en-US" sz="3000" dirty="0">
              <a:solidFill>
                <a:srgbClr val="F8F8F8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8F8F8"/>
                </a:solidFill>
                <a:effectLst/>
              </a:rPr>
              <a:t>Rooms and items are in specific places. The bed i.e. is in the bedroom.</a:t>
            </a:r>
          </a:p>
          <a:p>
            <a:endParaRPr lang="en-US" sz="3000" dirty="0">
              <a:solidFill>
                <a:srgbClr val="F8F8F8"/>
              </a:solidFill>
              <a:effectLst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F8F8F8"/>
              </a:solidFill>
              <a:effectLst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8F8F8"/>
                </a:solidFill>
              </a:rPr>
              <a:t>You are always in a specific room. You cannot be in two different rooms at the same time.</a:t>
            </a:r>
            <a:r>
              <a:rPr lang="en-US" sz="3000" dirty="0">
                <a:solidFill>
                  <a:srgbClr val="F8F8F8"/>
                </a:solidFill>
                <a:effectLst/>
              </a:rPr>
              <a:t> </a:t>
            </a:r>
          </a:p>
          <a:p>
            <a:endParaRPr lang="en-US" sz="3000" dirty="0">
              <a:solidFill>
                <a:srgbClr val="F8F8F8"/>
              </a:solidFill>
              <a:effectLst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F8F8F8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8F8F8"/>
                </a:solidFill>
                <a:effectLst/>
              </a:rPr>
              <a:t>In order to interact with items, you need to know where in your house it is.</a:t>
            </a:r>
          </a:p>
          <a:p>
            <a:endParaRPr lang="en-US" sz="3000" dirty="0">
              <a:solidFill>
                <a:srgbClr val="F8F8F8"/>
              </a:solidFill>
              <a:effectLst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F8F8F8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8F8F8"/>
                </a:solidFill>
                <a:effectLst/>
              </a:rPr>
              <a:t>Items can be moved from one room to another.</a:t>
            </a:r>
          </a:p>
          <a:p>
            <a:pPr>
              <a:defRPr sz="2800" spc="300">
                <a:solidFill>
                  <a:srgbClr val="FFFFFF"/>
                </a:solidFill>
              </a:defRPr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165728589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roup 3"/>
          <p:cNvSpPr txBox="1"/>
          <p:nvPr/>
        </p:nvSpPr>
        <p:spPr>
          <a:xfrm>
            <a:off x="9100192" y="1016000"/>
            <a:ext cx="6170917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THE </a:t>
            </a:r>
            <a:r>
              <a:rPr lang="en-US" dirty="0"/>
              <a:t>FILE</a:t>
            </a:r>
            <a:r>
              <a:rPr dirty="0"/>
              <a:t> TREE</a:t>
            </a:r>
          </a:p>
        </p:txBody>
      </p:sp>
      <p:sp>
        <p:nvSpPr>
          <p:cNvPr id="661" name="CustomShape 13"/>
          <p:cNvSpPr txBox="1"/>
          <p:nvPr/>
        </p:nvSpPr>
        <p:spPr>
          <a:xfrm>
            <a:off x="3520318" y="3406970"/>
            <a:ext cx="8047802" cy="1146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rPr sz="3000" dirty="0"/>
              <a:t>A loose translation of the floor plan into a directory tree:</a:t>
            </a:r>
          </a:p>
        </p:txBody>
      </p:sp>
      <p:sp>
        <p:nvSpPr>
          <p:cNvPr id="662" name="CustomShape 13"/>
          <p:cNvSpPr txBox="1"/>
          <p:nvPr/>
        </p:nvSpPr>
        <p:spPr>
          <a:xfrm>
            <a:off x="13975017" y="3330579"/>
            <a:ext cx="7965118" cy="1146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The </a:t>
            </a:r>
            <a:r>
              <a:rPr sz="3000" b="1" dirty="0"/>
              <a:t>directory tree</a:t>
            </a:r>
            <a:r>
              <a:rPr sz="3000" dirty="0"/>
              <a:t> is hierarchical and starts at the ‘root’ = ‘/’</a:t>
            </a:r>
          </a:p>
        </p:txBody>
      </p:sp>
      <p:sp>
        <p:nvSpPr>
          <p:cNvPr id="674" name="Line"/>
          <p:cNvSpPr/>
          <p:nvPr/>
        </p:nvSpPr>
        <p:spPr>
          <a:xfrm>
            <a:off x="1683760" y="2540000"/>
            <a:ext cx="21308580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grpSp>
        <p:nvGrpSpPr>
          <p:cNvPr id="677" name="Group"/>
          <p:cNvGrpSpPr/>
          <p:nvPr/>
        </p:nvGrpSpPr>
        <p:grpSpPr>
          <a:xfrm>
            <a:off x="3633833" y="5239916"/>
            <a:ext cx="7357270" cy="7135019"/>
            <a:chOff x="0" y="0"/>
            <a:chExt cx="7357268" cy="7135018"/>
          </a:xfrm>
        </p:grpSpPr>
        <p:pic>
          <p:nvPicPr>
            <p:cNvPr id="675" name="Group" descr="Group"/>
            <p:cNvPicPr>
              <a:picLocks noChangeAspect="1"/>
            </p:cNvPicPr>
            <p:nvPr/>
          </p:nvPicPr>
          <p:blipFill>
            <a:blip r:embed="rId3"/>
            <a:srcRect l="11031" t="602" r="11591" b="870"/>
            <a:stretch>
              <a:fillRect/>
            </a:stretch>
          </p:blipFill>
          <p:spPr>
            <a:xfrm>
              <a:off x="0" y="0"/>
              <a:ext cx="7357269" cy="71350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9" y="0"/>
                  </a:moveTo>
                  <a:cubicBezTo>
                    <a:pt x="1427" y="0"/>
                    <a:pt x="1071" y="0"/>
                    <a:pt x="834" y="102"/>
                  </a:cubicBezTo>
                  <a:cubicBezTo>
                    <a:pt x="493" y="230"/>
                    <a:pt x="223" y="508"/>
                    <a:pt x="99" y="860"/>
                  </a:cubicBezTo>
                  <a:cubicBezTo>
                    <a:pt x="0" y="1105"/>
                    <a:pt x="0" y="1471"/>
                    <a:pt x="0" y="2082"/>
                  </a:cubicBezTo>
                  <a:lnTo>
                    <a:pt x="0" y="19518"/>
                  </a:lnTo>
                  <a:cubicBezTo>
                    <a:pt x="0" y="20129"/>
                    <a:pt x="0" y="20495"/>
                    <a:pt x="99" y="20740"/>
                  </a:cubicBezTo>
                  <a:cubicBezTo>
                    <a:pt x="223" y="21092"/>
                    <a:pt x="493" y="21370"/>
                    <a:pt x="834" y="21498"/>
                  </a:cubicBezTo>
                  <a:cubicBezTo>
                    <a:pt x="1071" y="21600"/>
                    <a:pt x="1427" y="21600"/>
                    <a:pt x="2019" y="21600"/>
                  </a:cubicBezTo>
                  <a:lnTo>
                    <a:pt x="19581" y="21600"/>
                  </a:lnTo>
                  <a:cubicBezTo>
                    <a:pt x="20173" y="21600"/>
                    <a:pt x="20529" y="21600"/>
                    <a:pt x="20766" y="21498"/>
                  </a:cubicBezTo>
                  <a:cubicBezTo>
                    <a:pt x="21107" y="21370"/>
                    <a:pt x="21377" y="21092"/>
                    <a:pt x="21501" y="20740"/>
                  </a:cubicBezTo>
                  <a:cubicBezTo>
                    <a:pt x="21600" y="20495"/>
                    <a:pt x="21600" y="20129"/>
                    <a:pt x="21600" y="19518"/>
                  </a:cubicBezTo>
                  <a:lnTo>
                    <a:pt x="21600" y="2082"/>
                  </a:lnTo>
                  <a:cubicBezTo>
                    <a:pt x="21600" y="1471"/>
                    <a:pt x="21600" y="1105"/>
                    <a:pt x="21501" y="860"/>
                  </a:cubicBezTo>
                  <a:cubicBezTo>
                    <a:pt x="21377" y="508"/>
                    <a:pt x="21107" y="230"/>
                    <a:pt x="20766" y="102"/>
                  </a:cubicBezTo>
                  <a:cubicBezTo>
                    <a:pt x="20529" y="0"/>
                    <a:pt x="20173" y="0"/>
                    <a:pt x="19581" y="0"/>
                  </a:cubicBezTo>
                  <a:lnTo>
                    <a:pt x="2019" y="0"/>
                  </a:lnTo>
                  <a:close/>
                </a:path>
              </a:pathLst>
            </a:custGeom>
            <a:ln w="127000" cap="flat">
              <a:solidFill>
                <a:srgbClr val="FFC899"/>
              </a:solidFill>
              <a:prstDash val="solid"/>
              <a:round/>
            </a:ln>
            <a:effectLst/>
          </p:spPr>
        </p:pic>
        <p:sp>
          <p:nvSpPr>
            <p:cNvPr id="676" name="CustomShape 17"/>
            <p:cNvSpPr/>
            <p:nvPr/>
          </p:nvSpPr>
          <p:spPr>
            <a:xfrm>
              <a:off x="5552355" y="4376627"/>
              <a:ext cx="1742041" cy="1496705"/>
            </a:xfrm>
            <a:prstGeom prst="ellipse">
              <a:avLst/>
            </a:prstGeom>
            <a:noFill/>
            <a:ln w="57240" cap="flat">
              <a:solidFill>
                <a:srgbClr val="C51809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78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1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18</a:t>
            </a:r>
            <a:endParaRPr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C603205-7E4B-4B66-1829-DF895AACE581}"/>
              </a:ext>
            </a:extLst>
          </p:cNvPr>
          <p:cNvGrpSpPr>
            <a:grpSpLocks noChangeAspect="1"/>
          </p:cNvGrpSpPr>
          <p:nvPr/>
        </p:nvGrpSpPr>
        <p:grpSpPr>
          <a:xfrm>
            <a:off x="15010136" y="5029200"/>
            <a:ext cx="5968181" cy="7760972"/>
            <a:chOff x="15010137" y="5624926"/>
            <a:chExt cx="5510068" cy="7165246"/>
          </a:xfrm>
        </p:grpSpPr>
        <p:sp>
          <p:nvSpPr>
            <p:cNvPr id="664" name="CustomShape 3"/>
            <p:cNvSpPr/>
            <p:nvPr/>
          </p:nvSpPr>
          <p:spPr>
            <a:xfrm>
              <a:off x="15010137" y="9084262"/>
              <a:ext cx="844051" cy="1040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57" h="21600" extrusionOk="0">
                  <a:moveTo>
                    <a:pt x="11437" y="1630"/>
                  </a:moveTo>
                  <a:cubicBezTo>
                    <a:pt x="12387" y="611"/>
                    <a:pt x="14048" y="0"/>
                    <a:pt x="15235" y="0"/>
                  </a:cubicBezTo>
                  <a:cubicBezTo>
                    <a:pt x="15472" y="1223"/>
                    <a:pt x="14760" y="2445"/>
                    <a:pt x="13811" y="3464"/>
                  </a:cubicBezTo>
                  <a:cubicBezTo>
                    <a:pt x="13099" y="4279"/>
                    <a:pt x="11675" y="5094"/>
                    <a:pt x="10250" y="4891"/>
                  </a:cubicBezTo>
                  <a:cubicBezTo>
                    <a:pt x="10013" y="3668"/>
                    <a:pt x="10725" y="2445"/>
                    <a:pt x="11437" y="1630"/>
                  </a:cubicBezTo>
                  <a:close/>
                  <a:moveTo>
                    <a:pt x="18795" y="18951"/>
                  </a:moveTo>
                  <a:cubicBezTo>
                    <a:pt x="17609" y="20174"/>
                    <a:pt x="16659" y="21600"/>
                    <a:pt x="14760" y="21600"/>
                  </a:cubicBezTo>
                  <a:cubicBezTo>
                    <a:pt x="13099" y="21600"/>
                    <a:pt x="12624" y="20785"/>
                    <a:pt x="10725" y="20785"/>
                  </a:cubicBezTo>
                  <a:cubicBezTo>
                    <a:pt x="8826" y="20785"/>
                    <a:pt x="8114" y="21600"/>
                    <a:pt x="6690" y="21600"/>
                  </a:cubicBezTo>
                  <a:cubicBezTo>
                    <a:pt x="5028" y="21600"/>
                    <a:pt x="3604" y="20174"/>
                    <a:pt x="2655" y="18747"/>
                  </a:cubicBezTo>
                  <a:cubicBezTo>
                    <a:pt x="519" y="16098"/>
                    <a:pt x="-1143" y="11208"/>
                    <a:pt x="993" y="7947"/>
                  </a:cubicBezTo>
                  <a:cubicBezTo>
                    <a:pt x="2180" y="6317"/>
                    <a:pt x="4079" y="5298"/>
                    <a:pt x="6215" y="5298"/>
                  </a:cubicBezTo>
                  <a:cubicBezTo>
                    <a:pt x="7877" y="5298"/>
                    <a:pt x="9301" y="6113"/>
                    <a:pt x="10488" y="6113"/>
                  </a:cubicBezTo>
                  <a:cubicBezTo>
                    <a:pt x="11437" y="6113"/>
                    <a:pt x="13336" y="5094"/>
                    <a:pt x="15235" y="5094"/>
                  </a:cubicBezTo>
                  <a:cubicBezTo>
                    <a:pt x="15947" y="5298"/>
                    <a:pt x="18321" y="5502"/>
                    <a:pt x="19745" y="7336"/>
                  </a:cubicBezTo>
                  <a:cubicBezTo>
                    <a:pt x="19745" y="7336"/>
                    <a:pt x="17134" y="8762"/>
                    <a:pt x="17134" y="11411"/>
                  </a:cubicBezTo>
                  <a:cubicBezTo>
                    <a:pt x="17134" y="14672"/>
                    <a:pt x="20457" y="15894"/>
                    <a:pt x="20457" y="15894"/>
                  </a:cubicBezTo>
                  <a:cubicBezTo>
                    <a:pt x="20457" y="15894"/>
                    <a:pt x="19982" y="17321"/>
                    <a:pt x="18795" y="18951"/>
                  </a:cubicBezTo>
                  <a:close/>
                  <a:moveTo>
                    <a:pt x="18795" y="18951"/>
                  </a:moveTo>
                  <a:cubicBezTo>
                    <a:pt x="18795" y="18951"/>
                    <a:pt x="18795" y="18951"/>
                    <a:pt x="18795" y="18951"/>
                  </a:cubicBezTo>
                </a:path>
              </a:pathLst>
            </a:custGeom>
            <a:solidFill>
              <a:srgbClr val="363D48"/>
            </a:solidFill>
            <a:ln w="12700">
              <a:miter lim="400000"/>
            </a:ln>
          </p:spPr>
          <p:txBody>
            <a:bodyPr lIns="45718" tIns="45718" rIns="45718" bIns="45718"/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671" name="Group 4"/>
            <p:cNvGrpSpPr/>
            <p:nvPr/>
          </p:nvGrpSpPr>
          <p:grpSpPr>
            <a:xfrm>
              <a:off x="16065389" y="9070296"/>
              <a:ext cx="1203966" cy="1186007"/>
              <a:chOff x="0" y="2"/>
              <a:chExt cx="1342329" cy="1322305"/>
            </a:xfrm>
          </p:grpSpPr>
          <p:sp>
            <p:nvSpPr>
              <p:cNvPr id="665" name="CustomShape 5"/>
              <p:cNvSpPr/>
              <p:nvPr/>
            </p:nvSpPr>
            <p:spPr>
              <a:xfrm rot="2220000">
                <a:off x="670706" y="927220"/>
                <a:ext cx="306047" cy="307415"/>
              </a:xfrm>
              <a:prstGeom prst="ellipse">
                <a:avLst/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66" name="CustomShape 6"/>
              <p:cNvSpPr/>
              <p:nvPr/>
            </p:nvSpPr>
            <p:spPr>
              <a:xfrm rot="2220000">
                <a:off x="61688" y="478740"/>
                <a:ext cx="306047" cy="307415"/>
              </a:xfrm>
              <a:prstGeom prst="ellipse">
                <a:avLst/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67" name="CustomShape 7"/>
              <p:cNvSpPr/>
              <p:nvPr/>
            </p:nvSpPr>
            <p:spPr>
              <a:xfrm rot="2220000">
                <a:off x="760880" y="184649"/>
                <a:ext cx="306047" cy="307415"/>
              </a:xfrm>
              <a:prstGeom prst="ellipse">
                <a:avLst/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68" name="CustomShape 8"/>
              <p:cNvSpPr/>
              <p:nvPr/>
            </p:nvSpPr>
            <p:spPr>
              <a:xfrm rot="2220000">
                <a:off x="848664" y="442189"/>
                <a:ext cx="357272" cy="57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56" h="21600" extrusionOk="0">
                    <a:moveTo>
                      <a:pt x="963" y="0"/>
                    </a:moveTo>
                    <a:cubicBezTo>
                      <a:pt x="1541" y="839"/>
                      <a:pt x="1714" y="1765"/>
                      <a:pt x="1462" y="2665"/>
                    </a:cubicBezTo>
                    <a:cubicBezTo>
                      <a:pt x="1252" y="3418"/>
                      <a:pt x="750" y="4126"/>
                      <a:pt x="0" y="4728"/>
                    </a:cubicBezTo>
                    <a:lnTo>
                      <a:pt x="1985" y="5525"/>
                    </a:lnTo>
                    <a:cubicBezTo>
                      <a:pt x="3451" y="6035"/>
                      <a:pt x="4821" y="6647"/>
                      <a:pt x="6070" y="7349"/>
                    </a:cubicBezTo>
                    <a:cubicBezTo>
                      <a:pt x="8576" y="8757"/>
                      <a:pt x="10547" y="10496"/>
                      <a:pt x="11914" y="12426"/>
                    </a:cubicBezTo>
                    <a:cubicBezTo>
                      <a:pt x="13508" y="14674"/>
                      <a:pt x="14246" y="17126"/>
                      <a:pt x="14069" y="19585"/>
                    </a:cubicBezTo>
                    <a:cubicBezTo>
                      <a:pt x="15271" y="19550"/>
                      <a:pt x="16471" y="19680"/>
                      <a:pt x="17585" y="19965"/>
                    </a:cubicBezTo>
                    <a:cubicBezTo>
                      <a:pt x="18939" y="20312"/>
                      <a:pt x="20124" y="20875"/>
                      <a:pt x="21022" y="21600"/>
                    </a:cubicBezTo>
                    <a:cubicBezTo>
                      <a:pt x="21582" y="19482"/>
                      <a:pt x="21600" y="17322"/>
                      <a:pt x="21074" y="15200"/>
                    </a:cubicBezTo>
                    <a:cubicBezTo>
                      <a:pt x="20787" y="14042"/>
                      <a:pt x="20338" y="12901"/>
                      <a:pt x="19734" y="11792"/>
                    </a:cubicBezTo>
                    <a:cubicBezTo>
                      <a:pt x="19100" y="10708"/>
                      <a:pt x="18320" y="9661"/>
                      <a:pt x="17402" y="8661"/>
                    </a:cubicBezTo>
                    <a:cubicBezTo>
                      <a:pt x="16513" y="7693"/>
                      <a:pt x="15498" y="6773"/>
                      <a:pt x="14367" y="5911"/>
                    </a:cubicBezTo>
                    <a:cubicBezTo>
                      <a:pt x="13056" y="4920"/>
                      <a:pt x="11585" y="4018"/>
                      <a:pt x="9977" y="3219"/>
                    </a:cubicBezTo>
                    <a:cubicBezTo>
                      <a:pt x="7869" y="2170"/>
                      <a:pt x="5547" y="1308"/>
                      <a:pt x="3114" y="590"/>
                    </a:cubicBezTo>
                    <a:cubicBezTo>
                      <a:pt x="2406" y="381"/>
                      <a:pt x="1689" y="184"/>
                      <a:pt x="963" y="0"/>
                    </a:cubicBezTo>
                    <a:close/>
                  </a:path>
                </a:pathLst>
              </a:cu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69" name="CustomShape 9"/>
              <p:cNvSpPr/>
              <p:nvPr/>
            </p:nvSpPr>
            <p:spPr>
              <a:xfrm rot="9420000">
                <a:off x="249220" y="702466"/>
                <a:ext cx="357272" cy="5728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56" h="21600" extrusionOk="0">
                    <a:moveTo>
                      <a:pt x="963" y="0"/>
                    </a:moveTo>
                    <a:cubicBezTo>
                      <a:pt x="1541" y="839"/>
                      <a:pt x="1714" y="1765"/>
                      <a:pt x="1462" y="2665"/>
                    </a:cubicBezTo>
                    <a:cubicBezTo>
                      <a:pt x="1252" y="3418"/>
                      <a:pt x="750" y="4126"/>
                      <a:pt x="0" y="4728"/>
                    </a:cubicBezTo>
                    <a:lnTo>
                      <a:pt x="1985" y="5525"/>
                    </a:lnTo>
                    <a:cubicBezTo>
                      <a:pt x="3451" y="6035"/>
                      <a:pt x="4821" y="6647"/>
                      <a:pt x="6070" y="7349"/>
                    </a:cubicBezTo>
                    <a:cubicBezTo>
                      <a:pt x="8576" y="8757"/>
                      <a:pt x="10547" y="10496"/>
                      <a:pt x="11914" y="12426"/>
                    </a:cubicBezTo>
                    <a:cubicBezTo>
                      <a:pt x="13508" y="14674"/>
                      <a:pt x="14246" y="17126"/>
                      <a:pt x="14069" y="19585"/>
                    </a:cubicBezTo>
                    <a:cubicBezTo>
                      <a:pt x="15271" y="19550"/>
                      <a:pt x="16471" y="19680"/>
                      <a:pt x="17585" y="19965"/>
                    </a:cubicBezTo>
                    <a:cubicBezTo>
                      <a:pt x="18939" y="20312"/>
                      <a:pt x="20124" y="20875"/>
                      <a:pt x="21022" y="21600"/>
                    </a:cubicBezTo>
                    <a:cubicBezTo>
                      <a:pt x="21582" y="19482"/>
                      <a:pt x="21600" y="17322"/>
                      <a:pt x="21074" y="15200"/>
                    </a:cubicBezTo>
                    <a:cubicBezTo>
                      <a:pt x="20787" y="14042"/>
                      <a:pt x="20338" y="12901"/>
                      <a:pt x="19734" y="11792"/>
                    </a:cubicBezTo>
                    <a:cubicBezTo>
                      <a:pt x="19100" y="10708"/>
                      <a:pt x="18320" y="9661"/>
                      <a:pt x="17402" y="8661"/>
                    </a:cubicBezTo>
                    <a:cubicBezTo>
                      <a:pt x="16513" y="7693"/>
                      <a:pt x="15498" y="6773"/>
                      <a:pt x="14367" y="5911"/>
                    </a:cubicBezTo>
                    <a:cubicBezTo>
                      <a:pt x="13056" y="4920"/>
                      <a:pt x="11585" y="4018"/>
                      <a:pt x="9977" y="3219"/>
                    </a:cubicBezTo>
                    <a:cubicBezTo>
                      <a:pt x="7869" y="2170"/>
                      <a:pt x="5547" y="1308"/>
                      <a:pt x="3114" y="590"/>
                    </a:cubicBezTo>
                    <a:cubicBezTo>
                      <a:pt x="2406" y="381"/>
                      <a:pt x="1689" y="184"/>
                      <a:pt x="963" y="0"/>
                    </a:cubicBezTo>
                    <a:close/>
                  </a:path>
                </a:pathLst>
              </a:cu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70" name="CustomShape 10"/>
              <p:cNvSpPr/>
              <p:nvPr/>
            </p:nvSpPr>
            <p:spPr>
              <a:xfrm rot="2220000" flipH="1">
                <a:off x="329488" y="49733"/>
                <a:ext cx="356930" cy="57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56" h="21600" extrusionOk="0">
                    <a:moveTo>
                      <a:pt x="963" y="0"/>
                    </a:moveTo>
                    <a:cubicBezTo>
                      <a:pt x="1541" y="839"/>
                      <a:pt x="1714" y="1765"/>
                      <a:pt x="1462" y="2665"/>
                    </a:cubicBezTo>
                    <a:cubicBezTo>
                      <a:pt x="1252" y="3418"/>
                      <a:pt x="750" y="4126"/>
                      <a:pt x="0" y="4728"/>
                    </a:cubicBezTo>
                    <a:lnTo>
                      <a:pt x="1985" y="5525"/>
                    </a:lnTo>
                    <a:cubicBezTo>
                      <a:pt x="3451" y="6035"/>
                      <a:pt x="4821" y="6647"/>
                      <a:pt x="6070" y="7349"/>
                    </a:cubicBezTo>
                    <a:cubicBezTo>
                      <a:pt x="8576" y="8757"/>
                      <a:pt x="10547" y="10496"/>
                      <a:pt x="11914" y="12426"/>
                    </a:cubicBezTo>
                    <a:cubicBezTo>
                      <a:pt x="13508" y="14674"/>
                      <a:pt x="14246" y="17126"/>
                      <a:pt x="14069" y="19585"/>
                    </a:cubicBezTo>
                    <a:cubicBezTo>
                      <a:pt x="15271" y="19550"/>
                      <a:pt x="16471" y="19680"/>
                      <a:pt x="17585" y="19965"/>
                    </a:cubicBezTo>
                    <a:cubicBezTo>
                      <a:pt x="18939" y="20312"/>
                      <a:pt x="20124" y="20875"/>
                      <a:pt x="21022" y="21600"/>
                    </a:cubicBezTo>
                    <a:cubicBezTo>
                      <a:pt x="21582" y="19482"/>
                      <a:pt x="21600" y="17322"/>
                      <a:pt x="21074" y="15200"/>
                    </a:cubicBezTo>
                    <a:cubicBezTo>
                      <a:pt x="20787" y="14042"/>
                      <a:pt x="20338" y="12901"/>
                      <a:pt x="19734" y="11792"/>
                    </a:cubicBezTo>
                    <a:cubicBezTo>
                      <a:pt x="19100" y="10708"/>
                      <a:pt x="18320" y="9661"/>
                      <a:pt x="17402" y="8661"/>
                    </a:cubicBezTo>
                    <a:cubicBezTo>
                      <a:pt x="16513" y="7693"/>
                      <a:pt x="15498" y="6773"/>
                      <a:pt x="14367" y="5911"/>
                    </a:cubicBezTo>
                    <a:cubicBezTo>
                      <a:pt x="13056" y="4920"/>
                      <a:pt x="11585" y="4018"/>
                      <a:pt x="9977" y="3219"/>
                    </a:cubicBezTo>
                    <a:cubicBezTo>
                      <a:pt x="7869" y="2170"/>
                      <a:pt x="5547" y="1308"/>
                      <a:pt x="3114" y="590"/>
                    </a:cubicBezTo>
                    <a:cubicBezTo>
                      <a:pt x="2406" y="381"/>
                      <a:pt x="1689" y="184"/>
                      <a:pt x="963" y="0"/>
                    </a:cubicBezTo>
                    <a:close/>
                  </a:path>
                </a:pathLst>
              </a:cu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673" name="CustomShape 17"/>
            <p:cNvSpPr/>
            <p:nvPr/>
          </p:nvSpPr>
          <p:spPr>
            <a:xfrm>
              <a:off x="18236906" y="10832420"/>
              <a:ext cx="1432094" cy="1357719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" name="TextBox 15">
              <a:extLst>
                <a:ext uri="{FF2B5EF4-FFF2-40B4-BE49-F238E27FC236}">
                  <a16:creationId xmlns:a16="http://schemas.microsoft.com/office/drawing/2014/main" id="{34800861-90F6-7B3D-5CEC-45363E61BFFB}"/>
                </a:ext>
              </a:extLst>
            </p:cNvPr>
            <p:cNvSpPr txBox="1"/>
            <p:nvPr/>
          </p:nvSpPr>
          <p:spPr>
            <a:xfrm>
              <a:off x="15375323" y="8107684"/>
              <a:ext cx="2002238" cy="4097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Kitchen</a:t>
              </a:r>
            </a:p>
          </p:txBody>
        </p:sp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913D68B0-8F7A-22C6-501D-BD75A19C26A1}"/>
                </a:ext>
              </a:extLst>
            </p:cNvPr>
            <p:cNvSpPr txBox="1"/>
            <p:nvPr/>
          </p:nvSpPr>
          <p:spPr>
            <a:xfrm>
              <a:off x="15813733" y="10166750"/>
              <a:ext cx="2002238" cy="4097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Bathroom</a:t>
              </a:r>
            </a:p>
          </p:txBody>
        </p:sp>
        <p:sp>
          <p:nvSpPr>
            <p:cNvPr id="9" name="TextBox 19">
              <a:extLst>
                <a:ext uri="{FF2B5EF4-FFF2-40B4-BE49-F238E27FC236}">
                  <a16:creationId xmlns:a16="http://schemas.microsoft.com/office/drawing/2014/main" id="{2D199743-BA45-3D0A-A21E-77CB9BBC1F46}"/>
                </a:ext>
              </a:extLst>
            </p:cNvPr>
            <p:cNvSpPr txBox="1"/>
            <p:nvPr/>
          </p:nvSpPr>
          <p:spPr>
            <a:xfrm>
              <a:off x="17900376" y="10166750"/>
              <a:ext cx="2619829" cy="46987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Master Bedroom</a:t>
              </a:r>
            </a:p>
          </p:txBody>
        </p:sp>
        <p:sp>
          <p:nvSpPr>
            <p:cNvPr id="10" name="TextBox 20">
              <a:extLst>
                <a:ext uri="{FF2B5EF4-FFF2-40B4-BE49-F238E27FC236}">
                  <a16:creationId xmlns:a16="http://schemas.microsoft.com/office/drawing/2014/main" id="{A1EC7362-7632-6835-FA1C-4BB59E7C0BED}"/>
                </a:ext>
              </a:extLst>
            </p:cNvPr>
            <p:cNvSpPr txBox="1"/>
            <p:nvPr/>
          </p:nvSpPr>
          <p:spPr>
            <a:xfrm>
              <a:off x="17876894" y="12368390"/>
              <a:ext cx="2345491" cy="4217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800" dirty="0">
                  <a:solidFill>
                    <a:srgbClr val="FFFFFF"/>
                  </a:solidFill>
                  <a:latin typeface="HK Grotesk Medium"/>
                </a:rPr>
                <a:t>my_bed.csv</a:t>
              </a:r>
            </a:p>
          </p:txBody>
        </p:sp>
        <p:grpSp>
          <p:nvGrpSpPr>
            <p:cNvPr id="11" name="Picture 22">
              <a:extLst>
                <a:ext uri="{FF2B5EF4-FFF2-40B4-BE49-F238E27FC236}">
                  <a16:creationId xmlns:a16="http://schemas.microsoft.com/office/drawing/2014/main" id="{98EA6729-4C76-2EC6-5562-E32C2B1A9F60}"/>
                </a:ext>
              </a:extLst>
            </p:cNvPr>
            <p:cNvGrpSpPr/>
            <p:nvPr/>
          </p:nvGrpSpPr>
          <p:grpSpPr>
            <a:xfrm>
              <a:off x="15934032" y="7243139"/>
              <a:ext cx="1027815" cy="79391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8F040674-5163-B373-79CB-5DE0C6275382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573FD0B7-2812-BD30-5425-ABCFB3640D48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C21304D-E1F8-FA81-B2C3-D8C5CA778AB6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2" name="Picture 23">
              <a:extLst>
                <a:ext uri="{FF2B5EF4-FFF2-40B4-BE49-F238E27FC236}">
                  <a16:creationId xmlns:a16="http://schemas.microsoft.com/office/drawing/2014/main" id="{33AD7324-1F3B-AB09-3755-4C1DD4A8DCFF}"/>
                </a:ext>
              </a:extLst>
            </p:cNvPr>
            <p:cNvGrpSpPr/>
            <p:nvPr/>
          </p:nvGrpSpPr>
          <p:grpSpPr>
            <a:xfrm>
              <a:off x="18048579" y="7243139"/>
              <a:ext cx="1027815" cy="79391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82F171DE-56DD-BDFF-B607-49D51AE3C5CD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1B469355-9F54-9912-8A4A-C0B29305EDE5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B6BB836B-F46A-E8BF-6F6C-9F4C0C233C9F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3" name="Picture 24">
              <a:extLst>
                <a:ext uri="{FF2B5EF4-FFF2-40B4-BE49-F238E27FC236}">
                  <a16:creationId xmlns:a16="http://schemas.microsoft.com/office/drawing/2014/main" id="{FEC4F5D4-AD45-4748-7ADD-A7CE71550552}"/>
                </a:ext>
              </a:extLst>
            </p:cNvPr>
            <p:cNvGrpSpPr/>
            <p:nvPr/>
          </p:nvGrpSpPr>
          <p:grpSpPr>
            <a:xfrm>
              <a:off x="16384525" y="9225469"/>
              <a:ext cx="1027815" cy="793914"/>
              <a:chOff x="8281530" y="8325179"/>
              <a:chExt cx="1145935" cy="885154"/>
            </a:xfrm>
            <a:solidFill>
              <a:srgbClr val="FFFFFF"/>
            </a:solidFill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1F6095C4-E6A8-71F3-2CC4-1ECCCF144061}"/>
                  </a:ext>
                </a:extLst>
              </p:cNvPr>
              <p:cNvSpPr/>
              <p:nvPr/>
            </p:nvSpPr>
            <p:spPr>
              <a:xfrm>
                <a:off x="8281530" y="8325179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5ADA801B-F508-DDE2-618A-0818FEF5AF57}"/>
                  </a:ext>
                </a:extLst>
              </p:cNvPr>
              <p:cNvSpPr/>
              <p:nvPr/>
            </p:nvSpPr>
            <p:spPr>
              <a:xfrm>
                <a:off x="8429713" y="8398808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59202FD4-B124-4599-4A20-0BED2308618F}"/>
                  </a:ext>
                </a:extLst>
              </p:cNvPr>
              <p:cNvSpPr/>
              <p:nvPr/>
            </p:nvSpPr>
            <p:spPr>
              <a:xfrm>
                <a:off x="8355936" y="8398808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4" name="Picture 25">
              <a:extLst>
                <a:ext uri="{FF2B5EF4-FFF2-40B4-BE49-F238E27FC236}">
                  <a16:creationId xmlns:a16="http://schemas.microsoft.com/office/drawing/2014/main" id="{E392056F-4365-BA11-9598-C9984D076592}"/>
                </a:ext>
              </a:extLst>
            </p:cNvPr>
            <p:cNvGrpSpPr/>
            <p:nvPr/>
          </p:nvGrpSpPr>
          <p:grpSpPr>
            <a:xfrm>
              <a:off x="18313720" y="9225469"/>
              <a:ext cx="1027815" cy="793914"/>
              <a:chOff x="10432435" y="8349853"/>
              <a:chExt cx="1145935" cy="885154"/>
            </a:xfrm>
            <a:solidFill>
              <a:srgbClr val="FFFFFF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66DC447-CE49-7CBC-74C4-82DA55F22847}"/>
                  </a:ext>
                </a:extLst>
              </p:cNvPr>
              <p:cNvSpPr/>
              <p:nvPr/>
            </p:nvSpPr>
            <p:spPr>
              <a:xfrm>
                <a:off x="10432435" y="8349853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301BA4BE-00D2-DA6B-8585-C076641CF204}"/>
                  </a:ext>
                </a:extLst>
              </p:cNvPr>
              <p:cNvSpPr/>
              <p:nvPr/>
            </p:nvSpPr>
            <p:spPr>
              <a:xfrm>
                <a:off x="10580618" y="8423482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D5163C4-600B-549C-2BDF-3648EA514433}"/>
                  </a:ext>
                </a:extLst>
              </p:cNvPr>
              <p:cNvSpPr/>
              <p:nvPr/>
            </p:nvSpPr>
            <p:spPr>
              <a:xfrm>
                <a:off x="10506841" y="8423482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5" name="Picture 26">
              <a:extLst>
                <a:ext uri="{FF2B5EF4-FFF2-40B4-BE49-F238E27FC236}">
                  <a16:creationId xmlns:a16="http://schemas.microsoft.com/office/drawing/2014/main" id="{D2D25C1D-A10F-60AE-1894-6AFCFEF7E661}"/>
                </a:ext>
              </a:extLst>
            </p:cNvPr>
            <p:cNvGrpSpPr/>
            <p:nvPr/>
          </p:nvGrpSpPr>
          <p:grpSpPr>
            <a:xfrm>
              <a:off x="16828938" y="5624926"/>
              <a:ext cx="1027815" cy="793915"/>
              <a:chOff x="8777016" y="3895501"/>
              <a:chExt cx="1145935" cy="885155"/>
            </a:xfrm>
            <a:solidFill>
              <a:srgbClr val="FFFFFF"/>
            </a:solidFill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A2567FCD-CFF2-FCEC-9DF1-FBC8BE39BAE4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5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F82CAE8-7AB1-C6E5-D5DA-8290B962C6CE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77F90E6-F100-8E41-520B-C3C7E2988266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6" name="AutoShape 27">
              <a:extLst>
                <a:ext uri="{FF2B5EF4-FFF2-40B4-BE49-F238E27FC236}">
                  <a16:creationId xmlns:a16="http://schemas.microsoft.com/office/drawing/2014/main" id="{14BB718E-B190-B901-5AC5-F7D6950CAB29}"/>
                </a:ext>
              </a:extLst>
            </p:cNvPr>
            <p:cNvSpPr/>
            <p:nvPr/>
          </p:nvSpPr>
          <p:spPr>
            <a:xfrm>
              <a:off x="16352660" y="6814198"/>
              <a:ext cx="2226912" cy="23075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8" name="AutoShape 30">
              <a:extLst>
                <a:ext uri="{FF2B5EF4-FFF2-40B4-BE49-F238E27FC236}">
                  <a16:creationId xmlns:a16="http://schemas.microsoft.com/office/drawing/2014/main" id="{E021B408-8E50-5D48-7F5C-2FBD40224713}"/>
                </a:ext>
              </a:extLst>
            </p:cNvPr>
            <p:cNvSpPr/>
            <p:nvPr/>
          </p:nvSpPr>
          <p:spPr>
            <a:xfrm rot="16200000">
              <a:off x="18374050" y="7008623"/>
              <a:ext cx="376874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1">
              <a:extLst>
                <a:ext uri="{FF2B5EF4-FFF2-40B4-BE49-F238E27FC236}">
                  <a16:creationId xmlns:a16="http://schemas.microsoft.com/office/drawing/2014/main" id="{64C9FC78-EAB2-10C8-68B7-83E1C5599ECD}"/>
                </a:ext>
              </a:extLst>
            </p:cNvPr>
            <p:cNvSpPr/>
            <p:nvPr/>
          </p:nvSpPr>
          <p:spPr>
            <a:xfrm rot="16200000">
              <a:off x="18374049" y="8807426"/>
              <a:ext cx="376874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0" name="AutoShape 32">
              <a:extLst>
                <a:ext uri="{FF2B5EF4-FFF2-40B4-BE49-F238E27FC236}">
                  <a16:creationId xmlns:a16="http://schemas.microsoft.com/office/drawing/2014/main" id="{90238838-5D92-2897-8202-C382B5E2C423}"/>
                </a:ext>
              </a:extLst>
            </p:cNvPr>
            <p:cNvSpPr/>
            <p:nvPr/>
          </p:nvSpPr>
          <p:spPr>
            <a:xfrm>
              <a:off x="16899258" y="8981847"/>
              <a:ext cx="192919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1" name="AutoShape 35">
              <a:extLst>
                <a:ext uri="{FF2B5EF4-FFF2-40B4-BE49-F238E27FC236}">
                  <a16:creationId xmlns:a16="http://schemas.microsoft.com/office/drawing/2014/main" id="{C3BA96B1-B561-1BDD-AD2D-EB1902D315AF}"/>
                </a:ext>
              </a:extLst>
            </p:cNvPr>
            <p:cNvSpPr/>
            <p:nvPr/>
          </p:nvSpPr>
          <p:spPr>
            <a:xfrm rot="16200000">
              <a:off x="18730145" y="10923616"/>
              <a:ext cx="376874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4" name="Picture 13">
              <a:extLst>
                <a:ext uri="{FF2B5EF4-FFF2-40B4-BE49-F238E27FC236}">
                  <a16:creationId xmlns:a16="http://schemas.microsoft.com/office/drawing/2014/main" id="{A72B3A48-9BF0-C778-CE6C-E5DE511C0B58}"/>
                </a:ext>
              </a:extLst>
            </p:cNvPr>
            <p:cNvSpPr/>
            <p:nvPr/>
          </p:nvSpPr>
          <p:spPr>
            <a:xfrm>
              <a:off x="18627449" y="11157544"/>
              <a:ext cx="712521" cy="821566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" name="TextBox 17">
              <a:extLst>
                <a:ext uri="{FF2B5EF4-FFF2-40B4-BE49-F238E27FC236}">
                  <a16:creationId xmlns:a16="http://schemas.microsoft.com/office/drawing/2014/main" id="{4D27297E-5674-616F-CAF6-9D63A8DE0FBE}"/>
                </a:ext>
              </a:extLst>
            </p:cNvPr>
            <p:cNvSpPr txBox="1"/>
            <p:nvPr/>
          </p:nvSpPr>
          <p:spPr>
            <a:xfrm>
              <a:off x="17611349" y="8107684"/>
              <a:ext cx="2002238" cy="4097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Living room</a:t>
              </a:r>
            </a:p>
          </p:txBody>
        </p:sp>
        <p:sp>
          <p:nvSpPr>
            <p:cNvPr id="48" name="AutoShape 30">
              <a:extLst>
                <a:ext uri="{FF2B5EF4-FFF2-40B4-BE49-F238E27FC236}">
                  <a16:creationId xmlns:a16="http://schemas.microsoft.com/office/drawing/2014/main" id="{B712A57F-96B9-802F-05ED-CBD0898B3D44}"/>
                </a:ext>
              </a:extLst>
            </p:cNvPr>
            <p:cNvSpPr/>
            <p:nvPr/>
          </p:nvSpPr>
          <p:spPr>
            <a:xfrm rot="16200000">
              <a:off x="16188006" y="7002635"/>
              <a:ext cx="376874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49" name="AutoShape 30">
              <a:extLst>
                <a:ext uri="{FF2B5EF4-FFF2-40B4-BE49-F238E27FC236}">
                  <a16:creationId xmlns:a16="http://schemas.microsoft.com/office/drawing/2014/main" id="{AAC41C4C-4460-59F5-B242-48825C8F0DC5}"/>
                </a:ext>
              </a:extLst>
            </p:cNvPr>
            <p:cNvSpPr/>
            <p:nvPr/>
          </p:nvSpPr>
          <p:spPr>
            <a:xfrm rot="16200000">
              <a:off x="17165199" y="6631749"/>
              <a:ext cx="376874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51" name="AutoShape 30">
              <a:extLst>
                <a:ext uri="{FF2B5EF4-FFF2-40B4-BE49-F238E27FC236}">
                  <a16:creationId xmlns:a16="http://schemas.microsoft.com/office/drawing/2014/main" id="{2890DF49-E28B-3A1D-BD6C-A57EDF0F95B0}"/>
                </a:ext>
              </a:extLst>
            </p:cNvPr>
            <p:cNvSpPr/>
            <p:nvPr/>
          </p:nvSpPr>
          <p:spPr>
            <a:xfrm rot="16200000">
              <a:off x="18707778" y="9087681"/>
              <a:ext cx="239699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52" name="AutoShape 30">
              <a:extLst>
                <a:ext uri="{FF2B5EF4-FFF2-40B4-BE49-F238E27FC236}">
                  <a16:creationId xmlns:a16="http://schemas.microsoft.com/office/drawing/2014/main" id="{69445666-002D-0C70-FD6F-8ABA59945CE6}"/>
                </a:ext>
              </a:extLst>
            </p:cNvPr>
            <p:cNvSpPr/>
            <p:nvPr/>
          </p:nvSpPr>
          <p:spPr>
            <a:xfrm rot="16200000">
              <a:off x="16775825" y="9087681"/>
              <a:ext cx="239699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7BA6582-4E21-1F35-E769-369DD1E810E9}"/>
                </a:ext>
              </a:extLst>
            </p:cNvPr>
            <p:cNvSpPr txBox="1"/>
            <p:nvPr/>
          </p:nvSpPr>
          <p:spPr>
            <a:xfrm>
              <a:off x="17390533" y="5638800"/>
              <a:ext cx="92394" cy="6463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8" tIns="45718" rIns="45718" bIns="45718" numCol="1" spcCol="38100" rtlCol="0" anchor="t">
              <a:spAutoFit/>
            </a:bodyPr>
            <a:lstStyle/>
            <a:p>
              <a:pPr marL="0" marR="0" indent="0" algn="l" defTabSz="1828432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DK" sz="3600" b="0" i="0" u="none" strike="noStrike" cap="none" spc="0" normalizeH="0" baseline="0" dirty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endParaRPr>
            </a:p>
          </p:txBody>
        </p:sp>
      </p:grp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roup 3"/>
          <p:cNvSpPr txBox="1"/>
          <p:nvPr/>
        </p:nvSpPr>
        <p:spPr>
          <a:xfrm>
            <a:off x="7535405" y="1001526"/>
            <a:ext cx="930049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THE HOME DIRECTORY</a:t>
            </a:r>
          </a:p>
        </p:txBody>
      </p:sp>
      <p:sp>
        <p:nvSpPr>
          <p:cNvPr id="690" name="CustomShape 13"/>
          <p:cNvSpPr txBox="1"/>
          <p:nvPr/>
        </p:nvSpPr>
        <p:spPr>
          <a:xfrm>
            <a:off x="2089221" y="3919927"/>
            <a:ext cx="10783388" cy="9220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home directory is a special place in the file tree. It is named with your </a:t>
            </a:r>
            <a:r>
              <a:rPr lang="en-US" sz="3000" b="1" dirty="0"/>
              <a:t>user name </a:t>
            </a:r>
            <a:r>
              <a:rPr lang="en-US" sz="3000" dirty="0"/>
              <a:t>that is typically a subfolder of the ‘users’ folder.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FontTx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This is where you will be when you open your terminal  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FontTx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>
                <a:solidFill>
                  <a:srgbClr val="FFFFFF"/>
                </a:solidFill>
                <a:ea typeface="Arial"/>
                <a:cs typeface="Arial"/>
                <a:sym typeface="Arial"/>
              </a:rPr>
              <a:t>The path to the home directory can be abbreviated with the symbol: </a:t>
            </a:r>
            <a:r>
              <a:rPr lang="da-DK" sz="3000" b="1" dirty="0">
                <a:solidFill>
                  <a:srgbClr val="FFFFFF"/>
                </a:solidFill>
                <a:ea typeface="Arial"/>
                <a:cs typeface="Arial"/>
                <a:sym typeface="Arial"/>
              </a:rPr>
              <a:t>~  </a:t>
            </a:r>
          </a:p>
          <a:p>
            <a:pPr marL="280736" indent="-280736" defTabSz="914400">
              <a:lnSpc>
                <a:spcPts val="4200"/>
              </a:lnSpc>
              <a:buSzPct val="100000"/>
              <a:buFontTx/>
              <a:buChar char="•"/>
              <a:defRPr sz="2800" spc="296">
                <a:solidFill>
                  <a:srgbClr val="FFFFFF"/>
                </a:solidFill>
              </a:defRPr>
            </a:pPr>
            <a:endParaRPr lang="da-DK" sz="3000" b="1" dirty="0">
              <a:solidFill>
                <a:srgbClr val="FFFFFF"/>
              </a:solidFill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FontTx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may notice this symbol later when looking at your working directory or changing to another directory.</a:t>
            </a:r>
            <a:endParaRPr lang="en-US" sz="3000" dirty="0">
              <a:solidFill>
                <a:srgbClr val="FFFFFF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180473" indent="-180473" defTabSz="914400">
              <a:lnSpc>
                <a:spcPts val="4200"/>
              </a:lnSpc>
              <a:buSzPct val="100000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9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19</a:t>
            </a:r>
            <a:endParaRPr dirty="0"/>
          </a:p>
        </p:txBody>
      </p:sp>
      <p:sp>
        <p:nvSpPr>
          <p:cNvPr id="696" name="Line"/>
          <p:cNvSpPr/>
          <p:nvPr/>
        </p:nvSpPr>
        <p:spPr>
          <a:xfrm>
            <a:off x="1683761" y="2540000"/>
            <a:ext cx="21308578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65D0262-804B-1114-23EB-44B6663D78B1}"/>
              </a:ext>
            </a:extLst>
          </p:cNvPr>
          <p:cNvGrpSpPr>
            <a:grpSpLocks noChangeAspect="1"/>
          </p:cNvGrpSpPr>
          <p:nvPr/>
        </p:nvGrpSpPr>
        <p:grpSpPr>
          <a:xfrm>
            <a:off x="14120064" y="3919927"/>
            <a:ext cx="7879323" cy="8250733"/>
            <a:chOff x="14389006" y="3447639"/>
            <a:chExt cx="7149882" cy="7486909"/>
          </a:xfrm>
        </p:grpSpPr>
        <p:sp>
          <p:nvSpPr>
            <p:cNvPr id="695" name="CustomShape 17"/>
            <p:cNvSpPr/>
            <p:nvPr/>
          </p:nvSpPr>
          <p:spPr>
            <a:xfrm>
              <a:off x="17035919" y="7045504"/>
              <a:ext cx="2001890" cy="1678644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" name="TextBox 14">
              <a:extLst>
                <a:ext uri="{FF2B5EF4-FFF2-40B4-BE49-F238E27FC236}">
                  <a16:creationId xmlns:a16="http://schemas.microsoft.com/office/drawing/2014/main" id="{8F52BFE8-EA76-4EA0-C3A6-BA328AF8A2D4}"/>
                </a:ext>
              </a:extLst>
            </p:cNvPr>
            <p:cNvSpPr txBox="1"/>
            <p:nvPr/>
          </p:nvSpPr>
          <p:spPr>
            <a:xfrm>
              <a:off x="16905997" y="6225743"/>
              <a:ext cx="2232343" cy="432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Users</a:t>
              </a:r>
            </a:p>
          </p:txBody>
        </p:sp>
        <p:sp>
          <p:nvSpPr>
            <p:cNvPr id="8" name="TextBox 15">
              <a:extLst>
                <a:ext uri="{FF2B5EF4-FFF2-40B4-BE49-F238E27FC236}">
                  <a16:creationId xmlns:a16="http://schemas.microsoft.com/office/drawing/2014/main" id="{EF46BFE5-94A9-BA1D-1105-CD1E0113B043}"/>
                </a:ext>
              </a:extLst>
            </p:cNvPr>
            <p:cNvSpPr txBox="1"/>
            <p:nvPr/>
          </p:nvSpPr>
          <p:spPr>
            <a:xfrm>
              <a:off x="16981054" y="10500963"/>
              <a:ext cx="2232343" cy="432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12" name="Picture 22">
              <a:extLst>
                <a:ext uri="{FF2B5EF4-FFF2-40B4-BE49-F238E27FC236}">
                  <a16:creationId xmlns:a16="http://schemas.microsoft.com/office/drawing/2014/main" id="{654B890D-FE99-3404-38F3-CF1E0B91CD9B}"/>
                </a:ext>
              </a:extLst>
            </p:cNvPr>
            <p:cNvGrpSpPr/>
            <p:nvPr/>
          </p:nvGrpSpPr>
          <p:grpSpPr>
            <a:xfrm>
              <a:off x="17463595" y="9446514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9758E08-8E5F-377B-CB20-EF9323C2783D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53BCC195-41EB-B419-CE0E-FAA99083B7A7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2EB365DB-9FC3-9F6A-4A76-2E8E515CD7DA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3" name="Picture 23">
              <a:extLst>
                <a:ext uri="{FF2B5EF4-FFF2-40B4-BE49-F238E27FC236}">
                  <a16:creationId xmlns:a16="http://schemas.microsoft.com/office/drawing/2014/main" id="{822C797E-FFBC-88AD-B9D9-76F110964534}"/>
                </a:ext>
              </a:extLst>
            </p:cNvPr>
            <p:cNvGrpSpPr/>
            <p:nvPr/>
          </p:nvGrpSpPr>
          <p:grpSpPr>
            <a:xfrm>
              <a:off x="19893331" y="9408564"/>
              <a:ext cx="1145935" cy="88515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8A00023-FB32-D189-659E-08D6CA562D9D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4F37733-C818-7444-FD26-C0E64E3EF24B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001C2E8-AB5A-58CF-ADB0-0A10D260F587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6" name="Picture 26">
              <a:extLst>
                <a:ext uri="{FF2B5EF4-FFF2-40B4-BE49-F238E27FC236}">
                  <a16:creationId xmlns:a16="http://schemas.microsoft.com/office/drawing/2014/main" id="{9800EF71-66AF-F661-C45C-6864EE929B7B}"/>
                </a:ext>
              </a:extLst>
            </p:cNvPr>
            <p:cNvGrpSpPr/>
            <p:nvPr/>
          </p:nvGrpSpPr>
          <p:grpSpPr>
            <a:xfrm>
              <a:off x="17505744" y="3447639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695718FD-A3C0-5310-E79E-5C190F251A16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1CC53A7-A992-8804-FEB1-E7F3086D8A6D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B09DD94-DA1F-2CDC-440A-B1C353428063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AutoShape 27">
              <a:extLst>
                <a:ext uri="{FF2B5EF4-FFF2-40B4-BE49-F238E27FC236}">
                  <a16:creationId xmlns:a16="http://schemas.microsoft.com/office/drawing/2014/main" id="{6F7AD56C-9B60-E2C9-25D2-08FB2E91488E}"/>
                </a:ext>
              </a:extLst>
            </p:cNvPr>
            <p:cNvSpPr/>
            <p:nvPr/>
          </p:nvSpPr>
          <p:spPr>
            <a:xfrm>
              <a:off x="15524394" y="9083070"/>
              <a:ext cx="4980925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8" name="AutoShape 28">
              <a:extLst>
                <a:ext uri="{FF2B5EF4-FFF2-40B4-BE49-F238E27FC236}">
                  <a16:creationId xmlns:a16="http://schemas.microsoft.com/office/drawing/2014/main" id="{342BB637-13F8-4CD8-D698-9A4C468B90FE}"/>
                </a:ext>
              </a:extLst>
            </p:cNvPr>
            <p:cNvSpPr/>
            <p:nvPr/>
          </p:nvSpPr>
          <p:spPr>
            <a:xfrm rot="16200000">
              <a:off x="15333351" y="93122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0">
              <a:extLst>
                <a:ext uri="{FF2B5EF4-FFF2-40B4-BE49-F238E27FC236}">
                  <a16:creationId xmlns:a16="http://schemas.microsoft.com/office/drawing/2014/main" id="{A00C6007-C60D-5BD9-C503-2B7A9F53FDB2}"/>
                </a:ext>
              </a:extLst>
            </p:cNvPr>
            <p:cNvSpPr/>
            <p:nvPr/>
          </p:nvSpPr>
          <p:spPr>
            <a:xfrm rot="16200000">
              <a:off x="20276176" y="92741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8" name="Picture 12">
              <a:extLst>
                <a:ext uri="{FF2B5EF4-FFF2-40B4-BE49-F238E27FC236}">
                  <a16:creationId xmlns:a16="http://schemas.microsoft.com/office/drawing/2014/main" id="{511A82BC-FD5A-CFF9-784B-163F59BE5E7A}"/>
                </a:ext>
              </a:extLst>
            </p:cNvPr>
            <p:cNvGrpSpPr/>
            <p:nvPr/>
          </p:nvGrpSpPr>
          <p:grpSpPr>
            <a:xfrm>
              <a:off x="15031519" y="9496279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33E7357-A47C-FF50-260A-043019405C98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D00E4F0-40D4-4A1B-29C5-60F6F0695A33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2650C81-034D-0B39-0173-A48DBB765471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9" name="TextBox 17">
              <a:extLst>
                <a:ext uri="{FF2B5EF4-FFF2-40B4-BE49-F238E27FC236}">
                  <a16:creationId xmlns:a16="http://schemas.microsoft.com/office/drawing/2014/main" id="{7EBD5DDB-C2FB-02DA-F330-82E8A4E37675}"/>
                </a:ext>
              </a:extLst>
            </p:cNvPr>
            <p:cNvSpPr txBox="1"/>
            <p:nvPr/>
          </p:nvSpPr>
          <p:spPr>
            <a:xfrm>
              <a:off x="19306545" y="10502007"/>
              <a:ext cx="2232343" cy="432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Pictures</a:t>
              </a:r>
            </a:p>
          </p:txBody>
        </p:sp>
        <p:sp>
          <p:nvSpPr>
            <p:cNvPr id="49" name="TextBox 16">
              <a:extLst>
                <a:ext uri="{FF2B5EF4-FFF2-40B4-BE49-F238E27FC236}">
                  <a16:creationId xmlns:a16="http://schemas.microsoft.com/office/drawing/2014/main" id="{B2055C62-2420-208A-FAF0-2D80D5B828D6}"/>
                </a:ext>
              </a:extLst>
            </p:cNvPr>
            <p:cNvSpPr txBox="1"/>
            <p:nvPr/>
          </p:nvSpPr>
          <p:spPr>
            <a:xfrm>
              <a:off x="14389006" y="10500963"/>
              <a:ext cx="2232343" cy="432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sp>
          <p:nvSpPr>
            <p:cNvPr id="2" name="AutoShape 39">
              <a:extLst>
                <a:ext uri="{FF2B5EF4-FFF2-40B4-BE49-F238E27FC236}">
                  <a16:creationId xmlns:a16="http://schemas.microsoft.com/office/drawing/2014/main" id="{47EF0293-6950-32BB-BC28-88F35D2C197A}"/>
                </a:ext>
              </a:extLst>
            </p:cNvPr>
            <p:cNvSpPr/>
            <p:nvPr/>
          </p:nvSpPr>
          <p:spPr>
            <a:xfrm rot="16200000">
              <a:off x="17869262" y="503619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51" name="TextBox 14">
              <a:extLst>
                <a:ext uri="{FF2B5EF4-FFF2-40B4-BE49-F238E27FC236}">
                  <a16:creationId xmlns:a16="http://schemas.microsoft.com/office/drawing/2014/main" id="{4CAC0035-36F1-44E4-FAF9-97709F0DF5F4}"/>
                </a:ext>
              </a:extLst>
            </p:cNvPr>
            <p:cNvSpPr txBox="1"/>
            <p:nvPr/>
          </p:nvSpPr>
          <p:spPr>
            <a:xfrm>
              <a:off x="16905997" y="4310075"/>
              <a:ext cx="2232343" cy="456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/</a:t>
              </a:r>
            </a:p>
          </p:txBody>
        </p:sp>
        <p:grpSp>
          <p:nvGrpSpPr>
            <p:cNvPr id="52" name="Picture 26">
              <a:extLst>
                <a:ext uri="{FF2B5EF4-FFF2-40B4-BE49-F238E27FC236}">
                  <a16:creationId xmlns:a16="http://schemas.microsoft.com/office/drawing/2014/main" id="{940DDFA5-4788-8CAD-EF48-F51C69A36305}"/>
                </a:ext>
              </a:extLst>
            </p:cNvPr>
            <p:cNvGrpSpPr/>
            <p:nvPr/>
          </p:nvGrpSpPr>
          <p:grpSpPr>
            <a:xfrm>
              <a:off x="17524794" y="7149435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9957083A-1827-482C-D940-1ADA97BE8755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7B88FC5-CF30-A866-9F30-8EF626296552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5EFB9B2-E046-E923-BBDA-531B2AA4318B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56" name="AutoShape 39">
              <a:extLst>
                <a:ext uri="{FF2B5EF4-FFF2-40B4-BE49-F238E27FC236}">
                  <a16:creationId xmlns:a16="http://schemas.microsoft.com/office/drawing/2014/main" id="{19B5685D-A164-982C-EA39-E08FE33BEE20}"/>
                </a:ext>
              </a:extLst>
            </p:cNvPr>
            <p:cNvSpPr/>
            <p:nvPr/>
          </p:nvSpPr>
          <p:spPr>
            <a:xfrm rot="16200000">
              <a:off x="17857071" y="69442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57" name="Picture 26">
              <a:extLst>
                <a:ext uri="{FF2B5EF4-FFF2-40B4-BE49-F238E27FC236}">
                  <a16:creationId xmlns:a16="http://schemas.microsoft.com/office/drawing/2014/main" id="{4490A3FD-06EB-8AE0-65AB-4B5A0D30CD74}"/>
                </a:ext>
              </a:extLst>
            </p:cNvPr>
            <p:cNvGrpSpPr/>
            <p:nvPr/>
          </p:nvGrpSpPr>
          <p:grpSpPr>
            <a:xfrm>
              <a:off x="17499644" y="5218557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2EEB5928-A9C1-235E-FB0F-434D808FEBEB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33F738C9-A442-2667-3AE5-FCFD2A8D0AC6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CBB7A0A-0F13-A5FF-DDA1-60007E869D4B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3" name="TextBox 14">
              <a:extLst>
                <a:ext uri="{FF2B5EF4-FFF2-40B4-BE49-F238E27FC236}">
                  <a16:creationId xmlns:a16="http://schemas.microsoft.com/office/drawing/2014/main" id="{87C65193-0F53-8DFA-4C1E-27788E51E743}"/>
                </a:ext>
              </a:extLst>
            </p:cNvPr>
            <p:cNvSpPr txBox="1"/>
            <p:nvPr/>
          </p:nvSpPr>
          <p:spPr>
            <a:xfrm>
              <a:off x="16912093" y="8170367"/>
              <a:ext cx="2232343" cy="432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[you]</a:t>
              </a:r>
            </a:p>
          </p:txBody>
        </p:sp>
        <p:sp>
          <p:nvSpPr>
            <p:cNvPr id="640" name="AutoShape 39">
              <a:extLst>
                <a:ext uri="{FF2B5EF4-FFF2-40B4-BE49-F238E27FC236}">
                  <a16:creationId xmlns:a16="http://schemas.microsoft.com/office/drawing/2014/main" id="{73DA3F19-5C4C-339A-FE21-D3C364B9BABC}"/>
                </a:ext>
              </a:extLst>
            </p:cNvPr>
            <p:cNvSpPr/>
            <p:nvPr/>
          </p:nvSpPr>
          <p:spPr>
            <a:xfrm rot="16200000">
              <a:off x="17863167" y="89254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</p:grp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CustomShape 3"/>
          <p:cNvSpPr/>
          <p:nvPr/>
        </p:nvSpPr>
        <p:spPr>
          <a:xfrm>
            <a:off x="4989929" y="7906223"/>
            <a:ext cx="991832" cy="1222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1828431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07" name="Group 4"/>
          <p:cNvGrpSpPr/>
          <p:nvPr/>
        </p:nvGrpSpPr>
        <p:grpSpPr>
          <a:xfrm>
            <a:off x="6229940" y="7889811"/>
            <a:ext cx="1414764" cy="1393662"/>
            <a:chOff x="-1" y="2"/>
            <a:chExt cx="1414762" cy="1393660"/>
          </a:xfrm>
        </p:grpSpPr>
        <p:sp>
          <p:nvSpPr>
            <p:cNvPr id="701" name="CustomShape 5"/>
            <p:cNvSpPr/>
            <p:nvPr/>
          </p:nvSpPr>
          <p:spPr>
            <a:xfrm rot="2220000">
              <a:off x="706897" y="977255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2" name="CustomShape 6"/>
            <p:cNvSpPr/>
            <p:nvPr/>
          </p:nvSpPr>
          <p:spPr>
            <a:xfrm rot="2220000">
              <a:off x="65016" y="504574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3" name="CustomShape 7"/>
            <p:cNvSpPr/>
            <p:nvPr/>
          </p:nvSpPr>
          <p:spPr>
            <a:xfrm rot="2220000">
              <a:off x="801937" y="194614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4" name="CustomShape 8"/>
            <p:cNvSpPr/>
            <p:nvPr/>
          </p:nvSpPr>
          <p:spPr>
            <a:xfrm rot="2220000">
              <a:off x="894459" y="466050"/>
              <a:ext cx="376550" cy="603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CustomShape 9"/>
            <p:cNvSpPr/>
            <p:nvPr/>
          </p:nvSpPr>
          <p:spPr>
            <a:xfrm rot="9420000">
              <a:off x="262668" y="740371"/>
              <a:ext cx="376551" cy="603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6" name="CustomShape 10"/>
            <p:cNvSpPr/>
            <p:nvPr/>
          </p:nvSpPr>
          <p:spPr>
            <a:xfrm rot="2220000" flipH="1">
              <a:off x="347268" y="52416"/>
              <a:ext cx="376190" cy="603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08" name="CustomShape 13"/>
          <p:cNvSpPr txBox="1"/>
          <p:nvPr/>
        </p:nvSpPr>
        <p:spPr>
          <a:xfrm>
            <a:off x="1692323" y="3260773"/>
            <a:ext cx="19594218" cy="2216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What the home directory is called can differ between </a:t>
            </a:r>
            <a:r>
              <a:rPr lang="en-US" sz="3000" dirty="0"/>
              <a:t>operating systems and </a:t>
            </a:r>
            <a:r>
              <a:rPr sz="3000" dirty="0"/>
              <a:t>computers</a:t>
            </a:r>
            <a:r>
              <a:rPr lang="en-US" sz="3000" dirty="0"/>
              <a:t>.</a:t>
            </a:r>
            <a:r>
              <a:rPr sz="3000" dirty="0"/>
              <a:t> </a:t>
            </a:r>
            <a:endParaRPr lang="en-US" sz="3000" dirty="0"/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All home directories are beautiful &lt;3!</a:t>
            </a: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dirty="0"/>
          </a:p>
          <a:p>
            <a:pPr defTabSz="914400">
              <a:lnSpc>
                <a:spcPts val="4200"/>
              </a:lnSpc>
              <a:defRPr sz="2800" b="1" spc="295">
                <a:solidFill>
                  <a:srgbClr val="374556"/>
                </a:solidFill>
              </a:defRPr>
            </a:pPr>
            <a:endParaRPr sz="3000" dirty="0"/>
          </a:p>
        </p:txBody>
      </p:sp>
      <p:sp>
        <p:nvSpPr>
          <p:cNvPr id="709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59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20</a:t>
            </a:r>
            <a:endParaRPr dirty="0"/>
          </a:p>
        </p:txBody>
      </p:sp>
      <p:pic>
        <p:nvPicPr>
          <p:cNvPr id="711" name="Picture 4" descr="Picture 4"/>
          <p:cNvPicPr>
            <a:picLocks noChangeAspect="1"/>
          </p:cNvPicPr>
          <p:nvPr/>
        </p:nvPicPr>
        <p:blipFill>
          <a:blip r:embed="rId3"/>
          <a:srcRect l="289" t="387" r="27667" b="75679"/>
          <a:stretch>
            <a:fillRect/>
          </a:stretch>
        </p:blipFill>
        <p:spPr>
          <a:xfrm>
            <a:off x="1731220" y="8019977"/>
            <a:ext cx="9542861" cy="2110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7" extrusionOk="0">
                <a:moveTo>
                  <a:pt x="1095" y="0"/>
                </a:moveTo>
                <a:cubicBezTo>
                  <a:pt x="774" y="0"/>
                  <a:pt x="581" y="1"/>
                  <a:pt x="453" y="244"/>
                </a:cubicBezTo>
                <a:cubicBezTo>
                  <a:pt x="267" y="549"/>
                  <a:pt x="121" y="1209"/>
                  <a:pt x="54" y="2047"/>
                </a:cubicBezTo>
                <a:cubicBezTo>
                  <a:pt x="0" y="2629"/>
                  <a:pt x="0" y="3498"/>
                  <a:pt x="0" y="4951"/>
                </a:cubicBezTo>
                <a:lnTo>
                  <a:pt x="0" y="16646"/>
                </a:lnTo>
                <a:cubicBezTo>
                  <a:pt x="0" y="18099"/>
                  <a:pt x="0" y="18973"/>
                  <a:pt x="54" y="19554"/>
                </a:cubicBezTo>
                <a:cubicBezTo>
                  <a:pt x="121" y="20392"/>
                  <a:pt x="267" y="21052"/>
                  <a:pt x="453" y="21357"/>
                </a:cubicBezTo>
                <a:cubicBezTo>
                  <a:pt x="581" y="21600"/>
                  <a:pt x="774" y="21597"/>
                  <a:pt x="1095" y="21597"/>
                </a:cubicBezTo>
                <a:lnTo>
                  <a:pt x="20504" y="21597"/>
                </a:lnTo>
                <a:cubicBezTo>
                  <a:pt x="20826" y="21597"/>
                  <a:pt x="21019" y="21600"/>
                  <a:pt x="21147" y="21357"/>
                </a:cubicBezTo>
                <a:cubicBezTo>
                  <a:pt x="21333" y="21052"/>
                  <a:pt x="21479" y="20392"/>
                  <a:pt x="21546" y="19554"/>
                </a:cubicBezTo>
                <a:cubicBezTo>
                  <a:pt x="21600" y="18973"/>
                  <a:pt x="21599" y="18099"/>
                  <a:pt x="21599" y="16646"/>
                </a:cubicBezTo>
                <a:lnTo>
                  <a:pt x="21599" y="4951"/>
                </a:lnTo>
                <a:cubicBezTo>
                  <a:pt x="21599" y="3498"/>
                  <a:pt x="21600" y="2629"/>
                  <a:pt x="21546" y="2047"/>
                </a:cubicBezTo>
                <a:cubicBezTo>
                  <a:pt x="21479" y="1209"/>
                  <a:pt x="21333" y="549"/>
                  <a:pt x="21147" y="244"/>
                </a:cubicBezTo>
                <a:cubicBezTo>
                  <a:pt x="21019" y="1"/>
                  <a:pt x="20826" y="0"/>
                  <a:pt x="20504" y="0"/>
                </a:cubicBezTo>
                <a:lnTo>
                  <a:pt x="1095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712" name="Picture 5" descr="Picture 5"/>
          <p:cNvPicPr>
            <a:picLocks noChangeAspect="1"/>
          </p:cNvPicPr>
          <p:nvPr/>
        </p:nvPicPr>
        <p:blipFill rotWithShape="1">
          <a:blip r:embed="rId4"/>
          <a:srcRect l="23637" t="61867" r="16423" b="29813"/>
          <a:stretch/>
        </p:blipFill>
        <p:spPr>
          <a:xfrm>
            <a:off x="11917874" y="5188928"/>
            <a:ext cx="11480338" cy="1050522"/>
          </a:xfrm>
          <a:prstGeom prst="roundRect">
            <a:avLst/>
          </a:prstGeom>
          <a:ln w="12700">
            <a:miter lim="400000"/>
          </a:ln>
        </p:spPr>
      </p:pic>
      <p:sp>
        <p:nvSpPr>
          <p:cNvPr id="713" name="CustomShape 13"/>
          <p:cNvSpPr txBox="1"/>
          <p:nvPr/>
        </p:nvSpPr>
        <p:spPr>
          <a:xfrm>
            <a:off x="1693424" y="11036247"/>
            <a:ext cx="20648313" cy="1678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>
            <a:lvl1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rPr sz="3000" dirty="0"/>
              <a:t>As a rule</a:t>
            </a:r>
            <a:r>
              <a:rPr lang="en-US" sz="3000" dirty="0"/>
              <a:t> of thumb,</a:t>
            </a:r>
            <a:r>
              <a:rPr sz="3000" dirty="0"/>
              <a:t> the home directory is generally two steps from the root '/' and it is personal. </a:t>
            </a:r>
            <a:endParaRPr lang="en-US" sz="3000" dirty="0"/>
          </a:p>
          <a:p>
            <a:endParaRPr lang="en-DK" sz="3000" dirty="0"/>
          </a:p>
          <a:p>
            <a:r>
              <a:rPr sz="3000" dirty="0"/>
              <a:t>When there are several users on the same machine each has their own home directory.</a:t>
            </a:r>
          </a:p>
        </p:txBody>
      </p:sp>
      <p:sp>
        <p:nvSpPr>
          <p:cNvPr id="714" name="Group 3"/>
          <p:cNvSpPr txBox="1"/>
          <p:nvPr/>
        </p:nvSpPr>
        <p:spPr>
          <a:xfrm>
            <a:off x="7535405" y="1001526"/>
            <a:ext cx="930049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THE HOME DIRECTORY</a:t>
            </a:r>
          </a:p>
        </p:txBody>
      </p:sp>
      <p:sp>
        <p:nvSpPr>
          <p:cNvPr id="715" name="Line"/>
          <p:cNvSpPr/>
          <p:nvPr/>
        </p:nvSpPr>
        <p:spPr>
          <a:xfrm>
            <a:off x="1683761" y="2540000"/>
            <a:ext cx="21308578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" name="Picture 2" descr="Text">
            <a:extLst>
              <a:ext uri="{FF2B5EF4-FFF2-40B4-BE49-F238E27FC236}">
                <a16:creationId xmlns:a16="http://schemas.microsoft.com/office/drawing/2014/main" id="{F9F66E11-ED8C-56D0-C861-C150720C98E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833"/>
          <a:stretch/>
        </p:blipFill>
        <p:spPr>
          <a:xfrm>
            <a:off x="13097221" y="6858000"/>
            <a:ext cx="9244517" cy="3010428"/>
          </a:xfrm>
          <a:prstGeom prst="round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F967976-532B-B533-D3DF-DE8BD340D2C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5" b="28055"/>
          <a:stretch/>
        </p:blipFill>
        <p:spPr>
          <a:xfrm>
            <a:off x="1741159" y="5015339"/>
            <a:ext cx="7821854" cy="2405993"/>
          </a:xfrm>
          <a:prstGeom prst="roundRect">
            <a:avLst>
              <a:gd name="adj" fmla="val 7604"/>
            </a:avLst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Rounded Rectangle"/>
          <p:cNvSpPr/>
          <p:nvPr/>
        </p:nvSpPr>
        <p:spPr>
          <a:xfrm>
            <a:off x="2029536" y="7469324"/>
            <a:ext cx="10528953" cy="831003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689" name="Group 3"/>
          <p:cNvSpPr txBox="1"/>
          <p:nvPr/>
        </p:nvSpPr>
        <p:spPr>
          <a:xfrm>
            <a:off x="7657490" y="1001526"/>
            <a:ext cx="9056322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CURRENT </a:t>
            </a:r>
            <a:r>
              <a:rPr dirty="0"/>
              <a:t>DIRECTORY</a:t>
            </a:r>
          </a:p>
        </p:txBody>
      </p:sp>
      <p:sp>
        <p:nvSpPr>
          <p:cNvPr id="690" name="CustomShape 13"/>
          <p:cNvSpPr txBox="1"/>
          <p:nvPr/>
        </p:nvSpPr>
        <p:spPr>
          <a:xfrm>
            <a:off x="2029537" y="4337853"/>
            <a:ext cx="10783386" cy="4380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When you operate on the terminal you are always located in a certain directory.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directory you are currently in is called the working directory and you can print it with: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da-DK" b="1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da-DK" sz="3200" dirty="0"/>
              <a:t> $ </a:t>
            </a:r>
            <a:r>
              <a:rPr lang="da-DK" sz="3200" dirty="0" err="1"/>
              <a:t>pwd</a:t>
            </a:r>
            <a:endParaRPr lang="da-DK" sz="32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da-DK" dirty="0">
              <a:solidFill>
                <a:srgbClr val="FFFFFF"/>
              </a:solidFill>
            </a:endParaRPr>
          </a:p>
        </p:txBody>
      </p:sp>
      <p:sp>
        <p:nvSpPr>
          <p:cNvPr id="69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21</a:t>
            </a:r>
            <a:endParaRPr dirty="0"/>
          </a:p>
        </p:txBody>
      </p:sp>
      <p:sp>
        <p:nvSpPr>
          <p:cNvPr id="696" name="Line"/>
          <p:cNvSpPr/>
          <p:nvPr/>
        </p:nvSpPr>
        <p:spPr>
          <a:xfrm>
            <a:off x="1683761" y="2540000"/>
            <a:ext cx="21308578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43611E0-0C36-79CE-57ED-34DCBE283C9E}"/>
              </a:ext>
            </a:extLst>
          </p:cNvPr>
          <p:cNvGrpSpPr/>
          <p:nvPr/>
        </p:nvGrpSpPr>
        <p:grpSpPr>
          <a:xfrm>
            <a:off x="14389006" y="3447639"/>
            <a:ext cx="7149882" cy="7535698"/>
            <a:chOff x="14389006" y="3447639"/>
            <a:chExt cx="7149882" cy="7535698"/>
          </a:xfrm>
        </p:grpSpPr>
        <p:sp>
          <p:nvSpPr>
            <p:cNvPr id="695" name="CustomShape 17"/>
            <p:cNvSpPr/>
            <p:nvPr/>
          </p:nvSpPr>
          <p:spPr>
            <a:xfrm>
              <a:off x="17035919" y="7045504"/>
              <a:ext cx="2001890" cy="1678644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" name="TextBox 14">
              <a:extLst>
                <a:ext uri="{FF2B5EF4-FFF2-40B4-BE49-F238E27FC236}">
                  <a16:creationId xmlns:a16="http://schemas.microsoft.com/office/drawing/2014/main" id="{8F52BFE8-EA76-4EA0-C3A6-BA328AF8A2D4}"/>
                </a:ext>
              </a:extLst>
            </p:cNvPr>
            <p:cNvSpPr txBox="1"/>
            <p:nvPr/>
          </p:nvSpPr>
          <p:spPr>
            <a:xfrm>
              <a:off x="16905997" y="622574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Users</a:t>
              </a:r>
            </a:p>
          </p:txBody>
        </p:sp>
        <p:sp>
          <p:nvSpPr>
            <p:cNvPr id="8" name="TextBox 15">
              <a:extLst>
                <a:ext uri="{FF2B5EF4-FFF2-40B4-BE49-F238E27FC236}">
                  <a16:creationId xmlns:a16="http://schemas.microsoft.com/office/drawing/2014/main" id="{EF46BFE5-94A9-BA1D-1105-CD1E0113B043}"/>
                </a:ext>
              </a:extLst>
            </p:cNvPr>
            <p:cNvSpPr txBox="1"/>
            <p:nvPr/>
          </p:nvSpPr>
          <p:spPr>
            <a:xfrm>
              <a:off x="16981054" y="105009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12" name="Picture 22">
              <a:extLst>
                <a:ext uri="{FF2B5EF4-FFF2-40B4-BE49-F238E27FC236}">
                  <a16:creationId xmlns:a16="http://schemas.microsoft.com/office/drawing/2014/main" id="{654B890D-FE99-3404-38F3-CF1E0B91CD9B}"/>
                </a:ext>
              </a:extLst>
            </p:cNvPr>
            <p:cNvGrpSpPr/>
            <p:nvPr/>
          </p:nvGrpSpPr>
          <p:grpSpPr>
            <a:xfrm>
              <a:off x="17463595" y="9446514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9758E08-8E5F-377B-CB20-EF9323C2783D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53BCC195-41EB-B419-CE0E-FAA99083B7A7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2EB365DB-9FC3-9F6A-4A76-2E8E515CD7DA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3" name="Picture 23">
              <a:extLst>
                <a:ext uri="{FF2B5EF4-FFF2-40B4-BE49-F238E27FC236}">
                  <a16:creationId xmlns:a16="http://schemas.microsoft.com/office/drawing/2014/main" id="{822C797E-FFBC-88AD-B9D9-76F110964534}"/>
                </a:ext>
              </a:extLst>
            </p:cNvPr>
            <p:cNvGrpSpPr/>
            <p:nvPr/>
          </p:nvGrpSpPr>
          <p:grpSpPr>
            <a:xfrm>
              <a:off x="19893331" y="9408564"/>
              <a:ext cx="1145935" cy="88515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8A00023-FB32-D189-659E-08D6CA562D9D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4F37733-C818-7444-FD26-C0E64E3EF24B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001C2E8-AB5A-58CF-ADB0-0A10D260F587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6" name="Picture 26">
              <a:extLst>
                <a:ext uri="{FF2B5EF4-FFF2-40B4-BE49-F238E27FC236}">
                  <a16:creationId xmlns:a16="http://schemas.microsoft.com/office/drawing/2014/main" id="{9800EF71-66AF-F661-C45C-6864EE929B7B}"/>
                </a:ext>
              </a:extLst>
            </p:cNvPr>
            <p:cNvGrpSpPr/>
            <p:nvPr/>
          </p:nvGrpSpPr>
          <p:grpSpPr>
            <a:xfrm>
              <a:off x="17505744" y="3447639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695718FD-A3C0-5310-E79E-5C190F251A16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1CC53A7-A992-8804-FEB1-E7F3086D8A6D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B09DD94-DA1F-2CDC-440A-B1C353428063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AutoShape 27">
              <a:extLst>
                <a:ext uri="{FF2B5EF4-FFF2-40B4-BE49-F238E27FC236}">
                  <a16:creationId xmlns:a16="http://schemas.microsoft.com/office/drawing/2014/main" id="{6F7AD56C-9B60-E2C9-25D2-08FB2E91488E}"/>
                </a:ext>
              </a:extLst>
            </p:cNvPr>
            <p:cNvSpPr/>
            <p:nvPr/>
          </p:nvSpPr>
          <p:spPr>
            <a:xfrm>
              <a:off x="15524394" y="9083070"/>
              <a:ext cx="4980925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8" name="AutoShape 28">
              <a:extLst>
                <a:ext uri="{FF2B5EF4-FFF2-40B4-BE49-F238E27FC236}">
                  <a16:creationId xmlns:a16="http://schemas.microsoft.com/office/drawing/2014/main" id="{342BB637-13F8-4CD8-D698-9A4C468B90FE}"/>
                </a:ext>
              </a:extLst>
            </p:cNvPr>
            <p:cNvSpPr/>
            <p:nvPr/>
          </p:nvSpPr>
          <p:spPr>
            <a:xfrm rot="16200000">
              <a:off x="15333351" y="93122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0">
              <a:extLst>
                <a:ext uri="{FF2B5EF4-FFF2-40B4-BE49-F238E27FC236}">
                  <a16:creationId xmlns:a16="http://schemas.microsoft.com/office/drawing/2014/main" id="{A00C6007-C60D-5BD9-C503-2B7A9F53FDB2}"/>
                </a:ext>
              </a:extLst>
            </p:cNvPr>
            <p:cNvSpPr/>
            <p:nvPr/>
          </p:nvSpPr>
          <p:spPr>
            <a:xfrm rot="16200000">
              <a:off x="20276176" y="92741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8" name="Picture 12">
              <a:extLst>
                <a:ext uri="{FF2B5EF4-FFF2-40B4-BE49-F238E27FC236}">
                  <a16:creationId xmlns:a16="http://schemas.microsoft.com/office/drawing/2014/main" id="{511A82BC-FD5A-CFF9-784B-163F59BE5E7A}"/>
                </a:ext>
              </a:extLst>
            </p:cNvPr>
            <p:cNvGrpSpPr/>
            <p:nvPr/>
          </p:nvGrpSpPr>
          <p:grpSpPr>
            <a:xfrm>
              <a:off x="15031519" y="9496279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33E7357-A47C-FF50-260A-043019405C98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D00E4F0-40D4-4A1B-29C5-60F6F0695A33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2650C81-034D-0B39-0173-A48DBB765471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9" name="TextBox 17">
              <a:extLst>
                <a:ext uri="{FF2B5EF4-FFF2-40B4-BE49-F238E27FC236}">
                  <a16:creationId xmlns:a16="http://schemas.microsoft.com/office/drawing/2014/main" id="{7EBD5DDB-C2FB-02DA-F330-82E8A4E37675}"/>
                </a:ext>
              </a:extLst>
            </p:cNvPr>
            <p:cNvSpPr txBox="1"/>
            <p:nvPr/>
          </p:nvSpPr>
          <p:spPr>
            <a:xfrm>
              <a:off x="19306545" y="1050200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Pictures</a:t>
              </a:r>
            </a:p>
          </p:txBody>
        </p:sp>
        <p:sp>
          <p:nvSpPr>
            <p:cNvPr id="49" name="TextBox 16">
              <a:extLst>
                <a:ext uri="{FF2B5EF4-FFF2-40B4-BE49-F238E27FC236}">
                  <a16:creationId xmlns:a16="http://schemas.microsoft.com/office/drawing/2014/main" id="{B2055C62-2420-208A-FAF0-2D80D5B828D6}"/>
                </a:ext>
              </a:extLst>
            </p:cNvPr>
            <p:cNvSpPr txBox="1"/>
            <p:nvPr/>
          </p:nvSpPr>
          <p:spPr>
            <a:xfrm>
              <a:off x="14389006" y="105009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sp>
          <p:nvSpPr>
            <p:cNvPr id="2" name="AutoShape 39">
              <a:extLst>
                <a:ext uri="{FF2B5EF4-FFF2-40B4-BE49-F238E27FC236}">
                  <a16:creationId xmlns:a16="http://schemas.microsoft.com/office/drawing/2014/main" id="{47EF0293-6950-32BB-BC28-88F35D2C197A}"/>
                </a:ext>
              </a:extLst>
            </p:cNvPr>
            <p:cNvSpPr/>
            <p:nvPr/>
          </p:nvSpPr>
          <p:spPr>
            <a:xfrm rot="16200000">
              <a:off x="17869262" y="503619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51" name="TextBox 14">
              <a:extLst>
                <a:ext uri="{FF2B5EF4-FFF2-40B4-BE49-F238E27FC236}">
                  <a16:creationId xmlns:a16="http://schemas.microsoft.com/office/drawing/2014/main" id="{4CAC0035-36F1-44E4-FAF9-97709F0DF5F4}"/>
                </a:ext>
              </a:extLst>
            </p:cNvPr>
            <p:cNvSpPr txBox="1"/>
            <p:nvPr/>
          </p:nvSpPr>
          <p:spPr>
            <a:xfrm>
              <a:off x="16905997" y="4310075"/>
              <a:ext cx="2232343" cy="456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/</a:t>
              </a:r>
            </a:p>
          </p:txBody>
        </p:sp>
        <p:grpSp>
          <p:nvGrpSpPr>
            <p:cNvPr id="52" name="Picture 26">
              <a:extLst>
                <a:ext uri="{FF2B5EF4-FFF2-40B4-BE49-F238E27FC236}">
                  <a16:creationId xmlns:a16="http://schemas.microsoft.com/office/drawing/2014/main" id="{940DDFA5-4788-8CAD-EF48-F51C69A36305}"/>
                </a:ext>
              </a:extLst>
            </p:cNvPr>
            <p:cNvGrpSpPr/>
            <p:nvPr/>
          </p:nvGrpSpPr>
          <p:grpSpPr>
            <a:xfrm>
              <a:off x="17524794" y="7149435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9957083A-1827-482C-D940-1ADA97BE8755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7B88FC5-CF30-A866-9F30-8EF626296552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5EFB9B2-E046-E923-BBDA-531B2AA4318B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56" name="AutoShape 39">
              <a:extLst>
                <a:ext uri="{FF2B5EF4-FFF2-40B4-BE49-F238E27FC236}">
                  <a16:creationId xmlns:a16="http://schemas.microsoft.com/office/drawing/2014/main" id="{19B5685D-A164-982C-EA39-E08FE33BEE20}"/>
                </a:ext>
              </a:extLst>
            </p:cNvPr>
            <p:cNvSpPr/>
            <p:nvPr/>
          </p:nvSpPr>
          <p:spPr>
            <a:xfrm rot="16200000">
              <a:off x="17857071" y="69442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57" name="Picture 26">
              <a:extLst>
                <a:ext uri="{FF2B5EF4-FFF2-40B4-BE49-F238E27FC236}">
                  <a16:creationId xmlns:a16="http://schemas.microsoft.com/office/drawing/2014/main" id="{4490A3FD-06EB-8AE0-65AB-4B5A0D30CD74}"/>
                </a:ext>
              </a:extLst>
            </p:cNvPr>
            <p:cNvGrpSpPr/>
            <p:nvPr/>
          </p:nvGrpSpPr>
          <p:grpSpPr>
            <a:xfrm>
              <a:off x="17499644" y="5218557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2EEB5928-A9C1-235E-FB0F-434D808FEBEB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33F738C9-A442-2667-3AE5-FCFD2A8D0AC6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CBB7A0A-0F13-A5FF-DDA1-60007E869D4B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3" name="TextBox 14">
              <a:extLst>
                <a:ext uri="{FF2B5EF4-FFF2-40B4-BE49-F238E27FC236}">
                  <a16:creationId xmlns:a16="http://schemas.microsoft.com/office/drawing/2014/main" id="{87C65193-0F53-8DFA-4C1E-27788E51E743}"/>
                </a:ext>
              </a:extLst>
            </p:cNvPr>
            <p:cNvSpPr txBox="1"/>
            <p:nvPr/>
          </p:nvSpPr>
          <p:spPr>
            <a:xfrm>
              <a:off x="16912093" y="817036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[you]</a:t>
              </a:r>
            </a:p>
          </p:txBody>
        </p:sp>
        <p:sp>
          <p:nvSpPr>
            <p:cNvPr id="640" name="AutoShape 39">
              <a:extLst>
                <a:ext uri="{FF2B5EF4-FFF2-40B4-BE49-F238E27FC236}">
                  <a16:creationId xmlns:a16="http://schemas.microsoft.com/office/drawing/2014/main" id="{73DA3F19-5C4C-339A-FE21-D3C364B9BABC}"/>
                </a:ext>
              </a:extLst>
            </p:cNvPr>
            <p:cNvSpPr/>
            <p:nvPr/>
          </p:nvSpPr>
          <p:spPr>
            <a:xfrm rot="16200000">
              <a:off x="17863167" y="89254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</p:grpSp>
      <p:sp>
        <p:nvSpPr>
          <p:cNvPr id="3" name="CustomShape 13">
            <a:extLst>
              <a:ext uri="{FF2B5EF4-FFF2-40B4-BE49-F238E27FC236}">
                <a16:creationId xmlns:a16="http://schemas.microsoft.com/office/drawing/2014/main" id="{36723E52-53A1-D700-3A28-AD356A5BAEF0}"/>
              </a:ext>
            </a:extLst>
          </p:cNvPr>
          <p:cNvSpPr txBox="1"/>
          <p:nvPr/>
        </p:nvSpPr>
        <p:spPr>
          <a:xfrm>
            <a:off x="2263019" y="9408564"/>
            <a:ext cx="10996527" cy="3296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scheme shown here and on the following slides corresponds to what you have in the ‘Files’ folder of the git hub repo.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i="1" dirty="0"/>
              <a:t>Sometimes not all folders are shown on the scheme.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200" dirty="0">
              <a:latin typeface="YACkoL24Adk 0"/>
            </a:endParaRPr>
          </a:p>
        </p:txBody>
      </p:sp>
    </p:spTree>
    <p:extLst>
      <p:ext uri="{BB962C8B-B14F-4D97-AF65-F5344CB8AC3E}">
        <p14:creationId xmlns:p14="http://schemas.microsoft.com/office/powerpoint/2010/main" val="98041516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TextBox 13"/>
          <p:cNvSpPr txBox="1"/>
          <p:nvPr/>
        </p:nvSpPr>
        <p:spPr>
          <a:xfrm>
            <a:off x="3036986" y="7393499"/>
            <a:ext cx="13627257" cy="612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400" b="1" spc="255"/>
            </a:lvl1pPr>
          </a:lstStyle>
          <a:p>
            <a:r>
              <a:t>KUB DATA LAB</a:t>
            </a:r>
          </a:p>
        </p:txBody>
      </p:sp>
      <p:sp>
        <p:nvSpPr>
          <p:cNvPr id="40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349681" y="13043247"/>
            <a:ext cx="336806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393" name="Thilde Terkelsen"/>
          <p:cNvSpPr txBox="1"/>
          <p:nvPr/>
        </p:nvSpPr>
        <p:spPr>
          <a:xfrm>
            <a:off x="19161054" y="7892626"/>
            <a:ext cx="2697263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Thilde</a:t>
            </a:r>
            <a:r>
              <a:rPr dirty="0"/>
              <a:t> </a:t>
            </a:r>
            <a:r>
              <a:rPr dirty="0" err="1"/>
              <a:t>Terkelsen</a:t>
            </a:r>
            <a:endParaRPr dirty="0"/>
          </a:p>
        </p:txBody>
      </p:sp>
      <p:sp>
        <p:nvSpPr>
          <p:cNvPr id="394" name="Henrike Zschach"/>
          <p:cNvSpPr txBox="1"/>
          <p:nvPr/>
        </p:nvSpPr>
        <p:spPr>
          <a:xfrm>
            <a:off x="14812610" y="7892709"/>
            <a:ext cx="2782343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Henrike</a:t>
            </a:r>
            <a:r>
              <a:rPr dirty="0"/>
              <a:t> </a:t>
            </a:r>
            <a:r>
              <a:rPr dirty="0" err="1"/>
              <a:t>Zschach</a:t>
            </a:r>
            <a:endParaRPr dirty="0"/>
          </a:p>
        </p:txBody>
      </p:sp>
      <p:sp>
        <p:nvSpPr>
          <p:cNvPr id="395" name="Rectangle 12"/>
          <p:cNvSpPr/>
          <p:nvPr/>
        </p:nvSpPr>
        <p:spPr>
          <a:xfrm>
            <a:off x="-33372" y="2106601"/>
            <a:ext cx="24404672" cy="1101217"/>
          </a:xfrm>
          <a:prstGeom prst="rect">
            <a:avLst/>
          </a:prstGeom>
          <a:solidFill>
            <a:srgbClr val="A0B7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9" name="TextBox 13"/>
          <p:cNvSpPr txBox="1"/>
          <p:nvPr/>
        </p:nvSpPr>
        <p:spPr>
          <a:xfrm>
            <a:off x="3107094" y="2344789"/>
            <a:ext cx="14641173" cy="612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400" b="1" spc="255"/>
            </a:lvl1pPr>
          </a:lstStyle>
          <a:p>
            <a:r>
              <a:rPr dirty="0"/>
              <a:t>HEADS (SUND) DATA LAB</a:t>
            </a:r>
          </a:p>
        </p:txBody>
      </p:sp>
      <p:grpSp>
        <p:nvGrpSpPr>
          <p:cNvPr id="403" name="Group"/>
          <p:cNvGrpSpPr/>
          <p:nvPr/>
        </p:nvGrpSpPr>
        <p:grpSpPr>
          <a:xfrm>
            <a:off x="690314" y="1635442"/>
            <a:ext cx="2043536" cy="2043535"/>
            <a:chOff x="0" y="0"/>
            <a:chExt cx="2043534" cy="2043534"/>
          </a:xfrm>
        </p:grpSpPr>
        <p:pic>
          <p:nvPicPr>
            <p:cNvPr id="401" name="HeaDS_logo_circle.png" descr="HeaDS_logo_circle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043535" cy="20435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2" name="Circle"/>
            <p:cNvSpPr/>
            <p:nvPr/>
          </p:nvSpPr>
          <p:spPr>
            <a:xfrm>
              <a:off x="10611" y="7953"/>
              <a:ext cx="2022314" cy="202763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A867D87-FE20-DF05-836F-FD40DB9F73B9}"/>
              </a:ext>
            </a:extLst>
          </p:cNvPr>
          <p:cNvGrpSpPr>
            <a:grpSpLocks noChangeAspect="1"/>
          </p:cNvGrpSpPr>
          <p:nvPr/>
        </p:nvGrpSpPr>
        <p:grpSpPr>
          <a:xfrm>
            <a:off x="14792921" y="4909252"/>
            <a:ext cx="2770734" cy="2776394"/>
            <a:chOff x="14803708" y="4943820"/>
            <a:chExt cx="2985513" cy="2991612"/>
          </a:xfrm>
        </p:grpSpPr>
        <p:grpSp>
          <p:nvGrpSpPr>
            <p:cNvPr id="406" name="Group"/>
            <p:cNvGrpSpPr/>
            <p:nvPr/>
          </p:nvGrpSpPr>
          <p:grpSpPr>
            <a:xfrm>
              <a:off x="14803708" y="4958822"/>
              <a:ext cx="2976610" cy="2976610"/>
              <a:chOff x="0" y="0"/>
              <a:chExt cx="2976608" cy="2976608"/>
            </a:xfrm>
          </p:grpSpPr>
          <p:sp>
            <p:nvSpPr>
              <p:cNvPr id="404" name="Circle"/>
              <p:cNvSpPr/>
              <p:nvPr/>
            </p:nvSpPr>
            <p:spPr>
              <a:xfrm>
                <a:off x="-1" y="-1"/>
                <a:ext cx="2976610" cy="2976610"/>
              </a:xfrm>
              <a:prstGeom prst="ellipse">
                <a:avLst/>
              </a:prstGeom>
              <a:solidFill>
                <a:srgbClr val="D6D6D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999999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pic>
            <p:nvPicPr>
              <p:cNvPr id="405" name="linkedinphotoscaled.jpg" descr="linkedinphotoscaled.jpg"/>
              <p:cNvPicPr>
                <a:picLocks noChangeAspect="1"/>
              </p:cNvPicPr>
              <p:nvPr/>
            </p:nvPicPr>
            <p:blipFill>
              <a:blip r:embed="rId4"/>
              <a:srcRect l="8" r="1" b="176"/>
              <a:stretch>
                <a:fillRect/>
              </a:stretch>
            </p:blipFill>
            <p:spPr>
              <a:xfrm>
                <a:off x="325333" y="171569"/>
                <a:ext cx="2325689" cy="28049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531" extrusionOk="0">
                    <a:moveTo>
                      <a:pt x="4077" y="0"/>
                    </a:moveTo>
                    <a:cubicBezTo>
                      <a:pt x="2940" y="486"/>
                      <a:pt x="1867" y="1097"/>
                      <a:pt x="903" y="1845"/>
                    </a:cubicBezTo>
                    <a:cubicBezTo>
                      <a:pt x="581" y="2095"/>
                      <a:pt x="284" y="2354"/>
                      <a:pt x="0" y="2620"/>
                    </a:cubicBezTo>
                    <a:lnTo>
                      <a:pt x="0" y="16544"/>
                    </a:lnTo>
                    <a:cubicBezTo>
                      <a:pt x="284" y="16810"/>
                      <a:pt x="581" y="17076"/>
                      <a:pt x="903" y="17325"/>
                    </a:cubicBezTo>
                    <a:cubicBezTo>
                      <a:pt x="6407" y="21600"/>
                      <a:pt x="15332" y="21600"/>
                      <a:pt x="20837" y="17325"/>
                    </a:cubicBezTo>
                    <a:cubicBezTo>
                      <a:pt x="21109" y="17114"/>
                      <a:pt x="21355" y="16887"/>
                      <a:pt x="21600" y="16663"/>
                    </a:cubicBezTo>
                    <a:lnTo>
                      <a:pt x="21600" y="2501"/>
                    </a:lnTo>
                    <a:cubicBezTo>
                      <a:pt x="21355" y="2278"/>
                      <a:pt x="21109" y="2056"/>
                      <a:pt x="20837" y="1845"/>
                    </a:cubicBezTo>
                    <a:cubicBezTo>
                      <a:pt x="19872" y="1097"/>
                      <a:pt x="18797" y="486"/>
                      <a:pt x="17660" y="0"/>
                    </a:cubicBezTo>
                    <a:lnTo>
                      <a:pt x="4077" y="0"/>
                    </a:lnTo>
                    <a:close/>
                  </a:path>
                </a:pathLst>
              </a:cu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407" name="Circle"/>
            <p:cNvSpPr/>
            <p:nvPr/>
          </p:nvSpPr>
          <p:spPr>
            <a:xfrm>
              <a:off x="14809553" y="4943820"/>
              <a:ext cx="2979668" cy="2976729"/>
            </a:xfrm>
            <a:prstGeom prst="ellipse">
              <a:avLst/>
            </a:prstGeom>
            <a:ln w="25400">
              <a:solidFill>
                <a:srgbClr val="A0B7FF"/>
              </a:solidFill>
              <a:miter/>
            </a:ln>
          </p:spPr>
          <p:txBody>
            <a:bodyPr lIns="45718" tIns="45718" rIns="45718" bIns="45718" anchor="ctr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6BC6EA0-6C8D-9111-89CC-D123B56F7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161054" y="4909252"/>
            <a:ext cx="2765051" cy="2759230"/>
            <a:chOff x="19147773" y="4943835"/>
            <a:chExt cx="2995736" cy="2989429"/>
          </a:xfrm>
        </p:grpSpPr>
        <p:pic>
          <p:nvPicPr>
            <p:cNvPr id="417" name="thilde_terkelsen.jpg" descr="thilde_terkelsen.jpg"/>
            <p:cNvPicPr>
              <a:picLocks noChangeAspect="1"/>
            </p:cNvPicPr>
            <p:nvPr/>
          </p:nvPicPr>
          <p:blipFill>
            <a:blip r:embed="rId5"/>
            <a:srcRect l="34087" r="11117" b="157"/>
            <a:stretch>
              <a:fillRect/>
            </a:stretch>
          </p:blipFill>
          <p:spPr>
            <a:xfrm>
              <a:off x="19147773" y="4956536"/>
              <a:ext cx="2995736" cy="29767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89" extrusionOk="0">
                  <a:moveTo>
                    <a:pt x="8357" y="0"/>
                  </a:moveTo>
                  <a:cubicBezTo>
                    <a:pt x="6354" y="320"/>
                    <a:pt x="4424" y="1279"/>
                    <a:pt x="2881" y="2903"/>
                  </a:cubicBezTo>
                  <a:cubicBezTo>
                    <a:pt x="-961" y="6949"/>
                    <a:pt x="-961" y="13509"/>
                    <a:pt x="2881" y="17555"/>
                  </a:cubicBezTo>
                  <a:cubicBezTo>
                    <a:pt x="6723" y="21600"/>
                    <a:pt x="12955" y="21600"/>
                    <a:pt x="16797" y="17555"/>
                  </a:cubicBezTo>
                  <a:cubicBezTo>
                    <a:pt x="20639" y="13509"/>
                    <a:pt x="20639" y="6949"/>
                    <a:pt x="16797" y="2903"/>
                  </a:cubicBezTo>
                  <a:cubicBezTo>
                    <a:pt x="15254" y="1279"/>
                    <a:pt x="13325" y="320"/>
                    <a:pt x="11321" y="0"/>
                  </a:cubicBezTo>
                  <a:lnTo>
                    <a:pt x="8357" y="0"/>
                  </a:lnTo>
                  <a:close/>
                </a:path>
              </a:pathLst>
            </a:custGeom>
            <a:ln w="12700">
              <a:miter lim="400000"/>
            </a:ln>
          </p:spPr>
        </p:pic>
        <p:sp>
          <p:nvSpPr>
            <p:cNvPr id="418" name="Circle"/>
            <p:cNvSpPr/>
            <p:nvPr/>
          </p:nvSpPr>
          <p:spPr>
            <a:xfrm>
              <a:off x="19162879" y="4943835"/>
              <a:ext cx="2979669" cy="2976729"/>
            </a:xfrm>
            <a:prstGeom prst="ellipse">
              <a:avLst/>
            </a:prstGeom>
            <a:ln w="25400">
              <a:solidFill>
                <a:srgbClr val="A0B7FF"/>
              </a:solidFill>
              <a:miter/>
            </a:ln>
          </p:spPr>
          <p:txBody>
            <a:bodyPr lIns="45718" tIns="45718" rIns="45718" bIns="45718" anchor="ctr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20" name="WEBSITE: https://heads.ku.dk/"/>
          <p:cNvSpPr txBox="1"/>
          <p:nvPr/>
        </p:nvSpPr>
        <p:spPr>
          <a:xfrm>
            <a:off x="15140077" y="2376540"/>
            <a:ext cx="5650219" cy="548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3000" b="1" u="sng"/>
            </a:pPr>
            <a:r>
              <a:rPr u="none"/>
              <a:t>WEBSITE: </a:t>
            </a:r>
            <a:r>
              <a:t>https://heads.ku.dk/</a:t>
            </a:r>
          </a:p>
        </p:txBody>
      </p:sp>
      <p:sp>
        <p:nvSpPr>
          <p:cNvPr id="3" name="Group 3">
            <a:extLst>
              <a:ext uri="{FF2B5EF4-FFF2-40B4-BE49-F238E27FC236}">
                <a16:creationId xmlns:a16="http://schemas.microsoft.com/office/drawing/2014/main" id="{5BA7792A-2676-96D8-8940-208FFA0C653C}"/>
              </a:ext>
            </a:extLst>
          </p:cNvPr>
          <p:cNvSpPr txBox="1"/>
          <p:nvPr/>
        </p:nvSpPr>
        <p:spPr>
          <a:xfrm>
            <a:off x="9154766" y="650481"/>
            <a:ext cx="5940084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WHO ARE WE?</a:t>
            </a:r>
            <a:endParaRPr dirty="0"/>
          </a:p>
        </p:txBody>
      </p:sp>
      <p:sp>
        <p:nvSpPr>
          <p:cNvPr id="5" name="Henrike Zschach">
            <a:extLst>
              <a:ext uri="{FF2B5EF4-FFF2-40B4-BE49-F238E27FC236}">
                <a16:creationId xmlns:a16="http://schemas.microsoft.com/office/drawing/2014/main" id="{CDF91F0D-1DEC-5DE9-9B51-4383BF559333}"/>
              </a:ext>
            </a:extLst>
          </p:cNvPr>
          <p:cNvSpPr txBox="1"/>
          <p:nvPr/>
        </p:nvSpPr>
        <p:spPr>
          <a:xfrm>
            <a:off x="14972674" y="12053945"/>
            <a:ext cx="2462213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Valentina Sora</a:t>
            </a:r>
            <a:endParaRPr dirty="0"/>
          </a:p>
        </p:txBody>
      </p:sp>
      <p:sp>
        <p:nvSpPr>
          <p:cNvPr id="10" name="XXXXXX XXXXXX">
            <a:extLst>
              <a:ext uri="{FF2B5EF4-FFF2-40B4-BE49-F238E27FC236}">
                <a16:creationId xmlns:a16="http://schemas.microsoft.com/office/drawing/2014/main" id="{82DEC4F7-19C0-55A4-DBF1-A767BD67D2DF}"/>
              </a:ext>
            </a:extLst>
          </p:cNvPr>
          <p:cNvSpPr txBox="1"/>
          <p:nvPr/>
        </p:nvSpPr>
        <p:spPr>
          <a:xfrm>
            <a:off x="19399006" y="12064013"/>
            <a:ext cx="266258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David </a:t>
            </a:r>
            <a:r>
              <a:rPr lang="en-US" dirty="0" err="1"/>
              <a:t>Galligani</a:t>
            </a:r>
            <a:r>
              <a:rPr lang="en-US" dirty="0"/>
              <a:t>*</a:t>
            </a:r>
            <a:endParaRPr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92132B2-1540-CD25-98A8-406E9F1C08FA}"/>
              </a:ext>
            </a:extLst>
          </p:cNvPr>
          <p:cNvGrpSpPr>
            <a:grpSpLocks noChangeAspect="1"/>
          </p:cNvGrpSpPr>
          <p:nvPr/>
        </p:nvGrpSpPr>
        <p:grpSpPr>
          <a:xfrm>
            <a:off x="19174996" y="8858043"/>
            <a:ext cx="2802032" cy="2787003"/>
            <a:chOff x="19304081" y="9418671"/>
            <a:chExt cx="3007744" cy="2991612"/>
          </a:xfrm>
        </p:grpSpPr>
        <p:sp>
          <p:nvSpPr>
            <p:cNvPr id="20" name="Group">
              <a:extLst>
                <a:ext uri="{FF2B5EF4-FFF2-40B4-BE49-F238E27FC236}">
                  <a16:creationId xmlns:a16="http://schemas.microsoft.com/office/drawing/2014/main" id="{7A621F1C-1E10-44B5-552E-E251B8F9C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335215" y="9433673"/>
              <a:ext cx="2976610" cy="2976610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pPr>
                <a:defRPr>
                  <a:solidFill>
                    <a:srgbClr val="999999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1" name="Circle">
              <a:extLst>
                <a:ext uri="{FF2B5EF4-FFF2-40B4-BE49-F238E27FC236}">
                  <a16:creationId xmlns:a16="http://schemas.microsoft.com/office/drawing/2014/main" id="{D37C1E41-DD2C-D12E-4B2E-23CD62894F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304081" y="9418671"/>
              <a:ext cx="2979668" cy="2976729"/>
            </a:xfrm>
            <a:prstGeom prst="ellipse">
              <a:avLst/>
            </a:prstGeom>
            <a:ln w="25400">
              <a:solidFill>
                <a:srgbClr val="A0B7FF"/>
              </a:solidFill>
              <a:miter/>
            </a:ln>
          </p:spPr>
          <p:txBody>
            <a:bodyPr lIns="45718" tIns="45718" rIns="45718" bIns="45718" anchor="ctr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ABA58F6-3928-8849-A355-C065C3512CD2}"/>
              </a:ext>
            </a:extLst>
          </p:cNvPr>
          <p:cNvGrpSpPr>
            <a:grpSpLocks noChangeAspect="1"/>
          </p:cNvGrpSpPr>
          <p:nvPr/>
        </p:nvGrpSpPr>
        <p:grpSpPr>
          <a:xfrm>
            <a:off x="565397" y="4814050"/>
            <a:ext cx="13913366" cy="8007456"/>
            <a:chOff x="123365" y="5092702"/>
            <a:chExt cx="14606085" cy="8406134"/>
          </a:xfrm>
        </p:grpSpPr>
        <p:grpSp>
          <p:nvGrpSpPr>
            <p:cNvPr id="26" name="Группа 12">
              <a:extLst>
                <a:ext uri="{FF2B5EF4-FFF2-40B4-BE49-F238E27FC236}">
                  <a16:creationId xmlns:a16="http://schemas.microsoft.com/office/drawing/2014/main" id="{453C06B0-88CC-27DB-9182-47B850B0AAB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602598" y="5092702"/>
              <a:ext cx="8718920" cy="7126772"/>
              <a:chOff x="-296375" y="-16862"/>
              <a:chExt cx="5948743" cy="4862452"/>
            </a:xfrm>
          </p:grpSpPr>
          <p:sp>
            <p:nvSpPr>
              <p:cNvPr id="27" name="Freeform 83">
                <a:extLst>
                  <a:ext uri="{FF2B5EF4-FFF2-40B4-BE49-F238E27FC236}">
                    <a16:creationId xmlns:a16="http://schemas.microsoft.com/office/drawing/2014/main" id="{78BDAC33-4DDA-FBDF-8D61-0708D8CEA188}"/>
                  </a:ext>
                </a:extLst>
              </p:cNvPr>
              <p:cNvSpPr/>
              <p:nvPr/>
            </p:nvSpPr>
            <p:spPr>
              <a:xfrm>
                <a:off x="2850499" y="-16862"/>
                <a:ext cx="2801869" cy="42414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25" h="21366" extrusionOk="0">
                    <a:moveTo>
                      <a:pt x="1956" y="14925"/>
                    </a:moveTo>
                    <a:cubicBezTo>
                      <a:pt x="20377" y="21296"/>
                      <a:pt x="20377" y="21296"/>
                      <a:pt x="20377" y="21296"/>
                    </a:cubicBezTo>
                    <a:cubicBezTo>
                      <a:pt x="20948" y="21495"/>
                      <a:pt x="21600" y="21246"/>
                      <a:pt x="21518" y="20848"/>
                    </a:cubicBezTo>
                    <a:cubicBezTo>
                      <a:pt x="21437" y="20549"/>
                      <a:pt x="21192" y="20201"/>
                      <a:pt x="20948" y="19902"/>
                    </a:cubicBezTo>
                    <a:cubicBezTo>
                      <a:pt x="12063" y="10546"/>
                      <a:pt x="12063" y="10546"/>
                      <a:pt x="12063" y="10546"/>
                    </a:cubicBezTo>
                    <a:cubicBezTo>
                      <a:pt x="3260" y="1239"/>
                      <a:pt x="3260" y="1239"/>
                      <a:pt x="3260" y="1239"/>
                    </a:cubicBezTo>
                    <a:cubicBezTo>
                      <a:pt x="2690" y="642"/>
                      <a:pt x="1875" y="243"/>
                      <a:pt x="978" y="44"/>
                    </a:cubicBezTo>
                    <a:cubicBezTo>
                      <a:pt x="489" y="-105"/>
                      <a:pt x="0" y="144"/>
                      <a:pt x="0" y="442"/>
                    </a:cubicBezTo>
                    <a:cubicBezTo>
                      <a:pt x="0" y="12835"/>
                      <a:pt x="0" y="12835"/>
                      <a:pt x="0" y="12835"/>
                    </a:cubicBezTo>
                    <a:cubicBezTo>
                      <a:pt x="0" y="13681"/>
                      <a:pt x="734" y="14477"/>
                      <a:pt x="1956" y="14925"/>
                    </a:cubicBezTo>
                    <a:close/>
                  </a:path>
                </a:pathLst>
              </a:custGeom>
              <a:solidFill>
                <a:srgbClr val="BEFFF1"/>
              </a:solidFill>
              <a:ln w="6350" cap="flat">
                <a:solidFill>
                  <a:schemeClr val="tx1">
                    <a:lumMod val="50000"/>
                    <a:lumOff val="50000"/>
                  </a:schemeClr>
                </a:solidFill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dirty="0"/>
              </a:p>
            </p:txBody>
          </p:sp>
          <p:sp>
            <p:nvSpPr>
              <p:cNvPr id="28" name="Freeform 84">
                <a:extLst>
                  <a:ext uri="{FF2B5EF4-FFF2-40B4-BE49-F238E27FC236}">
                    <a16:creationId xmlns:a16="http://schemas.microsoft.com/office/drawing/2014/main" id="{13901E1E-35B2-0C97-FBC0-8EDBC961020C}"/>
                  </a:ext>
                </a:extLst>
              </p:cNvPr>
              <p:cNvSpPr/>
              <p:nvPr/>
            </p:nvSpPr>
            <p:spPr>
              <a:xfrm>
                <a:off x="-217633" y="3095468"/>
                <a:ext cx="5870001" cy="17501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83" h="21359" extrusionOk="0">
                    <a:moveTo>
                      <a:pt x="9769" y="724"/>
                    </a:moveTo>
                    <a:cubicBezTo>
                      <a:pt x="192" y="16894"/>
                      <a:pt x="192" y="16894"/>
                      <a:pt x="192" y="16894"/>
                    </a:cubicBezTo>
                    <a:cubicBezTo>
                      <a:pt x="-12" y="17256"/>
                      <a:pt x="-53" y="17980"/>
                      <a:pt x="69" y="18463"/>
                    </a:cubicBezTo>
                    <a:cubicBezTo>
                      <a:pt x="436" y="20152"/>
                      <a:pt x="1088" y="21359"/>
                      <a:pt x="1903" y="21359"/>
                    </a:cubicBezTo>
                    <a:cubicBezTo>
                      <a:pt x="10747" y="21359"/>
                      <a:pt x="10747" y="21359"/>
                      <a:pt x="10747" y="21359"/>
                    </a:cubicBezTo>
                    <a:cubicBezTo>
                      <a:pt x="19591" y="21359"/>
                      <a:pt x="19591" y="21359"/>
                      <a:pt x="19591" y="21359"/>
                    </a:cubicBezTo>
                    <a:cubicBezTo>
                      <a:pt x="20365" y="21359"/>
                      <a:pt x="21017" y="20152"/>
                      <a:pt x="21425" y="18463"/>
                    </a:cubicBezTo>
                    <a:cubicBezTo>
                      <a:pt x="21547" y="17980"/>
                      <a:pt x="21465" y="17256"/>
                      <a:pt x="21302" y="16894"/>
                    </a:cubicBezTo>
                    <a:cubicBezTo>
                      <a:pt x="11725" y="724"/>
                      <a:pt x="11725" y="724"/>
                      <a:pt x="11725" y="724"/>
                    </a:cubicBezTo>
                    <a:cubicBezTo>
                      <a:pt x="11114" y="-241"/>
                      <a:pt x="10380" y="-241"/>
                      <a:pt x="9769" y="724"/>
                    </a:cubicBezTo>
                    <a:close/>
                  </a:path>
                </a:pathLst>
              </a:custGeom>
              <a:solidFill>
                <a:srgbClr val="A0B7FF"/>
              </a:solidFill>
              <a:ln w="12700" cap="flat">
                <a:solidFill>
                  <a:schemeClr val="tx1">
                    <a:lumMod val="50000"/>
                    <a:lumOff val="50000"/>
                  </a:schemeClr>
                </a:solidFill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dirty="0"/>
              </a:p>
            </p:txBody>
          </p:sp>
          <p:sp>
            <p:nvSpPr>
              <p:cNvPr id="29" name="Freeform 85">
                <a:extLst>
                  <a:ext uri="{FF2B5EF4-FFF2-40B4-BE49-F238E27FC236}">
                    <a16:creationId xmlns:a16="http://schemas.microsoft.com/office/drawing/2014/main" id="{93835F29-A570-F1E5-6139-FCCF8BDC8022}"/>
                  </a:ext>
                </a:extLst>
              </p:cNvPr>
              <p:cNvSpPr/>
              <p:nvPr/>
            </p:nvSpPr>
            <p:spPr>
              <a:xfrm>
                <a:off x="-296375" y="-16862"/>
                <a:ext cx="2804130" cy="42414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25" h="21366" extrusionOk="0">
                    <a:moveTo>
                      <a:pt x="21525" y="12835"/>
                    </a:moveTo>
                    <a:cubicBezTo>
                      <a:pt x="21525" y="442"/>
                      <a:pt x="21525" y="442"/>
                      <a:pt x="21525" y="442"/>
                    </a:cubicBezTo>
                    <a:cubicBezTo>
                      <a:pt x="21525" y="144"/>
                      <a:pt x="21036" y="-105"/>
                      <a:pt x="20547" y="44"/>
                    </a:cubicBezTo>
                    <a:cubicBezTo>
                      <a:pt x="19569" y="243"/>
                      <a:pt x="18754" y="642"/>
                      <a:pt x="18183" y="1239"/>
                    </a:cubicBezTo>
                    <a:cubicBezTo>
                      <a:pt x="9380" y="10546"/>
                      <a:pt x="9380" y="10546"/>
                      <a:pt x="9380" y="10546"/>
                    </a:cubicBezTo>
                    <a:cubicBezTo>
                      <a:pt x="577" y="19902"/>
                      <a:pt x="577" y="19902"/>
                      <a:pt x="577" y="19902"/>
                    </a:cubicBezTo>
                    <a:cubicBezTo>
                      <a:pt x="251" y="20201"/>
                      <a:pt x="88" y="20549"/>
                      <a:pt x="7" y="20848"/>
                    </a:cubicBezTo>
                    <a:cubicBezTo>
                      <a:pt x="-75" y="21246"/>
                      <a:pt x="577" y="21495"/>
                      <a:pt x="1148" y="21296"/>
                    </a:cubicBezTo>
                    <a:cubicBezTo>
                      <a:pt x="19569" y="14925"/>
                      <a:pt x="19569" y="14925"/>
                      <a:pt x="19569" y="14925"/>
                    </a:cubicBezTo>
                    <a:cubicBezTo>
                      <a:pt x="20791" y="14477"/>
                      <a:pt x="21525" y="13681"/>
                      <a:pt x="21525" y="12835"/>
                    </a:cubicBezTo>
                    <a:close/>
                  </a:path>
                </a:pathLst>
              </a:custGeom>
              <a:solidFill>
                <a:srgbClr val="FFEECB"/>
              </a:solidFill>
              <a:ln w="12700" cap="flat">
                <a:solidFill>
                  <a:schemeClr val="tx1">
                    <a:lumMod val="50000"/>
                    <a:lumOff val="50000"/>
                  </a:schemeClr>
                </a:solidFill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dirty="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28DC749-60A7-5C23-51D8-D48B1A60C035}"/>
                </a:ext>
              </a:extLst>
            </p:cNvPr>
            <p:cNvGrpSpPr/>
            <p:nvPr/>
          </p:nvGrpSpPr>
          <p:grpSpPr>
            <a:xfrm>
              <a:off x="123365" y="5852550"/>
              <a:ext cx="14606085" cy="7646286"/>
              <a:chOff x="1181895" y="3402910"/>
              <a:chExt cx="14606085" cy="7646286"/>
            </a:xfrm>
          </p:grpSpPr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CF9E1AC6-A1D7-96CD-8C98-523759AD4E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07377" y="6944544"/>
                <a:ext cx="3100345" cy="0"/>
              </a:xfrm>
              <a:prstGeom prst="line">
                <a:avLst/>
              </a:prstGeom>
              <a:ln w="57150">
                <a:solidFill>
                  <a:srgbClr val="FFEEC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19DB2152-29E6-A768-0A3A-F2FE88F20A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99530" y="5203794"/>
                <a:ext cx="3028079" cy="0"/>
              </a:xfrm>
              <a:prstGeom prst="line">
                <a:avLst/>
              </a:prstGeom>
              <a:ln w="57150">
                <a:solidFill>
                  <a:srgbClr val="BEFFF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C35613B-B603-E656-2130-70C0C9C6A9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08203" y="9490613"/>
                <a:ext cx="0" cy="1312846"/>
              </a:xfrm>
              <a:prstGeom prst="line">
                <a:avLst/>
              </a:prstGeom>
              <a:ln w="57150">
                <a:solidFill>
                  <a:srgbClr val="A0B7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26">
                <a:extLst>
                  <a:ext uri="{FF2B5EF4-FFF2-40B4-BE49-F238E27FC236}">
                    <a16:creationId xmlns:a16="http://schemas.microsoft.com/office/drawing/2014/main" id="{A4120308-95B5-DD24-C0F6-D2024CC87331}"/>
                  </a:ext>
                </a:extLst>
              </p:cNvPr>
              <p:cNvSpPr txBox="1"/>
              <p:nvPr/>
            </p:nvSpPr>
            <p:spPr>
              <a:xfrm>
                <a:off x="6059015" y="10216662"/>
                <a:ext cx="4749098" cy="83253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3302"/>
                  </a:lnSpc>
                </a:pPr>
                <a:r>
                  <a:rPr lang="en-US" sz="2600" spc="104" dirty="0">
                    <a:solidFill>
                      <a:srgbClr val="FFFFFF"/>
                    </a:solidFill>
                  </a:rPr>
                  <a:t>Courses, Consulting, </a:t>
                </a:r>
              </a:p>
              <a:p>
                <a:pPr>
                  <a:lnSpc>
                    <a:spcPts val="3302"/>
                  </a:lnSpc>
                </a:pPr>
                <a:r>
                  <a:rPr lang="en-US" sz="2600" spc="104" dirty="0">
                    <a:solidFill>
                      <a:srgbClr val="FFFFFF"/>
                    </a:solidFill>
                  </a:rPr>
                  <a:t>Commissions, Supervision</a:t>
                </a:r>
              </a:p>
            </p:txBody>
          </p:sp>
          <p:sp>
            <p:nvSpPr>
              <p:cNvPr id="32" name="TextBox 27">
                <a:extLst>
                  <a:ext uri="{FF2B5EF4-FFF2-40B4-BE49-F238E27FC236}">
                    <a16:creationId xmlns:a16="http://schemas.microsoft.com/office/drawing/2014/main" id="{28A731AA-3FC9-3D36-96A2-9F3EF23C6DBA}"/>
                  </a:ext>
                </a:extLst>
              </p:cNvPr>
              <p:cNvSpPr txBox="1"/>
              <p:nvPr/>
            </p:nvSpPr>
            <p:spPr>
              <a:xfrm>
                <a:off x="1181895" y="5427051"/>
                <a:ext cx="4363251" cy="125572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HPC environments</a:t>
                </a:r>
              </a:p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Public &amp; synthetic data </a:t>
                </a:r>
              </a:p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Courses and training</a:t>
                </a:r>
              </a:p>
            </p:txBody>
          </p:sp>
          <p:sp>
            <p:nvSpPr>
              <p:cNvPr id="33" name="TextBox 28">
                <a:extLst>
                  <a:ext uri="{FF2B5EF4-FFF2-40B4-BE49-F238E27FC236}">
                    <a16:creationId xmlns:a16="http://schemas.microsoft.com/office/drawing/2014/main" id="{82E20D49-5951-8CAE-B092-3E4E82F04E12}"/>
                  </a:ext>
                </a:extLst>
              </p:cNvPr>
              <p:cNvSpPr txBox="1"/>
              <p:nvPr/>
            </p:nvSpPr>
            <p:spPr>
              <a:xfrm>
                <a:off x="10250302" y="3731019"/>
                <a:ext cx="5537678" cy="125572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Representation learning</a:t>
                </a:r>
              </a:p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Omics Data Analysis </a:t>
                </a:r>
              </a:p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Data Science in Epidemiology</a:t>
                </a:r>
              </a:p>
            </p:txBody>
          </p:sp>
          <p:sp>
            <p:nvSpPr>
              <p:cNvPr id="35" name="TextBox 31">
                <a:extLst>
                  <a:ext uri="{FF2B5EF4-FFF2-40B4-BE49-F238E27FC236}">
                    <a16:creationId xmlns:a16="http://schemas.microsoft.com/office/drawing/2014/main" id="{8AE97FF2-D405-9510-A8DA-460C762FAF0E}"/>
                  </a:ext>
                </a:extLst>
              </p:cNvPr>
              <p:cNvSpPr txBox="1"/>
              <p:nvPr/>
            </p:nvSpPr>
            <p:spPr>
              <a:xfrm>
                <a:off x="6188363" y="3402910"/>
                <a:ext cx="3142320" cy="32782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69"/>
                  </a:lnSpc>
                </a:pPr>
                <a:endParaRPr/>
              </a:p>
            </p:txBody>
          </p:sp>
          <p:sp>
            <p:nvSpPr>
              <p:cNvPr id="36" name="TextBox 37">
                <a:extLst>
                  <a:ext uri="{FF2B5EF4-FFF2-40B4-BE49-F238E27FC236}">
                    <a16:creationId xmlns:a16="http://schemas.microsoft.com/office/drawing/2014/main" id="{8014177C-3CA2-3A24-704C-FEE93F802FDD}"/>
                  </a:ext>
                </a:extLst>
              </p:cNvPr>
              <p:cNvSpPr txBox="1"/>
              <p:nvPr/>
            </p:nvSpPr>
            <p:spPr>
              <a:xfrm>
                <a:off x="7899241" y="5569823"/>
                <a:ext cx="3142320" cy="32782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69"/>
                  </a:lnSpc>
                </a:pPr>
                <a:endParaRPr/>
              </a:p>
            </p:txBody>
          </p:sp>
          <p:sp>
            <p:nvSpPr>
              <p:cNvPr id="38" name="TextBox 22">
                <a:extLst>
                  <a:ext uri="{FF2B5EF4-FFF2-40B4-BE49-F238E27FC236}">
                    <a16:creationId xmlns:a16="http://schemas.microsoft.com/office/drawing/2014/main" id="{843A9582-4374-4743-9341-092BE4E998EE}"/>
                  </a:ext>
                </a:extLst>
              </p:cNvPr>
              <p:cNvSpPr txBox="1"/>
              <p:nvPr/>
            </p:nvSpPr>
            <p:spPr>
              <a:xfrm>
                <a:off x="5242721" y="6170858"/>
                <a:ext cx="2138133" cy="415691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3359"/>
                  </a:lnSpc>
                  <a:spcBef>
                    <a:spcPct val="0"/>
                  </a:spcBef>
                </a:pPr>
                <a:r>
                  <a:rPr lang="en-US" sz="2800" b="1" spc="144" dirty="0">
                    <a:solidFill>
                      <a:schemeClr val="bg1"/>
                    </a:solidFill>
                    <a:latin typeface="Montserrat" pitchFamily="2" charset="77"/>
                  </a:rPr>
                  <a:t>SANDBOX</a:t>
                </a:r>
              </a:p>
            </p:txBody>
          </p:sp>
          <p:sp>
            <p:nvSpPr>
              <p:cNvPr id="39" name="TextBox 21">
                <a:extLst>
                  <a:ext uri="{FF2B5EF4-FFF2-40B4-BE49-F238E27FC236}">
                    <a16:creationId xmlns:a16="http://schemas.microsoft.com/office/drawing/2014/main" id="{806796FB-7754-23ED-F8A8-978CCEB8CE25}"/>
                  </a:ext>
                </a:extLst>
              </p:cNvPr>
              <p:cNvSpPr txBox="1"/>
              <p:nvPr/>
            </p:nvSpPr>
            <p:spPr>
              <a:xfrm>
                <a:off x="6517297" y="8150615"/>
                <a:ext cx="2939768" cy="84542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359"/>
                  </a:lnSpc>
                  <a:spcBef>
                    <a:spcPct val="0"/>
                  </a:spcBef>
                </a:pPr>
                <a:r>
                  <a:rPr lang="en-US" sz="2800" b="1" spc="144" dirty="0">
                    <a:solidFill>
                      <a:schemeClr val="bg1"/>
                    </a:solidFill>
                    <a:latin typeface="Montserrat" pitchFamily="2" charset="77"/>
                  </a:rPr>
                  <a:t>SUND DATALAB</a:t>
                </a:r>
              </a:p>
            </p:txBody>
          </p:sp>
          <p:sp>
            <p:nvSpPr>
              <p:cNvPr id="41" name="TextBox 23">
                <a:extLst>
                  <a:ext uri="{FF2B5EF4-FFF2-40B4-BE49-F238E27FC236}">
                    <a16:creationId xmlns:a16="http://schemas.microsoft.com/office/drawing/2014/main" id="{425C57EC-AF36-A268-D3EB-8E8582BC7DD3}"/>
                  </a:ext>
                </a:extLst>
              </p:cNvPr>
              <p:cNvSpPr txBox="1"/>
              <p:nvPr/>
            </p:nvSpPr>
            <p:spPr>
              <a:xfrm>
                <a:off x="8314234" y="6022354"/>
                <a:ext cx="2665504" cy="85536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3359"/>
                  </a:lnSpc>
                  <a:spcBef>
                    <a:spcPct val="0"/>
                  </a:spcBef>
                </a:pPr>
                <a:r>
                  <a:rPr lang="en-US" sz="2800" b="1" spc="144" dirty="0">
                    <a:solidFill>
                      <a:schemeClr val="bg1"/>
                    </a:solidFill>
                    <a:latin typeface="Montserrat" pitchFamily="2" charset="77"/>
                  </a:rPr>
                  <a:t>RESEARCH GROUPS</a:t>
                </a:r>
              </a:p>
            </p:txBody>
          </p:sp>
        </p:grpSp>
        <p:grpSp>
          <p:nvGrpSpPr>
            <p:cNvPr id="49" name="Group">
              <a:extLst>
                <a:ext uri="{FF2B5EF4-FFF2-40B4-BE49-F238E27FC236}">
                  <a16:creationId xmlns:a16="http://schemas.microsoft.com/office/drawing/2014/main" id="{9202669A-0100-B449-8D44-482C49642DD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34437" y="8793254"/>
              <a:ext cx="1118438" cy="1118437"/>
              <a:chOff x="0" y="0"/>
              <a:chExt cx="2043534" cy="2043534"/>
            </a:xfrm>
          </p:grpSpPr>
          <p:pic>
            <p:nvPicPr>
              <p:cNvPr id="50" name="HeaDS_logo_circle.png" descr="HeaDS_logo_circle.png">
                <a:extLst>
                  <a:ext uri="{FF2B5EF4-FFF2-40B4-BE49-F238E27FC236}">
                    <a16:creationId xmlns:a16="http://schemas.microsoft.com/office/drawing/2014/main" id="{4CC364BF-69B7-9562-A5DD-1744661ED9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2043535" cy="204353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51" name="Circle">
                <a:extLst>
                  <a:ext uri="{FF2B5EF4-FFF2-40B4-BE49-F238E27FC236}">
                    <a16:creationId xmlns:a16="http://schemas.microsoft.com/office/drawing/2014/main" id="{2224A62B-7245-2B41-3850-4A0E53ECFBFB}"/>
                  </a:ext>
                </a:extLst>
              </p:cNvPr>
              <p:cNvSpPr/>
              <p:nvPr/>
            </p:nvSpPr>
            <p:spPr>
              <a:xfrm>
                <a:off x="10611" y="7953"/>
                <a:ext cx="2022314" cy="2027630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pic>
        <p:nvPicPr>
          <p:cNvPr id="11" name="Picture 10" descr="A person with long curly hair&#10;&#10;Description automatically generated">
            <a:extLst>
              <a:ext uri="{FF2B5EF4-FFF2-40B4-BE49-F238E27FC236}">
                <a16:creationId xmlns:a16="http://schemas.microsoft.com/office/drawing/2014/main" id="{27FF2DFE-9F3D-BDD5-648E-0E6B6CAD8ED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5000" contras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98" t="-24" r="18063" b="4646"/>
          <a:stretch/>
        </p:blipFill>
        <p:spPr>
          <a:xfrm>
            <a:off x="14780769" y="8882950"/>
            <a:ext cx="2775876" cy="2773027"/>
          </a:xfrm>
          <a:prstGeom prst="ellipse">
            <a:avLst/>
          </a:prstGeom>
        </p:spPr>
      </p:pic>
      <p:sp>
        <p:nvSpPr>
          <p:cNvPr id="12" name="Circle">
            <a:extLst>
              <a:ext uri="{FF2B5EF4-FFF2-40B4-BE49-F238E27FC236}">
                <a16:creationId xmlns:a16="http://schemas.microsoft.com/office/drawing/2014/main" id="{E1FA89DA-55EC-9F44-02B2-FDF2C72B116E}"/>
              </a:ext>
            </a:extLst>
          </p:cNvPr>
          <p:cNvSpPr>
            <a:spLocks noChangeAspect="1"/>
          </p:cNvSpPr>
          <p:nvPr/>
        </p:nvSpPr>
        <p:spPr>
          <a:xfrm>
            <a:off x="14773023" y="8882854"/>
            <a:ext cx="2775876" cy="2773138"/>
          </a:xfrm>
          <a:prstGeom prst="ellipse">
            <a:avLst/>
          </a:prstGeom>
          <a:ln w="25400">
            <a:solidFill>
              <a:srgbClr val="A0B7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" name="Picture 21" descr="A person with a beard&#10;&#10;Description automatically generated">
            <a:extLst>
              <a:ext uri="{FF2B5EF4-FFF2-40B4-BE49-F238E27FC236}">
                <a16:creationId xmlns:a16="http://schemas.microsoft.com/office/drawing/2014/main" id="{AA172052-919B-C259-0C67-02277CA524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2997" y="8977255"/>
            <a:ext cx="2528426" cy="252842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3399426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Rounded Rectangle"/>
          <p:cNvSpPr/>
          <p:nvPr/>
        </p:nvSpPr>
        <p:spPr>
          <a:xfrm>
            <a:off x="7463341" y="9828507"/>
            <a:ext cx="4868099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40" name="Rounded Rectangle"/>
          <p:cNvSpPr/>
          <p:nvPr/>
        </p:nvSpPr>
        <p:spPr>
          <a:xfrm>
            <a:off x="1878265" y="5562498"/>
            <a:ext cx="9892243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41" name="Group 3"/>
          <p:cNvSpPr txBox="1"/>
          <p:nvPr/>
        </p:nvSpPr>
        <p:spPr>
          <a:xfrm>
            <a:off x="8475814" y="1005883"/>
            <a:ext cx="7419672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LISTING CONTENT</a:t>
            </a:r>
          </a:p>
        </p:txBody>
      </p:sp>
      <p:sp>
        <p:nvSpPr>
          <p:cNvPr id="74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58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22</a:t>
            </a:r>
            <a:endParaRPr dirty="0"/>
          </a:p>
        </p:txBody>
      </p:sp>
      <p:sp>
        <p:nvSpPr>
          <p:cNvPr id="748" name="Line"/>
          <p:cNvSpPr/>
          <p:nvPr/>
        </p:nvSpPr>
        <p:spPr>
          <a:xfrm>
            <a:off x="1683761" y="2540000"/>
            <a:ext cx="21308578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70D4BB0-4E16-29F6-E260-1FBFC2CA0DAA}"/>
              </a:ext>
            </a:extLst>
          </p:cNvPr>
          <p:cNvGrpSpPr/>
          <p:nvPr/>
        </p:nvGrpSpPr>
        <p:grpSpPr>
          <a:xfrm>
            <a:off x="14389006" y="4147941"/>
            <a:ext cx="7149882" cy="7535698"/>
            <a:chOff x="14389006" y="3447639"/>
            <a:chExt cx="7149882" cy="7535698"/>
          </a:xfrm>
        </p:grpSpPr>
        <p:sp>
          <p:nvSpPr>
            <p:cNvPr id="3" name="CustomShape 17">
              <a:extLst>
                <a:ext uri="{FF2B5EF4-FFF2-40B4-BE49-F238E27FC236}">
                  <a16:creationId xmlns:a16="http://schemas.microsoft.com/office/drawing/2014/main" id="{593C4909-E740-E668-F96B-8003DAF6E19F}"/>
                </a:ext>
              </a:extLst>
            </p:cNvPr>
            <p:cNvSpPr/>
            <p:nvPr/>
          </p:nvSpPr>
          <p:spPr>
            <a:xfrm>
              <a:off x="17035919" y="7045504"/>
              <a:ext cx="2001890" cy="1678644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" name="TextBox 14">
              <a:extLst>
                <a:ext uri="{FF2B5EF4-FFF2-40B4-BE49-F238E27FC236}">
                  <a16:creationId xmlns:a16="http://schemas.microsoft.com/office/drawing/2014/main" id="{CE892418-4FA8-18DF-6908-885DCF4CE27B}"/>
                </a:ext>
              </a:extLst>
            </p:cNvPr>
            <p:cNvSpPr txBox="1"/>
            <p:nvPr/>
          </p:nvSpPr>
          <p:spPr>
            <a:xfrm>
              <a:off x="16905997" y="622574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Users</a:t>
              </a:r>
            </a:p>
          </p:txBody>
        </p:sp>
        <p:sp>
          <p:nvSpPr>
            <p:cNvPr id="5" name="TextBox 15">
              <a:extLst>
                <a:ext uri="{FF2B5EF4-FFF2-40B4-BE49-F238E27FC236}">
                  <a16:creationId xmlns:a16="http://schemas.microsoft.com/office/drawing/2014/main" id="{EB5C3127-0CBD-9E2E-7173-8CEAE397A155}"/>
                </a:ext>
              </a:extLst>
            </p:cNvPr>
            <p:cNvSpPr txBox="1"/>
            <p:nvPr/>
          </p:nvSpPr>
          <p:spPr>
            <a:xfrm>
              <a:off x="16981054" y="105009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6" name="Picture 22">
              <a:extLst>
                <a:ext uri="{FF2B5EF4-FFF2-40B4-BE49-F238E27FC236}">
                  <a16:creationId xmlns:a16="http://schemas.microsoft.com/office/drawing/2014/main" id="{8703D1FD-FA0D-26A9-29F6-C99B46AFCE4C}"/>
                </a:ext>
              </a:extLst>
            </p:cNvPr>
            <p:cNvGrpSpPr/>
            <p:nvPr/>
          </p:nvGrpSpPr>
          <p:grpSpPr>
            <a:xfrm>
              <a:off x="17463595" y="9446514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DD750BC-555D-FB22-8C1F-93A5092AFD0D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6FB70188-0ECA-5C72-EE85-8588768A3731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807A2D9-6290-9C42-4A0A-1BA6E9235C2E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7" name="Picture 23">
              <a:extLst>
                <a:ext uri="{FF2B5EF4-FFF2-40B4-BE49-F238E27FC236}">
                  <a16:creationId xmlns:a16="http://schemas.microsoft.com/office/drawing/2014/main" id="{10712635-F7C9-9DDC-9A2F-98A040E02067}"/>
                </a:ext>
              </a:extLst>
            </p:cNvPr>
            <p:cNvGrpSpPr/>
            <p:nvPr/>
          </p:nvGrpSpPr>
          <p:grpSpPr>
            <a:xfrm>
              <a:off x="19893331" y="9408564"/>
              <a:ext cx="1145935" cy="88515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29C828DA-AEB1-2DC6-573C-E23B8B45912B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4EA4501-6600-090B-3A4F-833283F13B7F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B05B681-4DC3-338B-783D-D796677DAA1C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8" name="Picture 26">
              <a:extLst>
                <a:ext uri="{FF2B5EF4-FFF2-40B4-BE49-F238E27FC236}">
                  <a16:creationId xmlns:a16="http://schemas.microsoft.com/office/drawing/2014/main" id="{128E96D3-4A42-F1A0-4E91-4647CBD4C0D0}"/>
                </a:ext>
              </a:extLst>
            </p:cNvPr>
            <p:cNvGrpSpPr/>
            <p:nvPr/>
          </p:nvGrpSpPr>
          <p:grpSpPr>
            <a:xfrm>
              <a:off x="17505744" y="3447639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ACBB13F3-4AD3-6861-2586-D0B2ECA7BB2E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730DB10-5D81-8BCC-03A4-75ED8BE3C8BF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75AFB05-B2CA-D435-2F5A-DCBAEBD890C7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9" name="AutoShape 27">
              <a:extLst>
                <a:ext uri="{FF2B5EF4-FFF2-40B4-BE49-F238E27FC236}">
                  <a16:creationId xmlns:a16="http://schemas.microsoft.com/office/drawing/2014/main" id="{F2FC8E27-EFD9-1B48-FE00-4750AFDEF316}"/>
                </a:ext>
              </a:extLst>
            </p:cNvPr>
            <p:cNvSpPr/>
            <p:nvPr/>
          </p:nvSpPr>
          <p:spPr>
            <a:xfrm>
              <a:off x="15524394" y="9083070"/>
              <a:ext cx="4980925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0" name="AutoShape 28">
              <a:extLst>
                <a:ext uri="{FF2B5EF4-FFF2-40B4-BE49-F238E27FC236}">
                  <a16:creationId xmlns:a16="http://schemas.microsoft.com/office/drawing/2014/main" id="{71B41A9A-DE7A-857D-F605-919960D137B7}"/>
                </a:ext>
              </a:extLst>
            </p:cNvPr>
            <p:cNvSpPr/>
            <p:nvPr/>
          </p:nvSpPr>
          <p:spPr>
            <a:xfrm rot="16200000">
              <a:off x="15333351" y="93122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1" name="AutoShape 30">
              <a:extLst>
                <a:ext uri="{FF2B5EF4-FFF2-40B4-BE49-F238E27FC236}">
                  <a16:creationId xmlns:a16="http://schemas.microsoft.com/office/drawing/2014/main" id="{2A827FDB-A191-5B93-AF78-8CBF891F728A}"/>
                </a:ext>
              </a:extLst>
            </p:cNvPr>
            <p:cNvSpPr/>
            <p:nvPr/>
          </p:nvSpPr>
          <p:spPr>
            <a:xfrm rot="16200000">
              <a:off x="20276176" y="92741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2" name="Picture 12">
              <a:extLst>
                <a:ext uri="{FF2B5EF4-FFF2-40B4-BE49-F238E27FC236}">
                  <a16:creationId xmlns:a16="http://schemas.microsoft.com/office/drawing/2014/main" id="{F7E9571B-9D82-BA79-476D-D368DA51F388}"/>
                </a:ext>
              </a:extLst>
            </p:cNvPr>
            <p:cNvGrpSpPr/>
            <p:nvPr/>
          </p:nvGrpSpPr>
          <p:grpSpPr>
            <a:xfrm>
              <a:off x="15031519" y="9496279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FB31856-1CEF-C655-9BDD-47D406561A12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1C0AB777-4597-D1F8-D81A-6810A200E7C9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A910C92-3218-AB7D-A558-2E91159B9599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3" name="TextBox 17">
              <a:extLst>
                <a:ext uri="{FF2B5EF4-FFF2-40B4-BE49-F238E27FC236}">
                  <a16:creationId xmlns:a16="http://schemas.microsoft.com/office/drawing/2014/main" id="{BCB7EC12-B631-7D39-460E-941BB6C1816F}"/>
                </a:ext>
              </a:extLst>
            </p:cNvPr>
            <p:cNvSpPr txBox="1"/>
            <p:nvPr/>
          </p:nvSpPr>
          <p:spPr>
            <a:xfrm>
              <a:off x="19306545" y="1050200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Pictures</a:t>
              </a:r>
            </a:p>
          </p:txBody>
        </p:sp>
        <p:sp>
          <p:nvSpPr>
            <p:cNvPr id="14" name="TextBox 16">
              <a:extLst>
                <a:ext uri="{FF2B5EF4-FFF2-40B4-BE49-F238E27FC236}">
                  <a16:creationId xmlns:a16="http://schemas.microsoft.com/office/drawing/2014/main" id="{384DAB36-A99F-BE51-46A9-73C8BE570368}"/>
                </a:ext>
              </a:extLst>
            </p:cNvPr>
            <p:cNvSpPr txBox="1"/>
            <p:nvPr/>
          </p:nvSpPr>
          <p:spPr>
            <a:xfrm>
              <a:off x="14389006" y="105009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sp>
          <p:nvSpPr>
            <p:cNvPr id="15" name="AutoShape 39">
              <a:extLst>
                <a:ext uri="{FF2B5EF4-FFF2-40B4-BE49-F238E27FC236}">
                  <a16:creationId xmlns:a16="http://schemas.microsoft.com/office/drawing/2014/main" id="{A71867AB-243E-AAED-583D-C3DAB03C1BC3}"/>
                </a:ext>
              </a:extLst>
            </p:cNvPr>
            <p:cNvSpPr/>
            <p:nvPr/>
          </p:nvSpPr>
          <p:spPr>
            <a:xfrm rot="16200000">
              <a:off x="17869262" y="503619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6" name="TextBox 14">
              <a:extLst>
                <a:ext uri="{FF2B5EF4-FFF2-40B4-BE49-F238E27FC236}">
                  <a16:creationId xmlns:a16="http://schemas.microsoft.com/office/drawing/2014/main" id="{75059FE7-1C13-9913-AB7C-3939B91ED361}"/>
                </a:ext>
              </a:extLst>
            </p:cNvPr>
            <p:cNvSpPr txBox="1"/>
            <p:nvPr/>
          </p:nvSpPr>
          <p:spPr>
            <a:xfrm>
              <a:off x="16905997" y="4310075"/>
              <a:ext cx="2232343" cy="456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/</a:t>
              </a:r>
            </a:p>
          </p:txBody>
        </p:sp>
        <p:grpSp>
          <p:nvGrpSpPr>
            <p:cNvPr id="17" name="Picture 26">
              <a:extLst>
                <a:ext uri="{FF2B5EF4-FFF2-40B4-BE49-F238E27FC236}">
                  <a16:creationId xmlns:a16="http://schemas.microsoft.com/office/drawing/2014/main" id="{B0552EF5-8006-FE32-6A12-218C8425F117}"/>
                </a:ext>
              </a:extLst>
            </p:cNvPr>
            <p:cNvGrpSpPr/>
            <p:nvPr/>
          </p:nvGrpSpPr>
          <p:grpSpPr>
            <a:xfrm>
              <a:off x="17524794" y="7149435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4E2425D9-C7C9-197D-1090-50F4A0F062E5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C77EB24-97D0-C22D-D8ED-8C1783D02758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526F3FA-D267-D095-85F1-C6A38CEA01A6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D5A7C112-8EB6-6524-E998-74F6A6B54B3E}"/>
                </a:ext>
              </a:extLst>
            </p:cNvPr>
            <p:cNvSpPr/>
            <p:nvPr/>
          </p:nvSpPr>
          <p:spPr>
            <a:xfrm rot="16200000">
              <a:off x="17857071" y="69442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9" name="Picture 26">
              <a:extLst>
                <a:ext uri="{FF2B5EF4-FFF2-40B4-BE49-F238E27FC236}">
                  <a16:creationId xmlns:a16="http://schemas.microsoft.com/office/drawing/2014/main" id="{21742244-1DA1-87E2-FD8C-DB462B12BBD7}"/>
                </a:ext>
              </a:extLst>
            </p:cNvPr>
            <p:cNvGrpSpPr/>
            <p:nvPr/>
          </p:nvGrpSpPr>
          <p:grpSpPr>
            <a:xfrm>
              <a:off x="17499644" y="5218557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3CE0A398-7609-7468-74A8-450C3901943D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5EC8A02-79EA-8A01-183A-07E17D735E22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894EEF4F-5E22-7A8B-8485-C2B0D755A934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TextBox 14">
              <a:extLst>
                <a:ext uri="{FF2B5EF4-FFF2-40B4-BE49-F238E27FC236}">
                  <a16:creationId xmlns:a16="http://schemas.microsoft.com/office/drawing/2014/main" id="{6BF6648A-98F9-861B-4BEC-81DF6748B764}"/>
                </a:ext>
              </a:extLst>
            </p:cNvPr>
            <p:cNvSpPr txBox="1"/>
            <p:nvPr/>
          </p:nvSpPr>
          <p:spPr>
            <a:xfrm>
              <a:off x="16912093" y="817036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[you]</a:t>
              </a:r>
            </a:p>
          </p:txBody>
        </p:sp>
        <p:sp>
          <p:nvSpPr>
            <p:cNvPr id="21" name="AutoShape 39">
              <a:extLst>
                <a:ext uri="{FF2B5EF4-FFF2-40B4-BE49-F238E27FC236}">
                  <a16:creationId xmlns:a16="http://schemas.microsoft.com/office/drawing/2014/main" id="{4E4D97DB-2DC6-6A73-5FB0-F99387BE1D44}"/>
                </a:ext>
              </a:extLst>
            </p:cNvPr>
            <p:cNvSpPr/>
            <p:nvPr/>
          </p:nvSpPr>
          <p:spPr>
            <a:xfrm rot="16200000">
              <a:off x="17863167" y="89254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</p:grpSp>
      <p:sp>
        <p:nvSpPr>
          <p:cNvPr id="739" name="Rounded Rectangle"/>
          <p:cNvSpPr/>
          <p:nvPr/>
        </p:nvSpPr>
        <p:spPr>
          <a:xfrm>
            <a:off x="1878265" y="9828507"/>
            <a:ext cx="3799007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 dirty="0"/>
          </a:p>
        </p:txBody>
      </p:sp>
      <p:sp>
        <p:nvSpPr>
          <p:cNvPr id="742" name="CustomShape 13"/>
          <p:cNvSpPr txBox="1"/>
          <p:nvPr/>
        </p:nvSpPr>
        <p:spPr>
          <a:xfrm>
            <a:off x="2064114" y="4041878"/>
            <a:ext cx="10940645" cy="81437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To </a:t>
            </a:r>
            <a:r>
              <a:rPr sz="3000" b="1" dirty="0"/>
              <a:t>list </a:t>
            </a:r>
            <a:r>
              <a:rPr lang="en-US" sz="3000" b="1" dirty="0"/>
              <a:t>the</a:t>
            </a:r>
            <a:r>
              <a:rPr sz="3000" b="1" dirty="0"/>
              <a:t> contents of a directory</a:t>
            </a:r>
            <a:r>
              <a:rPr sz="3000" dirty="0"/>
              <a:t>, including other directories:</a:t>
            </a:r>
            <a:endParaRPr sz="3000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000000"/>
                </a:solidFill>
              </a:defRPr>
            </a:pP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2800" b="1" spc="295">
                <a:solidFill>
                  <a:srgbClr val="374556"/>
                </a:solidFill>
              </a:defRPr>
            </a:pPr>
            <a:r>
              <a:rPr sz="3000" dirty="0"/>
              <a:t> </a:t>
            </a:r>
            <a:r>
              <a:rPr sz="3000" spc="317" dirty="0">
                <a:latin typeface="Courier New"/>
                <a:ea typeface="Courier New"/>
                <a:cs typeface="Courier New"/>
                <a:sym typeface="Courier New"/>
              </a:rPr>
              <a:t>$ ls</a:t>
            </a:r>
            <a:endParaRPr sz="3000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000000"/>
                </a:solidFill>
              </a:defRPr>
            </a:pPr>
            <a:endParaRPr sz="3000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In the example on the right this would give you the Downloads, Documents and Pictures folders. </a:t>
            </a: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You can list directories</a:t>
            </a:r>
            <a:r>
              <a:rPr lang="en-US" sz="3000" dirty="0"/>
              <a:t> you are NOT currently inside of</a:t>
            </a:r>
            <a:r>
              <a:rPr sz="3000" dirty="0"/>
              <a:t> by specifying the </a:t>
            </a:r>
            <a:r>
              <a:rPr sz="3000" b="1" dirty="0"/>
              <a:t>path</a:t>
            </a:r>
            <a:r>
              <a:rPr sz="3000" dirty="0"/>
              <a:t> to them:</a:t>
            </a: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</a:t>
            </a:r>
            <a:r>
              <a:rPr lang="en-US" sz="3000" dirty="0"/>
              <a:t> </a:t>
            </a:r>
            <a:r>
              <a:rPr sz="3000" dirty="0"/>
              <a:t>ls /</a:t>
            </a:r>
            <a:r>
              <a:rPr lang="en-US" sz="3000" dirty="0"/>
              <a:t>Users</a:t>
            </a:r>
            <a:r>
              <a:rPr sz="3000" dirty="0"/>
              <a:t>          $ ls </a:t>
            </a:r>
            <a:r>
              <a:rPr lang="en-US" sz="3000" dirty="0"/>
              <a:t>~/Downloads</a:t>
            </a: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ls has many useful options</a:t>
            </a:r>
            <a:r>
              <a:rPr lang="en-US" sz="3000" dirty="0"/>
              <a:t> (</a:t>
            </a:r>
            <a:r>
              <a:rPr sz="3000" b="1" dirty="0"/>
              <a:t>–l, -t </a:t>
            </a:r>
            <a:r>
              <a:rPr sz="3000" dirty="0"/>
              <a:t>and </a:t>
            </a:r>
            <a:r>
              <a:rPr sz="3000" b="1" dirty="0"/>
              <a:t>–h, -F</a:t>
            </a:r>
            <a:r>
              <a:rPr lang="en-US" sz="3000" b="1" dirty="0"/>
              <a:t>)</a:t>
            </a:r>
            <a:r>
              <a:rPr sz="3000" dirty="0"/>
              <a:t>. </a:t>
            </a:r>
            <a:r>
              <a:rPr lang="en-US" sz="3000" dirty="0"/>
              <a:t>We’ll get to that later.</a:t>
            </a:r>
            <a:endParaRPr sz="3000"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Rounded Rectangle"/>
          <p:cNvSpPr/>
          <p:nvPr/>
        </p:nvSpPr>
        <p:spPr>
          <a:xfrm>
            <a:off x="1805059" y="5676712"/>
            <a:ext cx="10264531" cy="831005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53" name="Rounded Rectangle"/>
          <p:cNvSpPr/>
          <p:nvPr/>
        </p:nvSpPr>
        <p:spPr>
          <a:xfrm>
            <a:off x="1805059" y="7818224"/>
            <a:ext cx="10264531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54" name="Rounded Rectangle"/>
          <p:cNvSpPr/>
          <p:nvPr/>
        </p:nvSpPr>
        <p:spPr>
          <a:xfrm>
            <a:off x="1805059" y="10930338"/>
            <a:ext cx="10264531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55" name="CustomShape 3"/>
          <p:cNvSpPr/>
          <p:nvPr/>
        </p:nvSpPr>
        <p:spPr>
          <a:xfrm>
            <a:off x="4989929" y="9142364"/>
            <a:ext cx="991832" cy="1222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1828431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62" name="Group 4"/>
          <p:cNvGrpSpPr/>
          <p:nvPr/>
        </p:nvGrpSpPr>
        <p:grpSpPr>
          <a:xfrm>
            <a:off x="6229940" y="9125951"/>
            <a:ext cx="1414764" cy="1393662"/>
            <a:chOff x="-1" y="2"/>
            <a:chExt cx="1414762" cy="1393660"/>
          </a:xfrm>
        </p:grpSpPr>
        <p:sp>
          <p:nvSpPr>
            <p:cNvPr id="756" name="CustomShape 5"/>
            <p:cNvSpPr/>
            <p:nvPr/>
          </p:nvSpPr>
          <p:spPr>
            <a:xfrm rot="2220000">
              <a:off x="706897" y="977255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7" name="CustomShape 6"/>
            <p:cNvSpPr/>
            <p:nvPr/>
          </p:nvSpPr>
          <p:spPr>
            <a:xfrm rot="2220000">
              <a:off x="65016" y="504574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8" name="CustomShape 7"/>
            <p:cNvSpPr/>
            <p:nvPr/>
          </p:nvSpPr>
          <p:spPr>
            <a:xfrm rot="2220000">
              <a:off x="801937" y="194614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9" name="CustomShape 8"/>
            <p:cNvSpPr/>
            <p:nvPr/>
          </p:nvSpPr>
          <p:spPr>
            <a:xfrm rot="2220000">
              <a:off x="894459" y="466050"/>
              <a:ext cx="376550" cy="603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0" name="CustomShape 9"/>
            <p:cNvSpPr/>
            <p:nvPr/>
          </p:nvSpPr>
          <p:spPr>
            <a:xfrm rot="9420000">
              <a:off x="262668" y="740371"/>
              <a:ext cx="376551" cy="603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1" name="CustomShape 10"/>
            <p:cNvSpPr/>
            <p:nvPr/>
          </p:nvSpPr>
          <p:spPr>
            <a:xfrm rot="2220000" flipH="1">
              <a:off x="347268" y="52416"/>
              <a:ext cx="376190" cy="603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63" name="Group 3"/>
          <p:cNvSpPr txBox="1"/>
          <p:nvPr/>
        </p:nvSpPr>
        <p:spPr>
          <a:xfrm>
            <a:off x="7243424" y="1003300"/>
            <a:ext cx="10189252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CHANGING DIRECTORIES</a:t>
            </a:r>
          </a:p>
        </p:txBody>
      </p:sp>
      <p:sp>
        <p:nvSpPr>
          <p:cNvPr id="764" name="CustomShape 13"/>
          <p:cNvSpPr txBox="1"/>
          <p:nvPr/>
        </p:nvSpPr>
        <p:spPr>
          <a:xfrm>
            <a:off x="1975471" y="4156758"/>
            <a:ext cx="10818646" cy="3269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From your </a:t>
            </a:r>
            <a:r>
              <a:rPr sz="3000" b="1" dirty="0"/>
              <a:t>wd</a:t>
            </a:r>
            <a:r>
              <a:rPr sz="3000" dirty="0"/>
              <a:t>, you can easily move into any subdirectory:</a:t>
            </a:r>
            <a:endParaRPr sz="3000" spc="190" dirty="0">
              <a:solidFill>
                <a:srgbClr val="000000"/>
              </a:solidFill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cd Documents</a:t>
            </a:r>
            <a:endParaRPr sz="30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0472" indent="-180472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770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23</a:t>
            </a:r>
            <a:endParaRPr dirty="0"/>
          </a:p>
        </p:txBody>
      </p:sp>
      <p:sp>
        <p:nvSpPr>
          <p:cNvPr id="771" name="Line"/>
          <p:cNvSpPr/>
          <p:nvPr/>
        </p:nvSpPr>
        <p:spPr>
          <a:xfrm>
            <a:off x="1683761" y="2540000"/>
            <a:ext cx="21308578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CustomShape 17">
            <a:extLst>
              <a:ext uri="{FF2B5EF4-FFF2-40B4-BE49-F238E27FC236}">
                <a16:creationId xmlns:a16="http://schemas.microsoft.com/office/drawing/2014/main" id="{132CE5AE-E466-6FB1-B1A3-848E76B64215}"/>
              </a:ext>
            </a:extLst>
          </p:cNvPr>
          <p:cNvSpPr/>
          <p:nvPr/>
        </p:nvSpPr>
        <p:spPr>
          <a:xfrm>
            <a:off x="17035919" y="7025462"/>
            <a:ext cx="2001890" cy="1678644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7FD9C724-E9A3-1958-E7CF-F114ED77C092}"/>
              </a:ext>
            </a:extLst>
          </p:cNvPr>
          <p:cNvSpPr txBox="1"/>
          <p:nvPr/>
        </p:nvSpPr>
        <p:spPr>
          <a:xfrm>
            <a:off x="16981054" y="1048092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Documents</a:t>
            </a:r>
          </a:p>
        </p:txBody>
      </p:sp>
      <p:grpSp>
        <p:nvGrpSpPr>
          <p:cNvPr id="6" name="Picture 22">
            <a:extLst>
              <a:ext uri="{FF2B5EF4-FFF2-40B4-BE49-F238E27FC236}">
                <a16:creationId xmlns:a16="http://schemas.microsoft.com/office/drawing/2014/main" id="{0FFA5454-8D91-6FE0-3D1E-2671DA88EA66}"/>
              </a:ext>
            </a:extLst>
          </p:cNvPr>
          <p:cNvGrpSpPr/>
          <p:nvPr/>
        </p:nvGrpSpPr>
        <p:grpSpPr>
          <a:xfrm>
            <a:off x="17463595" y="9426472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F43A7CB-65EF-50DD-82B7-87EBA93207A5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15FD2C3-2A05-0B31-297D-CEBFA2335B12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A7754BF-7D14-68FC-0B3B-EA35C3C30C47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7" name="Picture 23">
            <a:extLst>
              <a:ext uri="{FF2B5EF4-FFF2-40B4-BE49-F238E27FC236}">
                <a16:creationId xmlns:a16="http://schemas.microsoft.com/office/drawing/2014/main" id="{89AEF983-0DA8-3B31-0C50-135619B2B5BB}"/>
              </a:ext>
            </a:extLst>
          </p:cNvPr>
          <p:cNvGrpSpPr/>
          <p:nvPr/>
        </p:nvGrpSpPr>
        <p:grpSpPr>
          <a:xfrm>
            <a:off x="19893331" y="9388522"/>
            <a:ext cx="1145935" cy="885154"/>
            <a:chOff x="11259853" y="6101290"/>
            <a:chExt cx="1145935" cy="885154"/>
          </a:xfrm>
          <a:solidFill>
            <a:srgbClr val="FFFFFF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28E5E44-FC4B-FED9-B555-AD50A00F02C1}"/>
                </a:ext>
              </a:extLst>
            </p:cNvPr>
            <p:cNvSpPr/>
            <p:nvPr/>
          </p:nvSpPr>
          <p:spPr>
            <a:xfrm>
              <a:off x="11259853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B59A377-4131-E5BE-8ABF-89C1EB21C85C}"/>
                </a:ext>
              </a:extLst>
            </p:cNvPr>
            <p:cNvSpPr/>
            <p:nvPr/>
          </p:nvSpPr>
          <p:spPr>
            <a:xfrm>
              <a:off x="11408036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AE1E5AB-B581-FC3C-2FD5-8F0B6615AD1E}"/>
                </a:ext>
              </a:extLst>
            </p:cNvPr>
            <p:cNvSpPr/>
            <p:nvPr/>
          </p:nvSpPr>
          <p:spPr>
            <a:xfrm>
              <a:off x="11334259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9" name="AutoShape 27">
            <a:extLst>
              <a:ext uri="{FF2B5EF4-FFF2-40B4-BE49-F238E27FC236}">
                <a16:creationId xmlns:a16="http://schemas.microsoft.com/office/drawing/2014/main" id="{93685B3C-0B7C-0604-5EFA-D9B632AE85B8}"/>
              </a:ext>
            </a:extLst>
          </p:cNvPr>
          <p:cNvSpPr/>
          <p:nvPr/>
        </p:nvSpPr>
        <p:spPr>
          <a:xfrm>
            <a:off x="15524394" y="9063028"/>
            <a:ext cx="49809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10" name="AutoShape 28">
            <a:extLst>
              <a:ext uri="{FF2B5EF4-FFF2-40B4-BE49-F238E27FC236}">
                <a16:creationId xmlns:a16="http://schemas.microsoft.com/office/drawing/2014/main" id="{4A1208BC-DF42-5A14-95A1-EDEC3B53A408}"/>
              </a:ext>
            </a:extLst>
          </p:cNvPr>
          <p:cNvSpPr/>
          <p:nvPr/>
        </p:nvSpPr>
        <p:spPr>
          <a:xfrm rot="16200000">
            <a:off x="15333351" y="929217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11" name="AutoShape 30">
            <a:extLst>
              <a:ext uri="{FF2B5EF4-FFF2-40B4-BE49-F238E27FC236}">
                <a16:creationId xmlns:a16="http://schemas.microsoft.com/office/drawing/2014/main" id="{8E9A2EA5-1219-1D5A-2233-0521DA3A51EF}"/>
              </a:ext>
            </a:extLst>
          </p:cNvPr>
          <p:cNvSpPr/>
          <p:nvPr/>
        </p:nvSpPr>
        <p:spPr>
          <a:xfrm rot="16200000">
            <a:off x="20276176" y="925407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12" name="Picture 12">
            <a:extLst>
              <a:ext uri="{FF2B5EF4-FFF2-40B4-BE49-F238E27FC236}">
                <a16:creationId xmlns:a16="http://schemas.microsoft.com/office/drawing/2014/main" id="{998334A4-338D-1732-1FC3-AFE13A72CBF2}"/>
              </a:ext>
            </a:extLst>
          </p:cNvPr>
          <p:cNvGrpSpPr/>
          <p:nvPr/>
        </p:nvGrpSpPr>
        <p:grpSpPr>
          <a:xfrm>
            <a:off x="15031519" y="9476237"/>
            <a:ext cx="1145935" cy="885154"/>
            <a:chOff x="6355127" y="6101290"/>
            <a:chExt cx="1145935" cy="885154"/>
          </a:xfrm>
          <a:solidFill>
            <a:srgbClr val="FFFFFF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7247ED-7EB6-6318-9D5A-4757070202B7}"/>
                </a:ext>
              </a:extLst>
            </p:cNvPr>
            <p:cNvSpPr/>
            <p:nvPr/>
          </p:nvSpPr>
          <p:spPr>
            <a:xfrm>
              <a:off x="6355127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ED60EA9-B354-191F-887E-AF462CD8355A}"/>
                </a:ext>
              </a:extLst>
            </p:cNvPr>
            <p:cNvSpPr/>
            <p:nvPr/>
          </p:nvSpPr>
          <p:spPr>
            <a:xfrm>
              <a:off x="6503310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B26EE66-DC89-3F2C-D90D-4E72D4EB3241}"/>
                </a:ext>
              </a:extLst>
            </p:cNvPr>
            <p:cNvSpPr/>
            <p:nvPr/>
          </p:nvSpPr>
          <p:spPr>
            <a:xfrm>
              <a:off x="6429533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3" name="TextBox 17">
            <a:extLst>
              <a:ext uri="{FF2B5EF4-FFF2-40B4-BE49-F238E27FC236}">
                <a16:creationId xmlns:a16="http://schemas.microsoft.com/office/drawing/2014/main" id="{47EAE880-2D34-F041-E372-2F26038665D2}"/>
              </a:ext>
            </a:extLst>
          </p:cNvPr>
          <p:cNvSpPr txBox="1"/>
          <p:nvPr/>
        </p:nvSpPr>
        <p:spPr>
          <a:xfrm>
            <a:off x="19306545" y="1048196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Pictures</a:t>
            </a:r>
          </a:p>
        </p:txBody>
      </p:sp>
      <p:sp>
        <p:nvSpPr>
          <p:cNvPr id="14" name="TextBox 16">
            <a:extLst>
              <a:ext uri="{FF2B5EF4-FFF2-40B4-BE49-F238E27FC236}">
                <a16:creationId xmlns:a16="http://schemas.microsoft.com/office/drawing/2014/main" id="{CEF6D7A6-E3CD-BACA-1809-793A4140B5CB}"/>
              </a:ext>
            </a:extLst>
          </p:cNvPr>
          <p:cNvSpPr txBox="1"/>
          <p:nvPr/>
        </p:nvSpPr>
        <p:spPr>
          <a:xfrm>
            <a:off x="14389006" y="1048092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Data</a:t>
            </a:r>
          </a:p>
        </p:txBody>
      </p:sp>
      <p:grpSp>
        <p:nvGrpSpPr>
          <p:cNvPr id="17" name="Picture 26">
            <a:extLst>
              <a:ext uri="{FF2B5EF4-FFF2-40B4-BE49-F238E27FC236}">
                <a16:creationId xmlns:a16="http://schemas.microsoft.com/office/drawing/2014/main" id="{AC52E377-A9AD-AC72-CF0F-EFBB36A09749}"/>
              </a:ext>
            </a:extLst>
          </p:cNvPr>
          <p:cNvGrpSpPr/>
          <p:nvPr/>
        </p:nvGrpSpPr>
        <p:grpSpPr>
          <a:xfrm>
            <a:off x="17524794" y="7129393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B9C5815-A057-8EB4-AD17-CC67B9E663C6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09526B9-65B7-DAEC-F7BE-EBD66EF62AA9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F9C864F-5599-8E2F-E990-C65FCCFA7AD6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20" name="TextBox 14">
            <a:extLst>
              <a:ext uri="{FF2B5EF4-FFF2-40B4-BE49-F238E27FC236}">
                <a16:creationId xmlns:a16="http://schemas.microsoft.com/office/drawing/2014/main" id="{8FBBF12D-4132-3F4E-9E63-5C26A555A920}"/>
              </a:ext>
            </a:extLst>
          </p:cNvPr>
          <p:cNvSpPr txBox="1"/>
          <p:nvPr/>
        </p:nvSpPr>
        <p:spPr>
          <a:xfrm>
            <a:off x="16912093" y="815032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[you]</a:t>
            </a:r>
          </a:p>
        </p:txBody>
      </p:sp>
      <p:sp>
        <p:nvSpPr>
          <p:cNvPr id="21" name="AutoShape 39">
            <a:extLst>
              <a:ext uri="{FF2B5EF4-FFF2-40B4-BE49-F238E27FC236}">
                <a16:creationId xmlns:a16="http://schemas.microsoft.com/office/drawing/2014/main" id="{C7B73A80-637F-D4BB-11A4-0CF59C8BF108}"/>
              </a:ext>
            </a:extLst>
          </p:cNvPr>
          <p:cNvSpPr/>
          <p:nvPr/>
        </p:nvSpPr>
        <p:spPr>
          <a:xfrm rot="16200000">
            <a:off x="17863167" y="890539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41" name="Picture 22">
            <a:extLst>
              <a:ext uri="{FF2B5EF4-FFF2-40B4-BE49-F238E27FC236}">
                <a16:creationId xmlns:a16="http://schemas.microsoft.com/office/drawing/2014/main" id="{F712DA0A-59C1-1B0A-1BFF-D63D6F16A5B1}"/>
              </a:ext>
            </a:extLst>
          </p:cNvPr>
          <p:cNvGrpSpPr/>
          <p:nvPr/>
        </p:nvGrpSpPr>
        <p:grpSpPr>
          <a:xfrm>
            <a:off x="16644445" y="1168333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8160FBD-0F5B-E4E7-9E80-10DB1838264F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14F212B-4BB7-8C2B-27E8-A7CB8469A51E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7C754C-E68E-17D6-5FBB-21ADB5DE11D3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45" name="TextBox 15">
            <a:extLst>
              <a:ext uri="{FF2B5EF4-FFF2-40B4-BE49-F238E27FC236}">
                <a16:creationId xmlns:a16="http://schemas.microsoft.com/office/drawing/2014/main" id="{31FF5962-6D99-7AAE-98A3-3567AA438196}"/>
              </a:ext>
            </a:extLst>
          </p:cNvPr>
          <p:cNvSpPr txBox="1"/>
          <p:nvPr/>
        </p:nvSpPr>
        <p:spPr>
          <a:xfrm>
            <a:off x="16161904" y="1269565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Courses</a:t>
            </a:r>
          </a:p>
        </p:txBody>
      </p:sp>
      <p:sp>
        <p:nvSpPr>
          <p:cNvPr id="46" name="AutoShape 39">
            <a:extLst>
              <a:ext uri="{FF2B5EF4-FFF2-40B4-BE49-F238E27FC236}">
                <a16:creationId xmlns:a16="http://schemas.microsoft.com/office/drawing/2014/main" id="{2C3376DB-FB61-1E05-C6EF-BD2BEDE22DEA}"/>
              </a:ext>
            </a:extLst>
          </p:cNvPr>
          <p:cNvSpPr/>
          <p:nvPr/>
        </p:nvSpPr>
        <p:spPr>
          <a:xfrm rot="16200000">
            <a:off x="17863167" y="1121044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47" name="Picture 22">
            <a:extLst>
              <a:ext uri="{FF2B5EF4-FFF2-40B4-BE49-F238E27FC236}">
                <a16:creationId xmlns:a16="http://schemas.microsoft.com/office/drawing/2014/main" id="{CA4B49A8-9F02-2D28-619A-352C5A6D829D}"/>
              </a:ext>
            </a:extLst>
          </p:cNvPr>
          <p:cNvGrpSpPr/>
          <p:nvPr/>
        </p:nvGrpSpPr>
        <p:grpSpPr>
          <a:xfrm>
            <a:off x="18552073" y="1168333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04C0077-7307-BD99-0996-A5EB2C245E30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F7C4FA4-3F2A-32B4-2FBE-9D8870F74F21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97D122B-FF7B-4E23-9F38-6C85E7EE8BD7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51" name="TextBox 15">
            <a:extLst>
              <a:ext uri="{FF2B5EF4-FFF2-40B4-BE49-F238E27FC236}">
                <a16:creationId xmlns:a16="http://schemas.microsoft.com/office/drawing/2014/main" id="{260F02AF-91B2-1A0F-E6D5-9108FC273BF7}"/>
              </a:ext>
            </a:extLst>
          </p:cNvPr>
          <p:cNvSpPr txBox="1"/>
          <p:nvPr/>
        </p:nvSpPr>
        <p:spPr>
          <a:xfrm>
            <a:off x="18069532" y="1269565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Projects</a:t>
            </a:r>
          </a:p>
        </p:txBody>
      </p:sp>
      <p:sp>
        <p:nvSpPr>
          <p:cNvPr id="52" name="AutoShape 27">
            <a:extLst>
              <a:ext uri="{FF2B5EF4-FFF2-40B4-BE49-F238E27FC236}">
                <a16:creationId xmlns:a16="http://schemas.microsoft.com/office/drawing/2014/main" id="{4ECEEAD6-604E-B05B-744C-327D237DA572}"/>
              </a:ext>
            </a:extLst>
          </p:cNvPr>
          <p:cNvSpPr/>
          <p:nvPr/>
        </p:nvSpPr>
        <p:spPr>
          <a:xfrm flipV="1">
            <a:off x="17170399" y="11363640"/>
            <a:ext cx="1974037" cy="3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53" name="AutoShape 39">
            <a:extLst>
              <a:ext uri="{FF2B5EF4-FFF2-40B4-BE49-F238E27FC236}">
                <a16:creationId xmlns:a16="http://schemas.microsoft.com/office/drawing/2014/main" id="{33133946-E067-606B-674F-A2B73C00B723}"/>
              </a:ext>
            </a:extLst>
          </p:cNvPr>
          <p:cNvSpPr/>
          <p:nvPr/>
        </p:nvSpPr>
        <p:spPr>
          <a:xfrm rot="16200000">
            <a:off x="17030047" y="11528411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54" name="AutoShape 39">
            <a:extLst>
              <a:ext uri="{FF2B5EF4-FFF2-40B4-BE49-F238E27FC236}">
                <a16:creationId xmlns:a16="http://schemas.microsoft.com/office/drawing/2014/main" id="{BA80DC0D-0860-BC4F-3A74-0FE36519D5B7}"/>
              </a:ext>
            </a:extLst>
          </p:cNvPr>
          <p:cNvSpPr/>
          <p:nvPr/>
        </p:nvSpPr>
        <p:spPr>
          <a:xfrm rot="16200000">
            <a:off x="18991215" y="11496038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55" name="Picture 26">
            <a:extLst>
              <a:ext uri="{FF2B5EF4-FFF2-40B4-BE49-F238E27FC236}">
                <a16:creationId xmlns:a16="http://schemas.microsoft.com/office/drawing/2014/main" id="{D7AC9C57-3798-8BC6-E010-42CE518CC737}"/>
              </a:ext>
            </a:extLst>
          </p:cNvPr>
          <p:cNvGrpSpPr/>
          <p:nvPr/>
        </p:nvGrpSpPr>
        <p:grpSpPr>
          <a:xfrm>
            <a:off x="17517661" y="510871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EB92B7F-A57B-A7AC-E93A-2573BAA46DE6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50EDA2D-722D-025D-8ECC-028D075E685B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5E1B8B1-8D82-55E9-A890-444C87D3D1CA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59" name="TextBox 14">
            <a:extLst>
              <a:ext uri="{FF2B5EF4-FFF2-40B4-BE49-F238E27FC236}">
                <a16:creationId xmlns:a16="http://schemas.microsoft.com/office/drawing/2014/main" id="{648728DA-6F39-E720-38EE-2FB375566E58}"/>
              </a:ext>
            </a:extLst>
          </p:cNvPr>
          <p:cNvSpPr txBox="1"/>
          <p:nvPr/>
        </p:nvSpPr>
        <p:spPr>
          <a:xfrm>
            <a:off x="17003533" y="606752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Users</a:t>
            </a:r>
          </a:p>
        </p:txBody>
      </p:sp>
      <p:sp>
        <p:nvSpPr>
          <p:cNvPr id="60" name="AutoShape 39">
            <a:extLst>
              <a:ext uri="{FF2B5EF4-FFF2-40B4-BE49-F238E27FC236}">
                <a16:creationId xmlns:a16="http://schemas.microsoft.com/office/drawing/2014/main" id="{8172BC4C-ECED-D7EF-65E2-50843D1D9F96}"/>
              </a:ext>
            </a:extLst>
          </p:cNvPr>
          <p:cNvSpPr/>
          <p:nvPr/>
        </p:nvSpPr>
        <p:spPr>
          <a:xfrm rot="16200000">
            <a:off x="18015567" y="674131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61" name="Picture 26">
            <a:extLst>
              <a:ext uri="{FF2B5EF4-FFF2-40B4-BE49-F238E27FC236}">
                <a16:creationId xmlns:a16="http://schemas.microsoft.com/office/drawing/2014/main" id="{4CEE4BCE-1218-6AD8-CDC9-D9DB0A478A55}"/>
              </a:ext>
            </a:extLst>
          </p:cNvPr>
          <p:cNvGrpSpPr/>
          <p:nvPr/>
        </p:nvGrpSpPr>
        <p:grpSpPr>
          <a:xfrm>
            <a:off x="19620781" y="511887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6EFC136-E7E2-DAFA-A216-D856CE8178AC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B2115D8-6F2B-4FFE-C28C-86D8A2F423BA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E5759D34-7C34-8249-7C3E-CE0411C807CB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705" name="TextBox 14">
            <a:extLst>
              <a:ext uri="{FF2B5EF4-FFF2-40B4-BE49-F238E27FC236}">
                <a16:creationId xmlns:a16="http://schemas.microsoft.com/office/drawing/2014/main" id="{A441343F-D436-EBD1-D773-7DAA847F3C49}"/>
              </a:ext>
            </a:extLst>
          </p:cNvPr>
          <p:cNvSpPr txBox="1"/>
          <p:nvPr/>
        </p:nvSpPr>
        <p:spPr>
          <a:xfrm>
            <a:off x="19106653" y="607768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latin typeface="HK Grotesk Medium"/>
              </a:rPr>
              <a:t>tmp</a:t>
            </a:r>
            <a:endParaRPr lang="en-US" sz="2799" dirty="0">
              <a:solidFill>
                <a:srgbClr val="FFFFFF"/>
              </a:solidFill>
              <a:latin typeface="HK Grotesk Medium"/>
            </a:endParaRPr>
          </a:p>
        </p:txBody>
      </p:sp>
      <p:sp>
        <p:nvSpPr>
          <p:cNvPr id="706" name="AutoShape 27">
            <a:extLst>
              <a:ext uri="{FF2B5EF4-FFF2-40B4-BE49-F238E27FC236}">
                <a16:creationId xmlns:a16="http://schemas.microsoft.com/office/drawing/2014/main" id="{68CDD92F-C59F-D8AA-F3AB-65190AFCD459}"/>
              </a:ext>
            </a:extLst>
          </p:cNvPr>
          <p:cNvSpPr/>
          <p:nvPr/>
        </p:nvSpPr>
        <p:spPr>
          <a:xfrm flipV="1">
            <a:off x="18033999" y="4790120"/>
            <a:ext cx="1974037" cy="3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07" name="AutoShape 39">
            <a:extLst>
              <a:ext uri="{FF2B5EF4-FFF2-40B4-BE49-F238E27FC236}">
                <a16:creationId xmlns:a16="http://schemas.microsoft.com/office/drawing/2014/main" id="{28009057-A2A3-CD52-E812-3C00F672EE11}"/>
              </a:ext>
            </a:extLst>
          </p:cNvPr>
          <p:cNvSpPr/>
          <p:nvPr/>
        </p:nvSpPr>
        <p:spPr>
          <a:xfrm rot="16200000">
            <a:off x="17897343" y="495119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08" name="AutoShape 39">
            <a:extLst>
              <a:ext uri="{FF2B5EF4-FFF2-40B4-BE49-F238E27FC236}">
                <a16:creationId xmlns:a16="http://schemas.microsoft.com/office/drawing/2014/main" id="{EB01ED98-97CF-F3A1-25DC-CC121CCD5B26}"/>
              </a:ext>
            </a:extLst>
          </p:cNvPr>
          <p:cNvSpPr/>
          <p:nvPr/>
        </p:nvSpPr>
        <p:spPr>
          <a:xfrm rot="16200000">
            <a:off x="19870236" y="4919783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09" name="AutoShape 39">
            <a:extLst>
              <a:ext uri="{FF2B5EF4-FFF2-40B4-BE49-F238E27FC236}">
                <a16:creationId xmlns:a16="http://schemas.microsoft.com/office/drawing/2014/main" id="{9BF25916-8F0B-C1CC-C100-65CF86E7A14E}"/>
              </a:ext>
            </a:extLst>
          </p:cNvPr>
          <p:cNvSpPr/>
          <p:nvPr/>
        </p:nvSpPr>
        <p:spPr>
          <a:xfrm rot="16200000">
            <a:off x="17901267" y="4636294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710" name="Picture 26">
            <a:extLst>
              <a:ext uri="{FF2B5EF4-FFF2-40B4-BE49-F238E27FC236}">
                <a16:creationId xmlns:a16="http://schemas.microsoft.com/office/drawing/2014/main" id="{8097E3AF-CF95-3906-AF21-E13D5CA97B9B}"/>
              </a:ext>
            </a:extLst>
          </p:cNvPr>
          <p:cNvGrpSpPr/>
          <p:nvPr/>
        </p:nvGrpSpPr>
        <p:grpSpPr>
          <a:xfrm>
            <a:off x="17559571" y="302464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E43A504B-D4B1-6315-FB21-0962D2BE5D73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325A95BD-DE34-A883-DF71-18668AC4FD4A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322378E2-EA28-D0D9-F5A0-6FE93DB5DA6B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714" name="TextBox 14">
            <a:extLst>
              <a:ext uri="{FF2B5EF4-FFF2-40B4-BE49-F238E27FC236}">
                <a16:creationId xmlns:a16="http://schemas.microsoft.com/office/drawing/2014/main" id="{4C9E9BA5-F304-7719-38AA-FB06EDFA75D0}"/>
              </a:ext>
            </a:extLst>
          </p:cNvPr>
          <p:cNvSpPr txBox="1"/>
          <p:nvPr/>
        </p:nvSpPr>
        <p:spPr>
          <a:xfrm>
            <a:off x="16976863" y="389201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/</a:t>
            </a:r>
          </a:p>
        </p:txBody>
      </p:sp>
      <p:sp>
        <p:nvSpPr>
          <p:cNvPr id="2" name="CustomShape 13">
            <a:extLst>
              <a:ext uri="{FF2B5EF4-FFF2-40B4-BE49-F238E27FC236}">
                <a16:creationId xmlns:a16="http://schemas.microsoft.com/office/drawing/2014/main" id="{2125A513-9ACC-5509-49ED-8E94D58A2DE6}"/>
              </a:ext>
            </a:extLst>
          </p:cNvPr>
          <p:cNvSpPr txBox="1"/>
          <p:nvPr/>
        </p:nvSpPr>
        <p:spPr>
          <a:xfrm>
            <a:off x="1971575" y="8870187"/>
            <a:ext cx="10526019" cy="32869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To move ‘up' in the directory tree you use '../' . Each time you write this, you go one level up. </a:t>
            </a:r>
            <a:endParaRPr sz="3000" spc="19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buSzPct val="100000"/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cd ../</a:t>
            </a:r>
            <a:r>
              <a:rPr sz="3000" dirty="0" err="1"/>
              <a:t>tmp</a:t>
            </a:r>
            <a:endParaRPr sz="3000" dirty="0"/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4" name="CustomShape 13">
            <a:extLst>
              <a:ext uri="{FF2B5EF4-FFF2-40B4-BE49-F238E27FC236}">
                <a16:creationId xmlns:a16="http://schemas.microsoft.com/office/drawing/2014/main" id="{A00D9A57-72C3-F83A-552C-D47720EB80E5}"/>
              </a:ext>
            </a:extLst>
          </p:cNvPr>
          <p:cNvSpPr txBox="1"/>
          <p:nvPr/>
        </p:nvSpPr>
        <p:spPr>
          <a:xfrm>
            <a:off x="1979494" y="6275638"/>
            <a:ext cx="10818646" cy="2701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180472" indent="-180472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You can also move several directories down:</a:t>
            </a:r>
            <a:endParaRPr sz="3000" spc="190" dirty="0">
              <a:solidFill>
                <a:srgbClr val="000000"/>
              </a:solidFill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800" spc="19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cd Documents/courses</a:t>
            </a:r>
            <a:endParaRPr sz="18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</a:defRPr>
            </a:pPr>
            <a:endParaRPr sz="18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CustomShape 17">
            <a:extLst>
              <a:ext uri="{FF2B5EF4-FFF2-40B4-BE49-F238E27FC236}">
                <a16:creationId xmlns:a16="http://schemas.microsoft.com/office/drawing/2014/main" id="{8675FDAF-FFFB-244D-AEA7-5C647B7FB0CD}"/>
              </a:ext>
            </a:extLst>
          </p:cNvPr>
          <p:cNvSpPr/>
          <p:nvPr/>
        </p:nvSpPr>
        <p:spPr>
          <a:xfrm>
            <a:off x="17039656" y="9335529"/>
            <a:ext cx="2001890" cy="1678644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CustomShape 17">
            <a:extLst>
              <a:ext uri="{FF2B5EF4-FFF2-40B4-BE49-F238E27FC236}">
                <a16:creationId xmlns:a16="http://schemas.microsoft.com/office/drawing/2014/main" id="{BA424EA5-AB57-509D-2414-334B9D7BB03F}"/>
              </a:ext>
            </a:extLst>
          </p:cNvPr>
          <p:cNvSpPr/>
          <p:nvPr/>
        </p:nvSpPr>
        <p:spPr>
          <a:xfrm>
            <a:off x="17025350" y="7036980"/>
            <a:ext cx="2001890" cy="1678644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" name="CustomShape 17">
            <a:extLst>
              <a:ext uri="{FF2B5EF4-FFF2-40B4-BE49-F238E27FC236}">
                <a16:creationId xmlns:a16="http://schemas.microsoft.com/office/drawing/2014/main" id="{201A8705-969A-6B26-2D6F-E2A0576202E0}"/>
              </a:ext>
            </a:extLst>
          </p:cNvPr>
          <p:cNvSpPr/>
          <p:nvPr/>
        </p:nvSpPr>
        <p:spPr>
          <a:xfrm>
            <a:off x="16216441" y="11595269"/>
            <a:ext cx="2001890" cy="1678644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CustomShape 17">
            <a:extLst>
              <a:ext uri="{FF2B5EF4-FFF2-40B4-BE49-F238E27FC236}">
                <a16:creationId xmlns:a16="http://schemas.microsoft.com/office/drawing/2014/main" id="{F2692572-207B-55FB-FCE4-81DF0EF167E2}"/>
              </a:ext>
            </a:extLst>
          </p:cNvPr>
          <p:cNvSpPr/>
          <p:nvPr/>
        </p:nvSpPr>
        <p:spPr>
          <a:xfrm>
            <a:off x="19209206" y="4904289"/>
            <a:ext cx="2001890" cy="1678644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3" grpId="0" animBg="1"/>
      <p:bldP spid="754" grpId="0" animBg="1"/>
      <p:bldP spid="3" grpId="0" animBg="1"/>
      <p:bldP spid="2" grpId="0" animBg="1"/>
      <p:bldP spid="4" grpId="0" animBg="1"/>
      <p:bldP spid="8" grpId="0" animBg="1"/>
      <p:bldP spid="8" grpId="1" animBg="1"/>
      <p:bldP spid="15" grpId="0" animBg="1"/>
      <p:bldP spid="15" grpId="1" animBg="1"/>
      <p:bldP spid="15" grpId="2" animBg="1"/>
      <p:bldP spid="15" grpId="3" animBg="1"/>
      <p:bldP spid="16" grpId="0" animBg="1"/>
      <p:bldP spid="16" grpId="1" animBg="1"/>
      <p:bldP spid="1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Rounded Rectangle"/>
          <p:cNvSpPr/>
          <p:nvPr/>
        </p:nvSpPr>
        <p:spPr>
          <a:xfrm>
            <a:off x="1805059" y="5962484"/>
            <a:ext cx="10264531" cy="831005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74" name="Rounded Rectangle"/>
          <p:cNvSpPr/>
          <p:nvPr/>
        </p:nvSpPr>
        <p:spPr>
          <a:xfrm>
            <a:off x="1805059" y="9624392"/>
            <a:ext cx="10264531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75" name="Group 3"/>
          <p:cNvSpPr txBox="1"/>
          <p:nvPr/>
        </p:nvSpPr>
        <p:spPr>
          <a:xfrm>
            <a:off x="7091024" y="1003300"/>
            <a:ext cx="10189252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CHANGING DIRECTORIES</a:t>
            </a:r>
          </a:p>
        </p:txBody>
      </p:sp>
      <p:sp>
        <p:nvSpPr>
          <p:cNvPr id="776" name="CustomShape 13"/>
          <p:cNvSpPr txBox="1"/>
          <p:nvPr/>
        </p:nvSpPr>
        <p:spPr>
          <a:xfrm>
            <a:off x="2195031" y="4463310"/>
            <a:ext cx="10818647" cy="2226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>
                <a:cs typeface="Courier New" panose="02070309020205020404" pitchFamily="49" charset="0"/>
              </a:rPr>
              <a:t> </a:t>
            </a:r>
            <a:r>
              <a:rPr sz="3000" dirty="0">
                <a:cs typeface="Courier New" panose="02070309020205020404" pitchFamily="49" charset="0"/>
              </a:rPr>
              <a:t>cd</a:t>
            </a:r>
            <a:r>
              <a:rPr sz="3000" dirty="0"/>
              <a:t> without any arguments will</a:t>
            </a:r>
            <a:r>
              <a:rPr lang="en-US" sz="3000" dirty="0"/>
              <a:t> always</a:t>
            </a:r>
            <a:r>
              <a:rPr sz="3000" dirty="0"/>
              <a:t> bring you to your home directory</a:t>
            </a: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</a:defRPr>
            </a:pPr>
            <a:endParaRPr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cd </a:t>
            </a:r>
            <a:endParaRPr sz="1800" spc="190" dirty="0">
              <a:solidFill>
                <a:srgbClr val="000000"/>
              </a:solidFill>
            </a:endParaRPr>
          </a:p>
        </p:txBody>
      </p:sp>
      <p:sp>
        <p:nvSpPr>
          <p:cNvPr id="782" name="Line"/>
          <p:cNvSpPr/>
          <p:nvPr/>
        </p:nvSpPr>
        <p:spPr>
          <a:xfrm>
            <a:off x="1683760" y="2540000"/>
            <a:ext cx="21308580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sp>
        <p:nvSpPr>
          <p:cNvPr id="78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24</a:t>
            </a:r>
            <a:endParaRPr dirty="0"/>
          </a:p>
        </p:txBody>
      </p:sp>
      <p:sp>
        <p:nvSpPr>
          <p:cNvPr id="784" name="CustomShape 13"/>
          <p:cNvSpPr txBox="1"/>
          <p:nvPr/>
        </p:nvSpPr>
        <p:spPr>
          <a:xfrm>
            <a:off x="2047534" y="8120909"/>
            <a:ext cx="10818647" cy="2226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>
                <a:cs typeface="Courier New" panose="02070309020205020404" pitchFamily="49" charset="0"/>
              </a:rPr>
              <a:t> </a:t>
            </a:r>
            <a:r>
              <a:rPr sz="3000" dirty="0">
                <a:cs typeface="Courier New" panose="02070309020205020404" pitchFamily="49" charset="0"/>
              </a:rPr>
              <a:t>cd</a:t>
            </a:r>
            <a:r>
              <a:rPr sz="3000" dirty="0"/>
              <a:t> with a </a:t>
            </a:r>
            <a:r>
              <a:rPr lang="en-US" sz="3000" dirty="0"/>
              <a:t>dash</a:t>
            </a:r>
            <a:r>
              <a:rPr sz="3000" dirty="0"/>
              <a:t> will bring you to the last directory you </a:t>
            </a:r>
            <a:r>
              <a:rPr lang="en-US" sz="3000" dirty="0"/>
              <a:t>were in</a:t>
            </a:r>
            <a:r>
              <a:rPr sz="3000" dirty="0"/>
              <a:t>:</a:t>
            </a: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</a:defRPr>
            </a:pPr>
            <a:endParaRPr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cd -</a:t>
            </a:r>
            <a:endParaRPr sz="1800" spc="190" dirty="0">
              <a:solidFill>
                <a:srgbClr val="000000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369F4E2-8016-102F-633F-A0C0D378B830}"/>
              </a:ext>
            </a:extLst>
          </p:cNvPr>
          <p:cNvGrpSpPr/>
          <p:nvPr/>
        </p:nvGrpSpPr>
        <p:grpSpPr>
          <a:xfrm>
            <a:off x="14389006" y="3024646"/>
            <a:ext cx="7149882" cy="10152337"/>
            <a:chOff x="14389006" y="2750326"/>
            <a:chExt cx="7149882" cy="10152337"/>
          </a:xfrm>
        </p:grpSpPr>
        <p:sp>
          <p:nvSpPr>
            <p:cNvPr id="3" name="CustomShape 17">
              <a:extLst>
                <a:ext uri="{FF2B5EF4-FFF2-40B4-BE49-F238E27FC236}">
                  <a16:creationId xmlns:a16="http://schemas.microsoft.com/office/drawing/2014/main" id="{1BA5CF4B-3F51-104E-F89C-4877DE0AAA15}"/>
                </a:ext>
              </a:extLst>
            </p:cNvPr>
            <p:cNvSpPr/>
            <p:nvPr/>
          </p:nvSpPr>
          <p:spPr>
            <a:xfrm>
              <a:off x="17035919" y="6751142"/>
              <a:ext cx="2001890" cy="1678644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" name="TextBox 15">
              <a:extLst>
                <a:ext uri="{FF2B5EF4-FFF2-40B4-BE49-F238E27FC236}">
                  <a16:creationId xmlns:a16="http://schemas.microsoft.com/office/drawing/2014/main" id="{3EAF6F28-F7DE-7B59-EC5E-620F1DA6C7D4}"/>
                </a:ext>
              </a:extLst>
            </p:cNvPr>
            <p:cNvSpPr txBox="1"/>
            <p:nvPr/>
          </p:nvSpPr>
          <p:spPr>
            <a:xfrm>
              <a:off x="16981054" y="10206601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5" name="Picture 22">
              <a:extLst>
                <a:ext uri="{FF2B5EF4-FFF2-40B4-BE49-F238E27FC236}">
                  <a16:creationId xmlns:a16="http://schemas.microsoft.com/office/drawing/2014/main" id="{D0263816-34A6-FCF9-B1EA-959528217856}"/>
                </a:ext>
              </a:extLst>
            </p:cNvPr>
            <p:cNvGrpSpPr/>
            <p:nvPr/>
          </p:nvGrpSpPr>
          <p:grpSpPr>
            <a:xfrm>
              <a:off x="17463595" y="9152152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E6ECECCF-3286-79B3-A411-945B7709DD85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A60D5A62-8568-5D4E-EEF2-198EEEB9C4B1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FBEDA6C2-8E2C-0901-CF3C-3FC393410199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6" name="Picture 23">
              <a:extLst>
                <a:ext uri="{FF2B5EF4-FFF2-40B4-BE49-F238E27FC236}">
                  <a16:creationId xmlns:a16="http://schemas.microsoft.com/office/drawing/2014/main" id="{87A0AE38-DF15-D324-858E-A389B3FDDF78}"/>
                </a:ext>
              </a:extLst>
            </p:cNvPr>
            <p:cNvGrpSpPr/>
            <p:nvPr/>
          </p:nvGrpSpPr>
          <p:grpSpPr>
            <a:xfrm>
              <a:off x="19893331" y="9114202"/>
              <a:ext cx="1145935" cy="88515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852C43EC-3951-5451-E289-EE4FF54555E1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581BD057-F0AA-B20A-DB36-8F1482A195E0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DE5CD0C-ECFB-2186-74C2-2F114B5E5721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7" name="AutoShape 27">
              <a:extLst>
                <a:ext uri="{FF2B5EF4-FFF2-40B4-BE49-F238E27FC236}">
                  <a16:creationId xmlns:a16="http://schemas.microsoft.com/office/drawing/2014/main" id="{8DBA40C3-C001-6071-4075-336CEA6481ED}"/>
                </a:ext>
              </a:extLst>
            </p:cNvPr>
            <p:cNvSpPr/>
            <p:nvPr/>
          </p:nvSpPr>
          <p:spPr>
            <a:xfrm>
              <a:off x="15524394" y="8788708"/>
              <a:ext cx="4980925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8" name="AutoShape 28">
              <a:extLst>
                <a:ext uri="{FF2B5EF4-FFF2-40B4-BE49-F238E27FC236}">
                  <a16:creationId xmlns:a16="http://schemas.microsoft.com/office/drawing/2014/main" id="{9C4E2010-0275-7969-E46D-2440DAA10528}"/>
                </a:ext>
              </a:extLst>
            </p:cNvPr>
            <p:cNvSpPr/>
            <p:nvPr/>
          </p:nvSpPr>
          <p:spPr>
            <a:xfrm rot="16200000">
              <a:off x="15333351" y="9017851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9" name="AutoShape 30">
              <a:extLst>
                <a:ext uri="{FF2B5EF4-FFF2-40B4-BE49-F238E27FC236}">
                  <a16:creationId xmlns:a16="http://schemas.microsoft.com/office/drawing/2014/main" id="{899A95E4-E1EC-41F0-E148-27B5ECCFFBFE}"/>
                </a:ext>
              </a:extLst>
            </p:cNvPr>
            <p:cNvSpPr/>
            <p:nvPr/>
          </p:nvSpPr>
          <p:spPr>
            <a:xfrm rot="16200000">
              <a:off x="20276176" y="8979751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0" name="Picture 12">
              <a:extLst>
                <a:ext uri="{FF2B5EF4-FFF2-40B4-BE49-F238E27FC236}">
                  <a16:creationId xmlns:a16="http://schemas.microsoft.com/office/drawing/2014/main" id="{D70E48A2-1FFB-7B31-A9C9-16113C87AA5F}"/>
                </a:ext>
              </a:extLst>
            </p:cNvPr>
            <p:cNvGrpSpPr/>
            <p:nvPr/>
          </p:nvGrpSpPr>
          <p:grpSpPr>
            <a:xfrm>
              <a:off x="15031519" y="9201917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6B244674-D342-3EF6-172F-0C95B91D54C9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A2AB8E77-42DD-9826-DA45-5F0A55417D95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DED7AA3A-ACD1-E5A0-10C3-CB052D162C5A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1" name="TextBox 17">
              <a:extLst>
                <a:ext uri="{FF2B5EF4-FFF2-40B4-BE49-F238E27FC236}">
                  <a16:creationId xmlns:a16="http://schemas.microsoft.com/office/drawing/2014/main" id="{427292D3-920D-FBD4-1F11-E4C2F51C364E}"/>
                </a:ext>
              </a:extLst>
            </p:cNvPr>
            <p:cNvSpPr txBox="1"/>
            <p:nvPr/>
          </p:nvSpPr>
          <p:spPr>
            <a:xfrm>
              <a:off x="19306545" y="1020764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Pictures</a:t>
              </a:r>
            </a:p>
          </p:txBody>
        </p:sp>
        <p:sp>
          <p:nvSpPr>
            <p:cNvPr id="12" name="TextBox 16">
              <a:extLst>
                <a:ext uri="{FF2B5EF4-FFF2-40B4-BE49-F238E27FC236}">
                  <a16:creationId xmlns:a16="http://schemas.microsoft.com/office/drawing/2014/main" id="{911B6A86-D375-FB53-FF99-B8714F1165AD}"/>
                </a:ext>
              </a:extLst>
            </p:cNvPr>
            <p:cNvSpPr txBox="1"/>
            <p:nvPr/>
          </p:nvSpPr>
          <p:spPr>
            <a:xfrm>
              <a:off x="14389006" y="10206601"/>
              <a:ext cx="2232343" cy="4813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grpSp>
          <p:nvGrpSpPr>
            <p:cNvPr id="13" name="Picture 26">
              <a:extLst>
                <a:ext uri="{FF2B5EF4-FFF2-40B4-BE49-F238E27FC236}">
                  <a16:creationId xmlns:a16="http://schemas.microsoft.com/office/drawing/2014/main" id="{29B6D7D0-8C51-5461-C636-A4DD711F42A6}"/>
                </a:ext>
              </a:extLst>
            </p:cNvPr>
            <p:cNvGrpSpPr/>
            <p:nvPr/>
          </p:nvGrpSpPr>
          <p:grpSpPr>
            <a:xfrm>
              <a:off x="17524794" y="6855073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605C673-FC15-5ED1-BA71-B7B791B7F235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4BC3F19-2338-05D7-6355-44C4BA6227B0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947E3FD0-F5D3-5D68-CF6C-B70EE41DE88F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4" name="TextBox 14">
              <a:extLst>
                <a:ext uri="{FF2B5EF4-FFF2-40B4-BE49-F238E27FC236}">
                  <a16:creationId xmlns:a16="http://schemas.microsoft.com/office/drawing/2014/main" id="{214A4F01-CCFC-DC61-8586-C1E8770BC9DB}"/>
                </a:ext>
              </a:extLst>
            </p:cNvPr>
            <p:cNvSpPr txBox="1"/>
            <p:nvPr/>
          </p:nvSpPr>
          <p:spPr>
            <a:xfrm>
              <a:off x="16912093" y="787600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[you]</a:t>
              </a:r>
            </a:p>
          </p:txBody>
        </p:sp>
        <p:sp>
          <p:nvSpPr>
            <p:cNvPr id="15" name="AutoShape 39">
              <a:extLst>
                <a:ext uri="{FF2B5EF4-FFF2-40B4-BE49-F238E27FC236}">
                  <a16:creationId xmlns:a16="http://schemas.microsoft.com/office/drawing/2014/main" id="{51BCDFF2-4D1F-3487-244C-81FAD4686AEA}"/>
                </a:ext>
              </a:extLst>
            </p:cNvPr>
            <p:cNvSpPr/>
            <p:nvPr/>
          </p:nvSpPr>
          <p:spPr>
            <a:xfrm rot="16200000">
              <a:off x="17863167" y="86310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6" name="Picture 22">
              <a:extLst>
                <a:ext uri="{FF2B5EF4-FFF2-40B4-BE49-F238E27FC236}">
                  <a16:creationId xmlns:a16="http://schemas.microsoft.com/office/drawing/2014/main" id="{F38D93E8-1F4E-AD4D-A87D-D98705B37D1B}"/>
                </a:ext>
              </a:extLst>
            </p:cNvPr>
            <p:cNvGrpSpPr/>
            <p:nvPr/>
          </p:nvGrpSpPr>
          <p:grpSpPr>
            <a:xfrm>
              <a:off x="16644445" y="1140901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10FC57B1-15CB-FCEE-3EC5-C9B1A64CECBB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39DDD3B-03B0-1A6F-9F7A-3A0B73DFF2A5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BC89853-62F5-BB62-144C-5466549C7770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TextBox 15">
              <a:extLst>
                <a:ext uri="{FF2B5EF4-FFF2-40B4-BE49-F238E27FC236}">
                  <a16:creationId xmlns:a16="http://schemas.microsoft.com/office/drawing/2014/main" id="{1732F1BE-9A03-2BAE-5CFA-FCEAD0CA4A3F}"/>
                </a:ext>
              </a:extLst>
            </p:cNvPr>
            <p:cNvSpPr txBox="1"/>
            <p:nvPr/>
          </p:nvSpPr>
          <p:spPr>
            <a:xfrm>
              <a:off x="16161904" y="1242133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Courses</a:t>
              </a:r>
            </a:p>
          </p:txBody>
        </p: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93027290-E5B2-6F69-8C23-9FF549D87686}"/>
                </a:ext>
              </a:extLst>
            </p:cNvPr>
            <p:cNvSpPr/>
            <p:nvPr/>
          </p:nvSpPr>
          <p:spPr>
            <a:xfrm rot="16200000">
              <a:off x="17863167" y="1093612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9" name="Picture 22">
              <a:extLst>
                <a:ext uri="{FF2B5EF4-FFF2-40B4-BE49-F238E27FC236}">
                  <a16:creationId xmlns:a16="http://schemas.microsoft.com/office/drawing/2014/main" id="{AE4CB48C-F600-BE27-3227-BC2AC436E652}"/>
                </a:ext>
              </a:extLst>
            </p:cNvPr>
            <p:cNvGrpSpPr/>
            <p:nvPr/>
          </p:nvGrpSpPr>
          <p:grpSpPr>
            <a:xfrm>
              <a:off x="18552073" y="1140901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3C631338-34B2-2F0A-365B-D46B223A9ABB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97EFA84F-5DEB-B5D9-33C4-086ADBDE525C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F532B3B-4994-923C-F4AC-23EF3A73DF20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AA80343D-ACD9-D43F-BF08-994D1DC26BB1}"/>
                </a:ext>
              </a:extLst>
            </p:cNvPr>
            <p:cNvSpPr txBox="1"/>
            <p:nvPr/>
          </p:nvSpPr>
          <p:spPr>
            <a:xfrm>
              <a:off x="18069532" y="1242133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Projects</a:t>
              </a:r>
            </a:p>
          </p:txBody>
        </p:sp>
        <p:sp>
          <p:nvSpPr>
            <p:cNvPr id="21" name="AutoShape 27">
              <a:extLst>
                <a:ext uri="{FF2B5EF4-FFF2-40B4-BE49-F238E27FC236}">
                  <a16:creationId xmlns:a16="http://schemas.microsoft.com/office/drawing/2014/main" id="{5684E8DC-E582-5AC7-3626-E1E95E70F8B6}"/>
                </a:ext>
              </a:extLst>
            </p:cNvPr>
            <p:cNvSpPr/>
            <p:nvPr/>
          </p:nvSpPr>
          <p:spPr>
            <a:xfrm flipV="1">
              <a:off x="17170399" y="1108932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2" name="AutoShape 39">
              <a:extLst>
                <a:ext uri="{FF2B5EF4-FFF2-40B4-BE49-F238E27FC236}">
                  <a16:creationId xmlns:a16="http://schemas.microsoft.com/office/drawing/2014/main" id="{19EE0E3A-34ED-4A0E-2731-431541011027}"/>
                </a:ext>
              </a:extLst>
            </p:cNvPr>
            <p:cNvSpPr/>
            <p:nvPr/>
          </p:nvSpPr>
          <p:spPr>
            <a:xfrm rot="16200000">
              <a:off x="17030047" y="1125409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3" name="AutoShape 39">
              <a:extLst>
                <a:ext uri="{FF2B5EF4-FFF2-40B4-BE49-F238E27FC236}">
                  <a16:creationId xmlns:a16="http://schemas.microsoft.com/office/drawing/2014/main" id="{DFC94616-653B-7845-0DD6-D521582C6C9C}"/>
                </a:ext>
              </a:extLst>
            </p:cNvPr>
            <p:cNvSpPr/>
            <p:nvPr/>
          </p:nvSpPr>
          <p:spPr>
            <a:xfrm rot="16200000">
              <a:off x="18991215" y="1122171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4" name="Picture 26">
              <a:extLst>
                <a:ext uri="{FF2B5EF4-FFF2-40B4-BE49-F238E27FC236}">
                  <a16:creationId xmlns:a16="http://schemas.microsoft.com/office/drawing/2014/main" id="{4B3CA6C4-97CC-A645-A745-DBC983401978}"/>
                </a:ext>
              </a:extLst>
            </p:cNvPr>
            <p:cNvGrpSpPr/>
            <p:nvPr/>
          </p:nvGrpSpPr>
          <p:grpSpPr>
            <a:xfrm>
              <a:off x="17517661" y="483439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6381BE0B-CBB7-D56C-00CD-C33B575245A8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42FEB272-BA25-25CE-6AF6-4A34658A4411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F5F0EDCF-8B8C-0193-6C37-599B57C7A600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5" name="TextBox 14">
              <a:extLst>
                <a:ext uri="{FF2B5EF4-FFF2-40B4-BE49-F238E27FC236}">
                  <a16:creationId xmlns:a16="http://schemas.microsoft.com/office/drawing/2014/main" id="{2EEAB6F1-E0C2-79A0-CFB1-1C4B524D80DA}"/>
                </a:ext>
              </a:extLst>
            </p:cNvPr>
            <p:cNvSpPr txBox="1"/>
            <p:nvPr/>
          </p:nvSpPr>
          <p:spPr>
            <a:xfrm>
              <a:off x="17003533" y="579320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Users</a:t>
              </a:r>
            </a:p>
          </p:txBody>
        </p:sp>
        <p:sp>
          <p:nvSpPr>
            <p:cNvPr id="26" name="AutoShape 39">
              <a:extLst>
                <a:ext uri="{FF2B5EF4-FFF2-40B4-BE49-F238E27FC236}">
                  <a16:creationId xmlns:a16="http://schemas.microsoft.com/office/drawing/2014/main" id="{F3322091-519C-60E1-B15B-D20BBDFE5FD8}"/>
                </a:ext>
              </a:extLst>
            </p:cNvPr>
            <p:cNvSpPr/>
            <p:nvPr/>
          </p:nvSpPr>
          <p:spPr>
            <a:xfrm rot="16200000">
              <a:off x="18015567" y="646699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7" name="Picture 26">
              <a:extLst>
                <a:ext uri="{FF2B5EF4-FFF2-40B4-BE49-F238E27FC236}">
                  <a16:creationId xmlns:a16="http://schemas.microsoft.com/office/drawing/2014/main" id="{DCA61FEC-B25E-C1BF-4501-D8FCCFF72322}"/>
                </a:ext>
              </a:extLst>
            </p:cNvPr>
            <p:cNvGrpSpPr/>
            <p:nvPr/>
          </p:nvGrpSpPr>
          <p:grpSpPr>
            <a:xfrm>
              <a:off x="19620781" y="484455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6908CED5-A190-4A5E-83C0-C7C58074B95E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034CE473-B8D6-BE37-45E9-48DBFDCE5BF4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68D1203-E53F-BB21-5672-EB6844857D80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8" name="TextBox 14">
              <a:extLst>
                <a:ext uri="{FF2B5EF4-FFF2-40B4-BE49-F238E27FC236}">
                  <a16:creationId xmlns:a16="http://schemas.microsoft.com/office/drawing/2014/main" id="{0F1A1CB2-9338-2E66-1B1F-B48A6DAC39D9}"/>
                </a:ext>
              </a:extLst>
            </p:cNvPr>
            <p:cNvSpPr txBox="1"/>
            <p:nvPr/>
          </p:nvSpPr>
          <p:spPr>
            <a:xfrm>
              <a:off x="19106653" y="580336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tmp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29" name="AutoShape 27">
              <a:extLst>
                <a:ext uri="{FF2B5EF4-FFF2-40B4-BE49-F238E27FC236}">
                  <a16:creationId xmlns:a16="http://schemas.microsoft.com/office/drawing/2014/main" id="{AB473244-A6B0-43D6-3CC2-F9BE1D8B7999}"/>
                </a:ext>
              </a:extLst>
            </p:cNvPr>
            <p:cNvSpPr/>
            <p:nvPr/>
          </p:nvSpPr>
          <p:spPr>
            <a:xfrm flipV="1">
              <a:off x="18033999" y="451580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0" name="AutoShape 39">
              <a:extLst>
                <a:ext uri="{FF2B5EF4-FFF2-40B4-BE49-F238E27FC236}">
                  <a16:creationId xmlns:a16="http://schemas.microsoft.com/office/drawing/2014/main" id="{C1A92074-304D-3339-3C8D-571CD8C53C3A}"/>
                </a:ext>
              </a:extLst>
            </p:cNvPr>
            <p:cNvSpPr/>
            <p:nvPr/>
          </p:nvSpPr>
          <p:spPr>
            <a:xfrm rot="16200000">
              <a:off x="17897343" y="46768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1" name="AutoShape 39">
              <a:extLst>
                <a:ext uri="{FF2B5EF4-FFF2-40B4-BE49-F238E27FC236}">
                  <a16:creationId xmlns:a16="http://schemas.microsoft.com/office/drawing/2014/main" id="{2DE5FBDC-2A94-5A4D-7C6D-790E3C9FD060}"/>
                </a:ext>
              </a:extLst>
            </p:cNvPr>
            <p:cNvSpPr/>
            <p:nvPr/>
          </p:nvSpPr>
          <p:spPr>
            <a:xfrm rot="16200000">
              <a:off x="19870236" y="464546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2" name="AutoShape 39">
              <a:extLst>
                <a:ext uri="{FF2B5EF4-FFF2-40B4-BE49-F238E27FC236}">
                  <a16:creationId xmlns:a16="http://schemas.microsoft.com/office/drawing/2014/main" id="{BA7DB6B0-4C00-4462-EF40-0A8BC6891055}"/>
                </a:ext>
              </a:extLst>
            </p:cNvPr>
            <p:cNvSpPr/>
            <p:nvPr/>
          </p:nvSpPr>
          <p:spPr>
            <a:xfrm rot="16200000">
              <a:off x="17901267" y="4361974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33" name="Picture 26">
              <a:extLst>
                <a:ext uri="{FF2B5EF4-FFF2-40B4-BE49-F238E27FC236}">
                  <a16:creationId xmlns:a16="http://schemas.microsoft.com/office/drawing/2014/main" id="{B81E11DA-036C-E14D-C5F7-FDB2AFB00318}"/>
                </a:ext>
              </a:extLst>
            </p:cNvPr>
            <p:cNvGrpSpPr/>
            <p:nvPr/>
          </p:nvGrpSpPr>
          <p:grpSpPr>
            <a:xfrm>
              <a:off x="17559571" y="275032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E1500FE5-7BC1-CC7C-8FCE-56DD3AFDB782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2D59E2D7-DA7D-5ECB-B01B-D3673D5A1E67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52A40278-FC3C-9234-ED06-6A70757A8337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34" name="TextBox 14">
              <a:extLst>
                <a:ext uri="{FF2B5EF4-FFF2-40B4-BE49-F238E27FC236}">
                  <a16:creationId xmlns:a16="http://schemas.microsoft.com/office/drawing/2014/main" id="{8BB21635-0A27-F921-D3BC-7076AA8E83E3}"/>
                </a:ext>
              </a:extLst>
            </p:cNvPr>
            <p:cNvSpPr txBox="1"/>
            <p:nvPr/>
          </p:nvSpPr>
          <p:spPr>
            <a:xfrm>
              <a:off x="16976863" y="361769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/</a:t>
              </a:r>
            </a:p>
          </p:txBody>
        </p:sp>
      </p:grp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Rounded Rectangle"/>
          <p:cNvSpPr/>
          <p:nvPr/>
        </p:nvSpPr>
        <p:spPr>
          <a:xfrm>
            <a:off x="1442060" y="9951113"/>
            <a:ext cx="11219406" cy="831004"/>
          </a:xfrm>
          <a:prstGeom prst="roundRect">
            <a:avLst>
              <a:gd name="adj" fmla="val 22924"/>
            </a:avLst>
          </a:prstGeom>
          <a:solidFill>
            <a:srgbClr val="A4D2B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87" name="CustomShape 13"/>
          <p:cNvSpPr txBox="1"/>
          <p:nvPr/>
        </p:nvSpPr>
        <p:spPr>
          <a:xfrm>
            <a:off x="1835252" y="4183262"/>
            <a:ext cx="10765529" cy="6534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Each file and directory exist in one specific place on your computer. One could say they have an address.</a:t>
            </a:r>
            <a:endParaRPr sz="3000" spc="-1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</a:defRPr>
            </a:pPr>
            <a:endParaRPr sz="3000" spc="-1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This ‘address’ is called </a:t>
            </a:r>
            <a:r>
              <a:rPr lang="en-US" sz="3000" dirty="0"/>
              <a:t>a</a:t>
            </a:r>
            <a:r>
              <a:rPr sz="3000" dirty="0"/>
              <a:t> path. </a:t>
            </a: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Following the example from earlier, the path to you</a:t>
            </a:r>
            <a:r>
              <a:rPr lang="en-US" sz="3000" dirty="0"/>
              <a:t>r</a:t>
            </a:r>
            <a:r>
              <a:rPr sz="3000" dirty="0"/>
              <a:t> bed would be:</a:t>
            </a: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/entrance/</a:t>
            </a:r>
            <a:r>
              <a:rPr sz="3000" dirty="0" err="1"/>
              <a:t>living_room</a:t>
            </a:r>
            <a:r>
              <a:rPr sz="3000" dirty="0"/>
              <a:t>/Bedroom/bed.txt </a:t>
            </a:r>
          </a:p>
        </p:txBody>
      </p:sp>
      <p:grpSp>
        <p:nvGrpSpPr>
          <p:cNvPr id="790" name="Group"/>
          <p:cNvGrpSpPr/>
          <p:nvPr/>
        </p:nvGrpSpPr>
        <p:grpSpPr>
          <a:xfrm>
            <a:off x="13976205" y="4177207"/>
            <a:ext cx="8612586" cy="8352235"/>
            <a:chOff x="0" y="0"/>
            <a:chExt cx="8612584" cy="8352234"/>
          </a:xfrm>
        </p:grpSpPr>
        <p:pic>
          <p:nvPicPr>
            <p:cNvPr id="788" name="Group" descr="Group"/>
            <p:cNvPicPr>
              <a:picLocks noChangeAspect="1"/>
            </p:cNvPicPr>
            <p:nvPr/>
          </p:nvPicPr>
          <p:blipFill>
            <a:blip r:embed="rId3"/>
            <a:srcRect l="11031" t="601" r="11592" b="870"/>
            <a:stretch>
              <a:fillRect/>
            </a:stretch>
          </p:blipFill>
          <p:spPr>
            <a:xfrm>
              <a:off x="-1" y="0"/>
              <a:ext cx="8612586" cy="83522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9" h="21600" extrusionOk="0">
                  <a:moveTo>
                    <a:pt x="2020" y="0"/>
                  </a:moveTo>
                  <a:cubicBezTo>
                    <a:pt x="1427" y="0"/>
                    <a:pt x="1073" y="0"/>
                    <a:pt x="836" y="102"/>
                  </a:cubicBezTo>
                  <a:cubicBezTo>
                    <a:pt x="494" y="230"/>
                    <a:pt x="223" y="509"/>
                    <a:pt x="99" y="861"/>
                  </a:cubicBezTo>
                  <a:cubicBezTo>
                    <a:pt x="0" y="1105"/>
                    <a:pt x="0" y="1472"/>
                    <a:pt x="0" y="2083"/>
                  </a:cubicBezTo>
                  <a:lnTo>
                    <a:pt x="0" y="19519"/>
                  </a:lnTo>
                  <a:cubicBezTo>
                    <a:pt x="0" y="20130"/>
                    <a:pt x="0" y="20494"/>
                    <a:pt x="99" y="20739"/>
                  </a:cubicBezTo>
                  <a:cubicBezTo>
                    <a:pt x="223" y="21091"/>
                    <a:pt x="494" y="21369"/>
                    <a:pt x="836" y="21497"/>
                  </a:cubicBezTo>
                  <a:cubicBezTo>
                    <a:pt x="1073" y="21599"/>
                    <a:pt x="1427" y="21600"/>
                    <a:pt x="2020" y="21600"/>
                  </a:cubicBezTo>
                  <a:lnTo>
                    <a:pt x="19580" y="21600"/>
                  </a:lnTo>
                  <a:cubicBezTo>
                    <a:pt x="20173" y="21600"/>
                    <a:pt x="20527" y="21599"/>
                    <a:pt x="20764" y="21497"/>
                  </a:cubicBezTo>
                  <a:cubicBezTo>
                    <a:pt x="21106" y="21369"/>
                    <a:pt x="21377" y="21091"/>
                    <a:pt x="21501" y="20739"/>
                  </a:cubicBezTo>
                  <a:cubicBezTo>
                    <a:pt x="21600" y="20494"/>
                    <a:pt x="21600" y="20130"/>
                    <a:pt x="21600" y="19519"/>
                  </a:cubicBezTo>
                  <a:lnTo>
                    <a:pt x="21600" y="2083"/>
                  </a:lnTo>
                  <a:cubicBezTo>
                    <a:pt x="21600" y="1472"/>
                    <a:pt x="21600" y="1105"/>
                    <a:pt x="21501" y="861"/>
                  </a:cubicBezTo>
                  <a:cubicBezTo>
                    <a:pt x="21377" y="509"/>
                    <a:pt x="21106" y="230"/>
                    <a:pt x="20764" y="102"/>
                  </a:cubicBezTo>
                  <a:cubicBezTo>
                    <a:pt x="20527" y="0"/>
                    <a:pt x="20173" y="0"/>
                    <a:pt x="19580" y="0"/>
                  </a:cubicBezTo>
                  <a:lnTo>
                    <a:pt x="2020" y="0"/>
                  </a:lnTo>
                  <a:close/>
                </a:path>
              </a:pathLst>
            </a:custGeom>
            <a:ln w="127000" cap="flat">
              <a:solidFill>
                <a:srgbClr val="A4D2B4"/>
              </a:solidFill>
              <a:prstDash val="solid"/>
              <a:round/>
            </a:ln>
            <a:effectLst/>
          </p:spPr>
        </p:pic>
        <p:sp>
          <p:nvSpPr>
            <p:cNvPr id="789" name="CustomShape 17"/>
            <p:cNvSpPr/>
            <p:nvPr/>
          </p:nvSpPr>
          <p:spPr>
            <a:xfrm>
              <a:off x="6499564" y="5123261"/>
              <a:ext cx="2039228" cy="1752037"/>
            </a:xfrm>
            <a:prstGeom prst="ellipse">
              <a:avLst/>
            </a:prstGeom>
            <a:noFill/>
            <a:ln w="57240" cap="flat">
              <a:solidFill>
                <a:srgbClr val="C51809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91" name="Group 3"/>
          <p:cNvSpPr txBox="1"/>
          <p:nvPr/>
        </p:nvSpPr>
        <p:spPr>
          <a:xfrm>
            <a:off x="11002823" y="1016000"/>
            <a:ext cx="2670454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PATHS</a:t>
            </a:r>
          </a:p>
        </p:txBody>
      </p:sp>
      <p:sp>
        <p:nvSpPr>
          <p:cNvPr id="792" name="Line"/>
          <p:cNvSpPr/>
          <p:nvPr/>
        </p:nvSpPr>
        <p:spPr>
          <a:xfrm>
            <a:off x="1683760" y="2540000"/>
            <a:ext cx="21308580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sp>
        <p:nvSpPr>
          <p:cNvPr id="79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25</a:t>
            </a:r>
            <a:endParaRPr dirty="0"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Rounded Rectangle"/>
          <p:cNvSpPr/>
          <p:nvPr/>
        </p:nvSpPr>
        <p:spPr>
          <a:xfrm>
            <a:off x="1811319" y="9111646"/>
            <a:ext cx="10382519" cy="831004"/>
          </a:xfrm>
          <a:prstGeom prst="roundRect">
            <a:avLst>
              <a:gd name="adj" fmla="val 22924"/>
            </a:avLst>
          </a:prstGeom>
          <a:solidFill>
            <a:srgbClr val="A4D2B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96" name="Rounded Rectangle"/>
          <p:cNvSpPr/>
          <p:nvPr/>
        </p:nvSpPr>
        <p:spPr>
          <a:xfrm>
            <a:off x="1811319" y="6956878"/>
            <a:ext cx="10264531" cy="831004"/>
          </a:xfrm>
          <a:prstGeom prst="roundRect">
            <a:avLst>
              <a:gd name="adj" fmla="val 22924"/>
            </a:avLst>
          </a:prstGeom>
          <a:solidFill>
            <a:srgbClr val="A4D2B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97" name="CustomShape 13"/>
          <p:cNvSpPr txBox="1"/>
          <p:nvPr/>
        </p:nvSpPr>
        <p:spPr>
          <a:xfrm>
            <a:off x="2084183" y="3844295"/>
            <a:ext cx="12388941" cy="8680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Paths can be full/absolute or relative.  </a:t>
            </a: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Full paths start at the root. Since ~ represent</a:t>
            </a:r>
            <a:r>
              <a:rPr lang="en-US" sz="3000" dirty="0"/>
              <a:t>s</a:t>
            </a:r>
            <a:r>
              <a:rPr sz="3000" dirty="0"/>
              <a:t> the path to your home directory it includes the root</a:t>
            </a:r>
            <a:r>
              <a:rPr lang="en-US" sz="3000" dirty="0"/>
              <a:t>,</a:t>
            </a:r>
            <a:r>
              <a:rPr sz="3000" dirty="0"/>
              <a:t> </a:t>
            </a:r>
            <a:r>
              <a:rPr lang="en-US" sz="3000" dirty="0"/>
              <a:t>s</a:t>
            </a:r>
            <a:r>
              <a:rPr sz="3000" dirty="0"/>
              <a:t>o</a:t>
            </a:r>
            <a:r>
              <a:rPr lang="en-US" sz="3000" dirty="0"/>
              <a:t>:</a:t>
            </a:r>
            <a:endParaRPr sz="3000" spc="295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sz="3000" spc="295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295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000" dirty="0"/>
              <a:t>/Users</a:t>
            </a:r>
            <a:r>
              <a:rPr sz="3000" dirty="0"/>
              <a:t>/[you]/Documents </a:t>
            </a: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000000"/>
                </a:solidFill>
              </a:defRPr>
            </a:pP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r>
              <a:rPr sz="3000" dirty="0"/>
              <a:t>and 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1800" b="1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~/Documents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Are the same place and the same path</a:t>
            </a:r>
            <a:r>
              <a:rPr lang="en-US" sz="3000" dirty="0"/>
              <a:t> and are full paths</a:t>
            </a:r>
            <a:r>
              <a:rPr sz="3000" dirty="0"/>
              <a:t>. </a:t>
            </a:r>
            <a:endParaRPr sz="3000" spc="-1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</a:defRPr>
            </a:pPr>
            <a:endParaRPr sz="3000" spc="-1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Full paths are unambiguous </a:t>
            </a:r>
            <a:r>
              <a:rPr lang="en-US" sz="3000" dirty="0"/>
              <a:t>as</a:t>
            </a:r>
            <a:r>
              <a:rPr sz="3000" dirty="0"/>
              <a:t> they describe the entire 'journey' starting from the root.</a:t>
            </a:r>
          </a:p>
        </p:txBody>
      </p:sp>
      <p:sp>
        <p:nvSpPr>
          <p:cNvPr id="798" name="Group 3"/>
          <p:cNvSpPr txBox="1"/>
          <p:nvPr/>
        </p:nvSpPr>
        <p:spPr>
          <a:xfrm>
            <a:off x="11002823" y="1016000"/>
            <a:ext cx="2670454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PATHS</a:t>
            </a:r>
          </a:p>
        </p:txBody>
      </p:sp>
      <p:sp>
        <p:nvSpPr>
          <p:cNvPr id="799" name="Line"/>
          <p:cNvSpPr/>
          <p:nvPr/>
        </p:nvSpPr>
        <p:spPr>
          <a:xfrm>
            <a:off x="1683760" y="2540000"/>
            <a:ext cx="21308580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sp>
        <p:nvSpPr>
          <p:cNvPr id="800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26</a:t>
            </a:r>
            <a:endParaRPr dirty="0"/>
          </a:p>
        </p:txBody>
      </p:sp>
      <p:sp>
        <p:nvSpPr>
          <p:cNvPr id="835" name="CustomShape 17">
            <a:extLst>
              <a:ext uri="{FF2B5EF4-FFF2-40B4-BE49-F238E27FC236}">
                <a16:creationId xmlns:a16="http://schemas.microsoft.com/office/drawing/2014/main" id="{420DEF4C-A4CA-8C73-9D91-BA4D86174CDB}"/>
              </a:ext>
            </a:extLst>
          </p:cNvPr>
          <p:cNvSpPr/>
          <p:nvPr/>
        </p:nvSpPr>
        <p:spPr>
          <a:xfrm>
            <a:off x="17424539" y="9022176"/>
            <a:ext cx="2001890" cy="1533590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6" name="TextBox 15">
            <a:extLst>
              <a:ext uri="{FF2B5EF4-FFF2-40B4-BE49-F238E27FC236}">
                <a16:creationId xmlns:a16="http://schemas.microsoft.com/office/drawing/2014/main" id="{63F41BF2-ED10-A7E9-79A3-EECF63EEB134}"/>
              </a:ext>
            </a:extLst>
          </p:cNvPr>
          <p:cNvSpPr txBox="1"/>
          <p:nvPr/>
        </p:nvSpPr>
        <p:spPr>
          <a:xfrm>
            <a:off x="17369674" y="1048092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Documents</a:t>
            </a:r>
          </a:p>
        </p:txBody>
      </p:sp>
      <p:grpSp>
        <p:nvGrpSpPr>
          <p:cNvPr id="837" name="Picture 22">
            <a:extLst>
              <a:ext uri="{FF2B5EF4-FFF2-40B4-BE49-F238E27FC236}">
                <a16:creationId xmlns:a16="http://schemas.microsoft.com/office/drawing/2014/main" id="{E9C99064-49DC-F4EC-C4F9-14BA12562AB0}"/>
              </a:ext>
            </a:extLst>
          </p:cNvPr>
          <p:cNvGrpSpPr/>
          <p:nvPr/>
        </p:nvGrpSpPr>
        <p:grpSpPr>
          <a:xfrm>
            <a:off x="17852215" y="9426472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DE37BF34-7CE8-3170-5B77-ED8E128E9408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8155F398-04E4-0E56-2EB7-52FE6326EEBE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96F1DACB-46E3-0D64-5AE5-6E61B32D138B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841" name="Picture 23">
            <a:extLst>
              <a:ext uri="{FF2B5EF4-FFF2-40B4-BE49-F238E27FC236}">
                <a16:creationId xmlns:a16="http://schemas.microsoft.com/office/drawing/2014/main" id="{B36CE228-D86E-CD46-A836-DAA76DA5C7DA}"/>
              </a:ext>
            </a:extLst>
          </p:cNvPr>
          <p:cNvGrpSpPr/>
          <p:nvPr/>
        </p:nvGrpSpPr>
        <p:grpSpPr>
          <a:xfrm>
            <a:off x="20281951" y="9388522"/>
            <a:ext cx="1145935" cy="885154"/>
            <a:chOff x="11259853" y="6101290"/>
            <a:chExt cx="1145935" cy="885154"/>
          </a:xfrm>
          <a:solidFill>
            <a:srgbClr val="FFFFFF"/>
          </a:solidFill>
        </p:grpSpPr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6EFB1A5D-1911-4AA1-C724-6681CCA4EF00}"/>
                </a:ext>
              </a:extLst>
            </p:cNvPr>
            <p:cNvSpPr/>
            <p:nvPr/>
          </p:nvSpPr>
          <p:spPr>
            <a:xfrm>
              <a:off x="11259853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783E82DD-F5C3-4A10-A760-DC4AB86B275F}"/>
                </a:ext>
              </a:extLst>
            </p:cNvPr>
            <p:cNvSpPr/>
            <p:nvPr/>
          </p:nvSpPr>
          <p:spPr>
            <a:xfrm>
              <a:off x="11408036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3BDF8B3A-F4E2-59EA-5300-E61A63DD18B0}"/>
                </a:ext>
              </a:extLst>
            </p:cNvPr>
            <p:cNvSpPr/>
            <p:nvPr/>
          </p:nvSpPr>
          <p:spPr>
            <a:xfrm>
              <a:off x="11334259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45" name="AutoShape 27">
            <a:extLst>
              <a:ext uri="{FF2B5EF4-FFF2-40B4-BE49-F238E27FC236}">
                <a16:creationId xmlns:a16="http://schemas.microsoft.com/office/drawing/2014/main" id="{A4EB3A5F-4418-1E33-281E-6A5AE88BB267}"/>
              </a:ext>
            </a:extLst>
          </p:cNvPr>
          <p:cNvSpPr/>
          <p:nvPr/>
        </p:nvSpPr>
        <p:spPr>
          <a:xfrm>
            <a:off x="15913014" y="9063028"/>
            <a:ext cx="49809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46" name="AutoShape 28">
            <a:extLst>
              <a:ext uri="{FF2B5EF4-FFF2-40B4-BE49-F238E27FC236}">
                <a16:creationId xmlns:a16="http://schemas.microsoft.com/office/drawing/2014/main" id="{3E5E95C9-775D-4457-A37E-691C49668E69}"/>
              </a:ext>
            </a:extLst>
          </p:cNvPr>
          <p:cNvSpPr/>
          <p:nvPr/>
        </p:nvSpPr>
        <p:spPr>
          <a:xfrm rot="16200000">
            <a:off x="15721971" y="929217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47" name="AutoShape 30">
            <a:extLst>
              <a:ext uri="{FF2B5EF4-FFF2-40B4-BE49-F238E27FC236}">
                <a16:creationId xmlns:a16="http://schemas.microsoft.com/office/drawing/2014/main" id="{BEC63D6D-F820-8342-303A-6D40E8585FC4}"/>
              </a:ext>
            </a:extLst>
          </p:cNvPr>
          <p:cNvSpPr/>
          <p:nvPr/>
        </p:nvSpPr>
        <p:spPr>
          <a:xfrm rot="16200000">
            <a:off x="20664796" y="925407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48" name="Picture 12">
            <a:extLst>
              <a:ext uri="{FF2B5EF4-FFF2-40B4-BE49-F238E27FC236}">
                <a16:creationId xmlns:a16="http://schemas.microsoft.com/office/drawing/2014/main" id="{F03AA67B-B226-621B-861F-B74EDB196E00}"/>
              </a:ext>
            </a:extLst>
          </p:cNvPr>
          <p:cNvGrpSpPr/>
          <p:nvPr/>
        </p:nvGrpSpPr>
        <p:grpSpPr>
          <a:xfrm>
            <a:off x="15420139" y="9476237"/>
            <a:ext cx="1145935" cy="885154"/>
            <a:chOff x="6355127" y="6101290"/>
            <a:chExt cx="1145935" cy="885154"/>
          </a:xfrm>
          <a:solidFill>
            <a:srgbClr val="FFFFFF"/>
          </a:solidFill>
        </p:grpSpPr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61DE28F8-503B-B7C6-66B2-420CBBA6F91C}"/>
                </a:ext>
              </a:extLst>
            </p:cNvPr>
            <p:cNvSpPr/>
            <p:nvPr/>
          </p:nvSpPr>
          <p:spPr>
            <a:xfrm>
              <a:off x="6355127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5D28F77-BE5B-E56C-0815-C63764B1BC37}"/>
                </a:ext>
              </a:extLst>
            </p:cNvPr>
            <p:cNvSpPr/>
            <p:nvPr/>
          </p:nvSpPr>
          <p:spPr>
            <a:xfrm>
              <a:off x="6503310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29EAFF78-274B-4EC9-8B2F-18C315ADC434}"/>
                </a:ext>
              </a:extLst>
            </p:cNvPr>
            <p:cNvSpPr/>
            <p:nvPr/>
          </p:nvSpPr>
          <p:spPr>
            <a:xfrm>
              <a:off x="6429533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52" name="TextBox 16">
            <a:extLst>
              <a:ext uri="{FF2B5EF4-FFF2-40B4-BE49-F238E27FC236}">
                <a16:creationId xmlns:a16="http://schemas.microsoft.com/office/drawing/2014/main" id="{A9DBC53E-46C8-05F4-B96D-C8EB51809938}"/>
              </a:ext>
            </a:extLst>
          </p:cNvPr>
          <p:cNvSpPr txBox="1"/>
          <p:nvPr/>
        </p:nvSpPr>
        <p:spPr>
          <a:xfrm>
            <a:off x="14777626" y="1048092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Data</a:t>
            </a:r>
          </a:p>
        </p:txBody>
      </p:sp>
      <p:grpSp>
        <p:nvGrpSpPr>
          <p:cNvPr id="853" name="Picture 26">
            <a:extLst>
              <a:ext uri="{FF2B5EF4-FFF2-40B4-BE49-F238E27FC236}">
                <a16:creationId xmlns:a16="http://schemas.microsoft.com/office/drawing/2014/main" id="{ED2BDBC2-7882-13A2-DD2D-8CCF311A5C08}"/>
              </a:ext>
            </a:extLst>
          </p:cNvPr>
          <p:cNvGrpSpPr/>
          <p:nvPr/>
        </p:nvGrpSpPr>
        <p:grpSpPr>
          <a:xfrm>
            <a:off x="17913414" y="7129393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62899E64-14BF-6A6F-EA9E-F4C621FD28FE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5244E5B9-D242-F63C-EF98-976611D40BFA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51D9C9D2-FBB2-295C-0739-7E6DC0308E1C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57" name="TextBox 14">
            <a:extLst>
              <a:ext uri="{FF2B5EF4-FFF2-40B4-BE49-F238E27FC236}">
                <a16:creationId xmlns:a16="http://schemas.microsoft.com/office/drawing/2014/main" id="{A4313628-D25D-9A59-E69E-DB88F574EC59}"/>
              </a:ext>
            </a:extLst>
          </p:cNvPr>
          <p:cNvSpPr txBox="1"/>
          <p:nvPr/>
        </p:nvSpPr>
        <p:spPr>
          <a:xfrm>
            <a:off x="17300713" y="815032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[you]</a:t>
            </a:r>
          </a:p>
        </p:txBody>
      </p:sp>
      <p:sp>
        <p:nvSpPr>
          <p:cNvPr id="858" name="AutoShape 39">
            <a:extLst>
              <a:ext uri="{FF2B5EF4-FFF2-40B4-BE49-F238E27FC236}">
                <a16:creationId xmlns:a16="http://schemas.microsoft.com/office/drawing/2014/main" id="{27B5992F-EFE6-7C13-D6D7-0CF1E889998A}"/>
              </a:ext>
            </a:extLst>
          </p:cNvPr>
          <p:cNvSpPr/>
          <p:nvPr/>
        </p:nvSpPr>
        <p:spPr>
          <a:xfrm rot="16200000">
            <a:off x="18251787" y="890539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59" name="Picture 22">
            <a:extLst>
              <a:ext uri="{FF2B5EF4-FFF2-40B4-BE49-F238E27FC236}">
                <a16:creationId xmlns:a16="http://schemas.microsoft.com/office/drawing/2014/main" id="{815E4694-7F25-6E8B-963A-D14FA373A254}"/>
              </a:ext>
            </a:extLst>
          </p:cNvPr>
          <p:cNvGrpSpPr/>
          <p:nvPr/>
        </p:nvGrpSpPr>
        <p:grpSpPr>
          <a:xfrm>
            <a:off x="17033065" y="1168333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4540147-2F02-AF86-FF00-A573825FCF3E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477A62D5-3A1D-BC0D-27FC-E79585A499F3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EAC89E89-B0B8-62A5-721E-E1587DDE36BB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63" name="AutoShape 39">
            <a:extLst>
              <a:ext uri="{FF2B5EF4-FFF2-40B4-BE49-F238E27FC236}">
                <a16:creationId xmlns:a16="http://schemas.microsoft.com/office/drawing/2014/main" id="{A37D207F-B2F2-C859-BF10-8593E5D7D22B}"/>
              </a:ext>
            </a:extLst>
          </p:cNvPr>
          <p:cNvSpPr/>
          <p:nvPr/>
        </p:nvSpPr>
        <p:spPr>
          <a:xfrm rot="16200000">
            <a:off x="18251787" y="1121044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64" name="Picture 22">
            <a:extLst>
              <a:ext uri="{FF2B5EF4-FFF2-40B4-BE49-F238E27FC236}">
                <a16:creationId xmlns:a16="http://schemas.microsoft.com/office/drawing/2014/main" id="{55D0054C-30B7-E958-227F-FEC789269E47}"/>
              </a:ext>
            </a:extLst>
          </p:cNvPr>
          <p:cNvGrpSpPr/>
          <p:nvPr/>
        </p:nvGrpSpPr>
        <p:grpSpPr>
          <a:xfrm>
            <a:off x="18940693" y="1168333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4AC5A50D-E83F-8B3E-5235-A6C52AA2BB81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C9D39449-38A1-BBB5-4DC5-0A8F716C1D02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4EA1E9E3-54D5-6206-A724-2DDBBA17BF12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68" name="AutoShape 27">
            <a:extLst>
              <a:ext uri="{FF2B5EF4-FFF2-40B4-BE49-F238E27FC236}">
                <a16:creationId xmlns:a16="http://schemas.microsoft.com/office/drawing/2014/main" id="{63E60288-47B0-BBEB-22E8-147D9A38A48E}"/>
              </a:ext>
            </a:extLst>
          </p:cNvPr>
          <p:cNvSpPr/>
          <p:nvPr/>
        </p:nvSpPr>
        <p:spPr>
          <a:xfrm flipV="1">
            <a:off x="17559019" y="11363640"/>
            <a:ext cx="1974037" cy="3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69" name="AutoShape 39">
            <a:extLst>
              <a:ext uri="{FF2B5EF4-FFF2-40B4-BE49-F238E27FC236}">
                <a16:creationId xmlns:a16="http://schemas.microsoft.com/office/drawing/2014/main" id="{9B1FF0A3-D86B-4DD3-DF1F-6AFACF5D26F1}"/>
              </a:ext>
            </a:extLst>
          </p:cNvPr>
          <p:cNvSpPr/>
          <p:nvPr/>
        </p:nvSpPr>
        <p:spPr>
          <a:xfrm rot="16200000">
            <a:off x="17418667" y="11528411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70" name="AutoShape 39">
            <a:extLst>
              <a:ext uri="{FF2B5EF4-FFF2-40B4-BE49-F238E27FC236}">
                <a16:creationId xmlns:a16="http://schemas.microsoft.com/office/drawing/2014/main" id="{FFDBCA8D-3596-C756-EF68-1A8D1E31D1DB}"/>
              </a:ext>
            </a:extLst>
          </p:cNvPr>
          <p:cNvSpPr/>
          <p:nvPr/>
        </p:nvSpPr>
        <p:spPr>
          <a:xfrm rot="16200000">
            <a:off x="19379835" y="11496038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71" name="Picture 26">
            <a:extLst>
              <a:ext uri="{FF2B5EF4-FFF2-40B4-BE49-F238E27FC236}">
                <a16:creationId xmlns:a16="http://schemas.microsoft.com/office/drawing/2014/main" id="{764F85FD-C8E9-C5C8-D7D5-D42008A6FE26}"/>
              </a:ext>
            </a:extLst>
          </p:cNvPr>
          <p:cNvGrpSpPr/>
          <p:nvPr/>
        </p:nvGrpSpPr>
        <p:grpSpPr>
          <a:xfrm>
            <a:off x="17906281" y="510871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60589EE3-0BF0-2DF8-26FF-D6D0259D93B4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E279E3A3-BEF6-8FA9-ADBD-0E4FC46957F7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B3CA846B-7A83-F326-F2E6-C6455012E93B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75" name="TextBox 14">
            <a:extLst>
              <a:ext uri="{FF2B5EF4-FFF2-40B4-BE49-F238E27FC236}">
                <a16:creationId xmlns:a16="http://schemas.microsoft.com/office/drawing/2014/main" id="{846F16B6-3A2F-69A3-71D8-0FD7648A7851}"/>
              </a:ext>
            </a:extLst>
          </p:cNvPr>
          <p:cNvSpPr txBox="1"/>
          <p:nvPr/>
        </p:nvSpPr>
        <p:spPr>
          <a:xfrm>
            <a:off x="17392153" y="606752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Users</a:t>
            </a:r>
          </a:p>
        </p:txBody>
      </p:sp>
      <p:sp>
        <p:nvSpPr>
          <p:cNvPr id="876" name="AutoShape 39">
            <a:extLst>
              <a:ext uri="{FF2B5EF4-FFF2-40B4-BE49-F238E27FC236}">
                <a16:creationId xmlns:a16="http://schemas.microsoft.com/office/drawing/2014/main" id="{740858DA-4BE6-B1C1-C619-A0DCE6B289A9}"/>
              </a:ext>
            </a:extLst>
          </p:cNvPr>
          <p:cNvSpPr/>
          <p:nvPr/>
        </p:nvSpPr>
        <p:spPr>
          <a:xfrm rot="16200000">
            <a:off x="18404187" y="674131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77" name="Picture 26">
            <a:extLst>
              <a:ext uri="{FF2B5EF4-FFF2-40B4-BE49-F238E27FC236}">
                <a16:creationId xmlns:a16="http://schemas.microsoft.com/office/drawing/2014/main" id="{8032E507-DA28-19DD-2415-00D72F8414B7}"/>
              </a:ext>
            </a:extLst>
          </p:cNvPr>
          <p:cNvGrpSpPr/>
          <p:nvPr/>
        </p:nvGrpSpPr>
        <p:grpSpPr>
          <a:xfrm>
            <a:off x="20009401" y="511887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5B56C734-AB4E-8F76-5B5E-F669F09D587C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4D995365-92FF-47C4-63DD-1800818A7729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BCC15BC3-B8C6-0744-8CB7-D0E81681AC56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81" name="TextBox 14">
            <a:extLst>
              <a:ext uri="{FF2B5EF4-FFF2-40B4-BE49-F238E27FC236}">
                <a16:creationId xmlns:a16="http://schemas.microsoft.com/office/drawing/2014/main" id="{17F0F3A2-5EE2-116B-893C-8A84BB36CAF4}"/>
              </a:ext>
            </a:extLst>
          </p:cNvPr>
          <p:cNvSpPr txBox="1"/>
          <p:nvPr/>
        </p:nvSpPr>
        <p:spPr>
          <a:xfrm>
            <a:off x="19495273" y="607768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latin typeface="HK Grotesk Medium"/>
              </a:rPr>
              <a:t>tmp</a:t>
            </a:r>
            <a:endParaRPr lang="en-US" sz="2799" dirty="0">
              <a:solidFill>
                <a:srgbClr val="FFFFFF"/>
              </a:solidFill>
              <a:latin typeface="HK Grotesk Medium"/>
            </a:endParaRPr>
          </a:p>
        </p:txBody>
      </p:sp>
      <p:sp>
        <p:nvSpPr>
          <p:cNvPr id="882" name="AutoShape 27">
            <a:extLst>
              <a:ext uri="{FF2B5EF4-FFF2-40B4-BE49-F238E27FC236}">
                <a16:creationId xmlns:a16="http://schemas.microsoft.com/office/drawing/2014/main" id="{2C393489-5D72-88B3-A6D3-D8F71BE3CC8D}"/>
              </a:ext>
            </a:extLst>
          </p:cNvPr>
          <p:cNvSpPr/>
          <p:nvPr/>
        </p:nvSpPr>
        <p:spPr>
          <a:xfrm flipV="1">
            <a:off x="18422619" y="4790120"/>
            <a:ext cx="1974037" cy="3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83" name="AutoShape 39">
            <a:extLst>
              <a:ext uri="{FF2B5EF4-FFF2-40B4-BE49-F238E27FC236}">
                <a16:creationId xmlns:a16="http://schemas.microsoft.com/office/drawing/2014/main" id="{EC9E4B9A-6932-851C-DC24-1E466F765BA1}"/>
              </a:ext>
            </a:extLst>
          </p:cNvPr>
          <p:cNvSpPr/>
          <p:nvPr/>
        </p:nvSpPr>
        <p:spPr>
          <a:xfrm rot="16200000">
            <a:off x="18285963" y="495119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84" name="AutoShape 39">
            <a:extLst>
              <a:ext uri="{FF2B5EF4-FFF2-40B4-BE49-F238E27FC236}">
                <a16:creationId xmlns:a16="http://schemas.microsoft.com/office/drawing/2014/main" id="{F8F92411-191F-45CC-B98C-936DD92B11DE}"/>
              </a:ext>
            </a:extLst>
          </p:cNvPr>
          <p:cNvSpPr/>
          <p:nvPr/>
        </p:nvSpPr>
        <p:spPr>
          <a:xfrm rot="16200000">
            <a:off x="20258856" y="4919783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85" name="AutoShape 39">
            <a:extLst>
              <a:ext uri="{FF2B5EF4-FFF2-40B4-BE49-F238E27FC236}">
                <a16:creationId xmlns:a16="http://schemas.microsoft.com/office/drawing/2014/main" id="{5CDE48D6-E74B-533A-6886-F67599786FA1}"/>
              </a:ext>
            </a:extLst>
          </p:cNvPr>
          <p:cNvSpPr/>
          <p:nvPr/>
        </p:nvSpPr>
        <p:spPr>
          <a:xfrm rot="16200000">
            <a:off x="18289887" y="4636294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86" name="Picture 26">
            <a:extLst>
              <a:ext uri="{FF2B5EF4-FFF2-40B4-BE49-F238E27FC236}">
                <a16:creationId xmlns:a16="http://schemas.microsoft.com/office/drawing/2014/main" id="{F133DD0C-98FC-26C4-E0AC-2D4823E5643E}"/>
              </a:ext>
            </a:extLst>
          </p:cNvPr>
          <p:cNvGrpSpPr/>
          <p:nvPr/>
        </p:nvGrpSpPr>
        <p:grpSpPr>
          <a:xfrm>
            <a:off x="17948191" y="302464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9F8F181-2929-E6AB-DE45-2902712980C1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C61ACB9-5292-7CCD-BD7C-A4C74F67D4AC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3F7C42-DC8E-2EB7-CA2C-71ADD39AD06B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90" name="TextBox 14">
            <a:extLst>
              <a:ext uri="{FF2B5EF4-FFF2-40B4-BE49-F238E27FC236}">
                <a16:creationId xmlns:a16="http://schemas.microsoft.com/office/drawing/2014/main" id="{591EA489-BC4A-4C18-93ED-6625FC67AAC3}"/>
              </a:ext>
            </a:extLst>
          </p:cNvPr>
          <p:cNvSpPr txBox="1"/>
          <p:nvPr/>
        </p:nvSpPr>
        <p:spPr>
          <a:xfrm>
            <a:off x="17365483" y="389201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/</a:t>
            </a:r>
          </a:p>
        </p:txBody>
      </p:sp>
      <p:sp>
        <p:nvSpPr>
          <p:cNvPr id="891" name="TextBox 15">
            <a:extLst>
              <a:ext uri="{FF2B5EF4-FFF2-40B4-BE49-F238E27FC236}">
                <a16:creationId xmlns:a16="http://schemas.microsoft.com/office/drawing/2014/main" id="{D57E2BA2-7116-8A4E-2357-9F0CDBC117DD}"/>
              </a:ext>
            </a:extLst>
          </p:cNvPr>
          <p:cNvSpPr txBox="1"/>
          <p:nvPr/>
        </p:nvSpPr>
        <p:spPr>
          <a:xfrm>
            <a:off x="16550524" y="1270924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Courses</a:t>
            </a:r>
          </a:p>
        </p:txBody>
      </p:sp>
      <p:sp>
        <p:nvSpPr>
          <p:cNvPr id="892" name="TextBox 15">
            <a:extLst>
              <a:ext uri="{FF2B5EF4-FFF2-40B4-BE49-F238E27FC236}">
                <a16:creationId xmlns:a16="http://schemas.microsoft.com/office/drawing/2014/main" id="{C51B7E6F-AAA7-A90C-A55A-4D1753459CC5}"/>
              </a:ext>
            </a:extLst>
          </p:cNvPr>
          <p:cNvSpPr txBox="1"/>
          <p:nvPr/>
        </p:nvSpPr>
        <p:spPr>
          <a:xfrm>
            <a:off x="18458152" y="1270924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Projects</a:t>
            </a:r>
          </a:p>
        </p:txBody>
      </p:sp>
      <p:sp>
        <p:nvSpPr>
          <p:cNvPr id="893" name="TextBox 17">
            <a:extLst>
              <a:ext uri="{FF2B5EF4-FFF2-40B4-BE49-F238E27FC236}">
                <a16:creationId xmlns:a16="http://schemas.microsoft.com/office/drawing/2014/main" id="{B24F2E76-C0B5-98FC-C737-3204832F6FA0}"/>
              </a:ext>
            </a:extLst>
          </p:cNvPr>
          <p:cNvSpPr txBox="1"/>
          <p:nvPr/>
        </p:nvSpPr>
        <p:spPr>
          <a:xfrm>
            <a:off x="19738746" y="1048092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Pictures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Rounded Rectangle"/>
          <p:cNvSpPr/>
          <p:nvPr/>
        </p:nvSpPr>
        <p:spPr>
          <a:xfrm>
            <a:off x="1585619" y="10178251"/>
            <a:ext cx="11426423" cy="831005"/>
          </a:xfrm>
          <a:prstGeom prst="roundRect">
            <a:avLst>
              <a:gd name="adj" fmla="val 22924"/>
            </a:avLst>
          </a:prstGeom>
          <a:solidFill>
            <a:srgbClr val="A4D2B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43" name="CustomShape 13">
            <a:extLst>
              <a:ext uri="{FF2B5EF4-FFF2-40B4-BE49-F238E27FC236}">
                <a16:creationId xmlns:a16="http://schemas.microsoft.com/office/drawing/2014/main" id="{46C4828D-7DB8-D682-33F3-A52A001163DC}"/>
              </a:ext>
            </a:extLst>
          </p:cNvPr>
          <p:cNvSpPr txBox="1"/>
          <p:nvPr/>
        </p:nvSpPr>
        <p:spPr>
          <a:xfrm>
            <a:off x="1783209" y="8180359"/>
            <a:ext cx="11491691" cy="4378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Relative paths can include going up the directory tree:</a:t>
            </a:r>
            <a:endParaRPr lang="en-US" sz="3000" spc="-1" dirty="0">
              <a:solidFill>
                <a:srgbClr val="000000"/>
              </a:solidFill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../Pictures/summer2022/Bornholm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This notation does not make sense for full paths as they start from the root and go strictly downwards.</a:t>
            </a:r>
          </a:p>
        </p:txBody>
      </p:sp>
      <p:sp>
        <p:nvSpPr>
          <p:cNvPr id="806" name="Rounded Rectangle"/>
          <p:cNvSpPr/>
          <p:nvPr/>
        </p:nvSpPr>
        <p:spPr>
          <a:xfrm>
            <a:off x="1585619" y="6938734"/>
            <a:ext cx="11426423" cy="872374"/>
          </a:xfrm>
          <a:prstGeom prst="roundRect">
            <a:avLst>
              <a:gd name="adj" fmla="val 13011"/>
            </a:avLst>
          </a:prstGeom>
          <a:solidFill>
            <a:srgbClr val="A4D2B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808" name="CustomShape 13"/>
          <p:cNvSpPr txBox="1"/>
          <p:nvPr/>
        </p:nvSpPr>
        <p:spPr>
          <a:xfrm>
            <a:off x="1834978" y="3872625"/>
            <a:ext cx="11738599" cy="4346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 relative path is an address </a:t>
            </a:r>
            <a:r>
              <a:rPr sz="3000" i="1" dirty="0"/>
              <a:t>relative</a:t>
            </a:r>
            <a:r>
              <a:rPr sz="3000" dirty="0"/>
              <a:t> to the current working directory.</a:t>
            </a: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If </a:t>
            </a:r>
            <a:r>
              <a:rPr lang="en-US" sz="3000" dirty="0"/>
              <a:t>am working in </a:t>
            </a:r>
            <a:r>
              <a:rPr sz="3000" dirty="0"/>
              <a:t>‘Documents’, I can address </a:t>
            </a:r>
            <a:r>
              <a:rPr lang="en-US" sz="3000" dirty="0"/>
              <a:t>the file ‘Commandline.pptx’ </a:t>
            </a:r>
            <a:r>
              <a:rPr sz="3000" dirty="0"/>
              <a:t>as: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courses/Just-Bash-It/Commandline.pptx</a:t>
            </a:r>
            <a:endParaRPr sz="3000" spc="-1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buSzPct val="100000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</a:endParaRPr>
          </a:p>
        </p:txBody>
      </p:sp>
      <p:sp>
        <p:nvSpPr>
          <p:cNvPr id="809" name="Group 3"/>
          <p:cNvSpPr txBox="1"/>
          <p:nvPr/>
        </p:nvSpPr>
        <p:spPr>
          <a:xfrm>
            <a:off x="11002823" y="1016000"/>
            <a:ext cx="2670454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PATHS</a:t>
            </a:r>
          </a:p>
        </p:txBody>
      </p:sp>
      <p:sp>
        <p:nvSpPr>
          <p:cNvPr id="810" name="Line"/>
          <p:cNvSpPr/>
          <p:nvPr/>
        </p:nvSpPr>
        <p:spPr>
          <a:xfrm>
            <a:off x="1683760" y="2540000"/>
            <a:ext cx="21308580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sp>
        <p:nvSpPr>
          <p:cNvPr id="81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27</a:t>
            </a:r>
            <a:endParaRPr dirty="0"/>
          </a:p>
        </p:txBody>
      </p:sp>
      <p:sp>
        <p:nvSpPr>
          <p:cNvPr id="2" name="CustomShape 17">
            <a:extLst>
              <a:ext uri="{FF2B5EF4-FFF2-40B4-BE49-F238E27FC236}">
                <a16:creationId xmlns:a16="http://schemas.microsoft.com/office/drawing/2014/main" id="{358A2C9C-0F74-6E3D-6256-689E1C829768}"/>
              </a:ext>
            </a:extLst>
          </p:cNvPr>
          <p:cNvSpPr/>
          <p:nvPr/>
        </p:nvSpPr>
        <p:spPr>
          <a:xfrm>
            <a:off x="17424539" y="5776056"/>
            <a:ext cx="2001890" cy="1533590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TextBox 15">
            <a:extLst>
              <a:ext uri="{FF2B5EF4-FFF2-40B4-BE49-F238E27FC236}">
                <a16:creationId xmlns:a16="http://schemas.microsoft.com/office/drawing/2014/main" id="{90F799B6-4FEA-B0E3-2095-D6DE8C0E185C}"/>
              </a:ext>
            </a:extLst>
          </p:cNvPr>
          <p:cNvSpPr txBox="1"/>
          <p:nvPr/>
        </p:nvSpPr>
        <p:spPr>
          <a:xfrm>
            <a:off x="17369674" y="723480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Documents</a:t>
            </a:r>
          </a:p>
        </p:txBody>
      </p:sp>
      <p:grpSp>
        <p:nvGrpSpPr>
          <p:cNvPr id="4" name="Picture 22">
            <a:extLst>
              <a:ext uri="{FF2B5EF4-FFF2-40B4-BE49-F238E27FC236}">
                <a16:creationId xmlns:a16="http://schemas.microsoft.com/office/drawing/2014/main" id="{B1684821-AE57-62D9-F02A-BD9AFCE47FA2}"/>
              </a:ext>
            </a:extLst>
          </p:cNvPr>
          <p:cNvGrpSpPr/>
          <p:nvPr/>
        </p:nvGrpSpPr>
        <p:grpSpPr>
          <a:xfrm>
            <a:off x="17852215" y="6180352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FEFDA09-87C0-8B9E-30B0-96698C210A07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35A24F4-2E75-895A-3E33-AA313E6E8F6F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1CB3CFE-F12B-D432-A52C-55E8C1403EA6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8" name="Picture 23">
            <a:extLst>
              <a:ext uri="{FF2B5EF4-FFF2-40B4-BE49-F238E27FC236}">
                <a16:creationId xmlns:a16="http://schemas.microsoft.com/office/drawing/2014/main" id="{FD93CDD2-9FEB-57E7-1311-256137C78307}"/>
              </a:ext>
            </a:extLst>
          </p:cNvPr>
          <p:cNvGrpSpPr/>
          <p:nvPr/>
        </p:nvGrpSpPr>
        <p:grpSpPr>
          <a:xfrm>
            <a:off x="20895773" y="6180352"/>
            <a:ext cx="1145935" cy="885154"/>
            <a:chOff x="11259853" y="6101290"/>
            <a:chExt cx="1145935" cy="885154"/>
          </a:xfrm>
          <a:solidFill>
            <a:srgbClr val="FFFFFF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FD748C8-7265-273E-4048-CF1F15BC7DA5}"/>
                </a:ext>
              </a:extLst>
            </p:cNvPr>
            <p:cNvSpPr/>
            <p:nvPr/>
          </p:nvSpPr>
          <p:spPr>
            <a:xfrm>
              <a:off x="11259853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F32934F-FBE2-DA9E-3E58-A1C890704208}"/>
                </a:ext>
              </a:extLst>
            </p:cNvPr>
            <p:cNvSpPr/>
            <p:nvPr/>
          </p:nvSpPr>
          <p:spPr>
            <a:xfrm>
              <a:off x="11408036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01F2CB8-590A-6BBD-E49B-7933577696B6}"/>
                </a:ext>
              </a:extLst>
            </p:cNvPr>
            <p:cNvSpPr/>
            <p:nvPr/>
          </p:nvSpPr>
          <p:spPr>
            <a:xfrm>
              <a:off x="11334259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2" name="AutoShape 27">
            <a:extLst>
              <a:ext uri="{FF2B5EF4-FFF2-40B4-BE49-F238E27FC236}">
                <a16:creationId xmlns:a16="http://schemas.microsoft.com/office/drawing/2014/main" id="{C7588C5B-C6D7-F6CB-5120-EC1D9695817D}"/>
              </a:ext>
            </a:extLst>
          </p:cNvPr>
          <p:cNvSpPr/>
          <p:nvPr/>
        </p:nvSpPr>
        <p:spPr>
          <a:xfrm>
            <a:off x="15913014" y="5816907"/>
            <a:ext cx="5579095" cy="2629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13" name="AutoShape 28">
            <a:extLst>
              <a:ext uri="{FF2B5EF4-FFF2-40B4-BE49-F238E27FC236}">
                <a16:creationId xmlns:a16="http://schemas.microsoft.com/office/drawing/2014/main" id="{B7349CDB-B906-80F0-853E-DBF7F76E376D}"/>
              </a:ext>
            </a:extLst>
          </p:cNvPr>
          <p:cNvSpPr/>
          <p:nvPr/>
        </p:nvSpPr>
        <p:spPr>
          <a:xfrm rot="16200000">
            <a:off x="15721971" y="604605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14" name="AutoShape 30">
            <a:extLst>
              <a:ext uri="{FF2B5EF4-FFF2-40B4-BE49-F238E27FC236}">
                <a16:creationId xmlns:a16="http://schemas.microsoft.com/office/drawing/2014/main" id="{AB55C6E2-A51A-8CE6-4288-ACCE0D5DC2BA}"/>
              </a:ext>
            </a:extLst>
          </p:cNvPr>
          <p:cNvSpPr/>
          <p:nvPr/>
        </p:nvSpPr>
        <p:spPr>
          <a:xfrm rot="16200000">
            <a:off x="21282016" y="600795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15" name="Picture 12">
            <a:extLst>
              <a:ext uri="{FF2B5EF4-FFF2-40B4-BE49-F238E27FC236}">
                <a16:creationId xmlns:a16="http://schemas.microsoft.com/office/drawing/2014/main" id="{697BB4D3-EBCE-BA78-3962-BA955687C1B3}"/>
              </a:ext>
            </a:extLst>
          </p:cNvPr>
          <p:cNvGrpSpPr/>
          <p:nvPr/>
        </p:nvGrpSpPr>
        <p:grpSpPr>
          <a:xfrm>
            <a:off x="15420139" y="6230117"/>
            <a:ext cx="1145935" cy="885154"/>
            <a:chOff x="6355127" y="6101290"/>
            <a:chExt cx="1145935" cy="885154"/>
          </a:xfrm>
          <a:solidFill>
            <a:srgbClr val="FFFFFF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64C3231-0D0D-C397-35D4-5708B870AE9B}"/>
                </a:ext>
              </a:extLst>
            </p:cNvPr>
            <p:cNvSpPr/>
            <p:nvPr/>
          </p:nvSpPr>
          <p:spPr>
            <a:xfrm>
              <a:off x="6355127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47EDC5F-89C4-2213-60C5-D6E1F9C56C0E}"/>
                </a:ext>
              </a:extLst>
            </p:cNvPr>
            <p:cNvSpPr/>
            <p:nvPr/>
          </p:nvSpPr>
          <p:spPr>
            <a:xfrm>
              <a:off x="6503310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C7D6EAA-2E0E-C17D-70EF-41D65DA52550}"/>
                </a:ext>
              </a:extLst>
            </p:cNvPr>
            <p:cNvSpPr/>
            <p:nvPr/>
          </p:nvSpPr>
          <p:spPr>
            <a:xfrm>
              <a:off x="6429533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9" name="TextBox 17">
            <a:extLst>
              <a:ext uri="{FF2B5EF4-FFF2-40B4-BE49-F238E27FC236}">
                <a16:creationId xmlns:a16="http://schemas.microsoft.com/office/drawing/2014/main" id="{26F2AE29-A5B1-0CB4-FF8C-CD8FB80DD7A0}"/>
              </a:ext>
            </a:extLst>
          </p:cNvPr>
          <p:cNvSpPr txBox="1"/>
          <p:nvPr/>
        </p:nvSpPr>
        <p:spPr>
          <a:xfrm>
            <a:off x="20306725" y="723584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Pictures</a:t>
            </a:r>
          </a:p>
        </p:txBody>
      </p:sp>
      <p:sp>
        <p:nvSpPr>
          <p:cNvPr id="20" name="TextBox 16">
            <a:extLst>
              <a:ext uri="{FF2B5EF4-FFF2-40B4-BE49-F238E27FC236}">
                <a16:creationId xmlns:a16="http://schemas.microsoft.com/office/drawing/2014/main" id="{D858C8C0-B46B-7EA2-20A5-A552430C8B30}"/>
              </a:ext>
            </a:extLst>
          </p:cNvPr>
          <p:cNvSpPr txBox="1"/>
          <p:nvPr/>
        </p:nvSpPr>
        <p:spPr>
          <a:xfrm>
            <a:off x="14777626" y="7234801"/>
            <a:ext cx="2232343" cy="481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Data</a:t>
            </a:r>
          </a:p>
        </p:txBody>
      </p:sp>
      <p:grpSp>
        <p:nvGrpSpPr>
          <p:cNvPr id="21" name="Picture 26">
            <a:extLst>
              <a:ext uri="{FF2B5EF4-FFF2-40B4-BE49-F238E27FC236}">
                <a16:creationId xmlns:a16="http://schemas.microsoft.com/office/drawing/2014/main" id="{AD434CEA-81A0-E9D3-B521-9A278F295065}"/>
              </a:ext>
            </a:extLst>
          </p:cNvPr>
          <p:cNvGrpSpPr/>
          <p:nvPr/>
        </p:nvGrpSpPr>
        <p:grpSpPr>
          <a:xfrm>
            <a:off x="17913414" y="3883273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96BDA4-97B3-5C9E-5328-FA38BD23070A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F835355-372C-925F-4EC0-845E2C7AB7C0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772CDCF-8B10-285E-90F4-58C34966B719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25" name="TextBox 14">
            <a:extLst>
              <a:ext uri="{FF2B5EF4-FFF2-40B4-BE49-F238E27FC236}">
                <a16:creationId xmlns:a16="http://schemas.microsoft.com/office/drawing/2014/main" id="{350DFCFC-2C49-5015-C845-A64BAD6B6AD6}"/>
              </a:ext>
            </a:extLst>
          </p:cNvPr>
          <p:cNvSpPr txBox="1"/>
          <p:nvPr/>
        </p:nvSpPr>
        <p:spPr>
          <a:xfrm>
            <a:off x="17300713" y="490420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[you]</a:t>
            </a:r>
          </a:p>
        </p:txBody>
      </p:sp>
      <p:sp>
        <p:nvSpPr>
          <p:cNvPr id="26" name="AutoShape 39">
            <a:extLst>
              <a:ext uri="{FF2B5EF4-FFF2-40B4-BE49-F238E27FC236}">
                <a16:creationId xmlns:a16="http://schemas.microsoft.com/office/drawing/2014/main" id="{BF03F19C-37BB-8A4A-52C2-239B7A3EA94C}"/>
              </a:ext>
            </a:extLst>
          </p:cNvPr>
          <p:cNvSpPr/>
          <p:nvPr/>
        </p:nvSpPr>
        <p:spPr>
          <a:xfrm rot="16200000">
            <a:off x="18251787" y="565927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27" name="Picture 22">
            <a:extLst>
              <a:ext uri="{FF2B5EF4-FFF2-40B4-BE49-F238E27FC236}">
                <a16:creationId xmlns:a16="http://schemas.microsoft.com/office/drawing/2014/main" id="{89DFC185-56EF-FAA5-A5E4-21E92A29BB28}"/>
              </a:ext>
            </a:extLst>
          </p:cNvPr>
          <p:cNvGrpSpPr/>
          <p:nvPr/>
        </p:nvGrpSpPr>
        <p:grpSpPr>
          <a:xfrm>
            <a:off x="17033065" y="843721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7633AF6-AAC7-2877-438E-4DDEABB747A2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BA6957C-341A-3147-D3D7-84EFC9E20072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6A3EEEB-8F24-895B-BF29-3757640A5ED0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31" name="TextBox 15">
            <a:extLst>
              <a:ext uri="{FF2B5EF4-FFF2-40B4-BE49-F238E27FC236}">
                <a16:creationId xmlns:a16="http://schemas.microsoft.com/office/drawing/2014/main" id="{A7BEF3F6-BCC7-CCF5-CC7C-C9AEB95A58FD}"/>
              </a:ext>
            </a:extLst>
          </p:cNvPr>
          <p:cNvSpPr txBox="1"/>
          <p:nvPr/>
        </p:nvSpPr>
        <p:spPr>
          <a:xfrm>
            <a:off x="16550524" y="946312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Courses</a:t>
            </a:r>
          </a:p>
        </p:txBody>
      </p:sp>
      <p:sp>
        <p:nvSpPr>
          <p:cNvPr id="32" name="AutoShape 39">
            <a:extLst>
              <a:ext uri="{FF2B5EF4-FFF2-40B4-BE49-F238E27FC236}">
                <a16:creationId xmlns:a16="http://schemas.microsoft.com/office/drawing/2014/main" id="{F3928ADF-5698-A39B-1C83-B55FF9285C19}"/>
              </a:ext>
            </a:extLst>
          </p:cNvPr>
          <p:cNvSpPr/>
          <p:nvPr/>
        </p:nvSpPr>
        <p:spPr>
          <a:xfrm rot="16200000">
            <a:off x="18251790" y="796432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33" name="Picture 22">
            <a:extLst>
              <a:ext uri="{FF2B5EF4-FFF2-40B4-BE49-F238E27FC236}">
                <a16:creationId xmlns:a16="http://schemas.microsoft.com/office/drawing/2014/main" id="{8EDF6011-88F8-1A09-1D25-2FF7D0FE08E9}"/>
              </a:ext>
            </a:extLst>
          </p:cNvPr>
          <p:cNvGrpSpPr/>
          <p:nvPr/>
        </p:nvGrpSpPr>
        <p:grpSpPr>
          <a:xfrm>
            <a:off x="18940693" y="843721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6B25B0D-897D-D504-1875-0894075FEEA3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C094BC9-0E4B-CA65-897D-C516D87DF447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DEBDB52-8CA2-A00B-1A6C-918AACEF98EF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37" name="TextBox 15">
            <a:extLst>
              <a:ext uri="{FF2B5EF4-FFF2-40B4-BE49-F238E27FC236}">
                <a16:creationId xmlns:a16="http://schemas.microsoft.com/office/drawing/2014/main" id="{0E1C2073-97C4-663F-2874-4190CBD3D316}"/>
              </a:ext>
            </a:extLst>
          </p:cNvPr>
          <p:cNvSpPr txBox="1"/>
          <p:nvPr/>
        </p:nvSpPr>
        <p:spPr>
          <a:xfrm>
            <a:off x="18458152" y="946312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Projects</a:t>
            </a:r>
          </a:p>
        </p:txBody>
      </p:sp>
      <p:sp>
        <p:nvSpPr>
          <p:cNvPr id="38" name="AutoShape 27">
            <a:extLst>
              <a:ext uri="{FF2B5EF4-FFF2-40B4-BE49-F238E27FC236}">
                <a16:creationId xmlns:a16="http://schemas.microsoft.com/office/drawing/2014/main" id="{A032A058-4824-CBFC-BD37-A56231DCA226}"/>
              </a:ext>
            </a:extLst>
          </p:cNvPr>
          <p:cNvSpPr/>
          <p:nvPr/>
        </p:nvSpPr>
        <p:spPr>
          <a:xfrm flipV="1">
            <a:off x="17559022" y="8117520"/>
            <a:ext cx="1974037" cy="3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39" name="AutoShape 39">
            <a:extLst>
              <a:ext uri="{FF2B5EF4-FFF2-40B4-BE49-F238E27FC236}">
                <a16:creationId xmlns:a16="http://schemas.microsoft.com/office/drawing/2014/main" id="{AFE61C6E-CE98-FD73-469D-88F84EDAD4AB}"/>
              </a:ext>
            </a:extLst>
          </p:cNvPr>
          <p:cNvSpPr/>
          <p:nvPr/>
        </p:nvSpPr>
        <p:spPr>
          <a:xfrm rot="16200000">
            <a:off x="17418669" y="8282291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40" name="AutoShape 39">
            <a:extLst>
              <a:ext uri="{FF2B5EF4-FFF2-40B4-BE49-F238E27FC236}">
                <a16:creationId xmlns:a16="http://schemas.microsoft.com/office/drawing/2014/main" id="{CA66690F-F9A9-459F-BDA8-836C4A0414F9}"/>
              </a:ext>
            </a:extLst>
          </p:cNvPr>
          <p:cNvSpPr/>
          <p:nvPr/>
        </p:nvSpPr>
        <p:spPr>
          <a:xfrm rot="16200000">
            <a:off x="19379836" y="8249918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46" name="AutoShape 39">
            <a:extLst>
              <a:ext uri="{FF2B5EF4-FFF2-40B4-BE49-F238E27FC236}">
                <a16:creationId xmlns:a16="http://schemas.microsoft.com/office/drawing/2014/main" id="{2CB17432-6863-B7CA-CFD7-F893F8060B98}"/>
              </a:ext>
            </a:extLst>
          </p:cNvPr>
          <p:cNvSpPr/>
          <p:nvPr/>
        </p:nvSpPr>
        <p:spPr>
          <a:xfrm rot="16200000" flipV="1">
            <a:off x="18202722" y="3293733"/>
            <a:ext cx="708326" cy="1049"/>
          </a:xfrm>
          <a:prstGeom prst="line">
            <a:avLst/>
          </a:prstGeom>
          <a:ln w="38100" cap="flat">
            <a:solidFill>
              <a:srgbClr val="FFFFFF"/>
            </a:solidFill>
            <a:prstDash val="dash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61" name="Picture 22">
            <a:extLst>
              <a:ext uri="{FF2B5EF4-FFF2-40B4-BE49-F238E27FC236}">
                <a16:creationId xmlns:a16="http://schemas.microsoft.com/office/drawing/2014/main" id="{D667CDE1-B7DA-FF8E-BA02-11F11EBE5C3E}"/>
              </a:ext>
            </a:extLst>
          </p:cNvPr>
          <p:cNvGrpSpPr/>
          <p:nvPr/>
        </p:nvGrpSpPr>
        <p:grpSpPr>
          <a:xfrm>
            <a:off x="17033065" y="10301470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74BAD9C-0B68-90B9-20E5-1582EA2DE99D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E828C9D-8BB1-B882-AD46-4A9F54E9AF9C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69A5EBC7-029A-3BE3-082A-E248AA75A3A7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769" name="TextBox 15">
            <a:extLst>
              <a:ext uri="{FF2B5EF4-FFF2-40B4-BE49-F238E27FC236}">
                <a16:creationId xmlns:a16="http://schemas.microsoft.com/office/drawing/2014/main" id="{A3F79519-F2E5-55EA-601B-1306BD9ACAD6}"/>
              </a:ext>
            </a:extLst>
          </p:cNvPr>
          <p:cNvSpPr txBox="1"/>
          <p:nvPr/>
        </p:nvSpPr>
        <p:spPr>
          <a:xfrm>
            <a:off x="16520044" y="1130716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Just-Bash-It</a:t>
            </a:r>
          </a:p>
        </p:txBody>
      </p:sp>
      <p:sp>
        <p:nvSpPr>
          <p:cNvPr id="770" name="AutoShape 39">
            <a:extLst>
              <a:ext uri="{FF2B5EF4-FFF2-40B4-BE49-F238E27FC236}">
                <a16:creationId xmlns:a16="http://schemas.microsoft.com/office/drawing/2014/main" id="{1B8198A3-CC49-8E2E-0588-D853B6F099CF}"/>
              </a:ext>
            </a:extLst>
          </p:cNvPr>
          <p:cNvSpPr/>
          <p:nvPr/>
        </p:nvSpPr>
        <p:spPr>
          <a:xfrm rot="16200000">
            <a:off x="17466927" y="1013221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771" name="Picture 22">
            <a:extLst>
              <a:ext uri="{FF2B5EF4-FFF2-40B4-BE49-F238E27FC236}">
                <a16:creationId xmlns:a16="http://schemas.microsoft.com/office/drawing/2014/main" id="{B3A316D5-0DE6-9F0B-4027-5D8D040A7EC0}"/>
              </a:ext>
            </a:extLst>
          </p:cNvPr>
          <p:cNvGrpSpPr/>
          <p:nvPr/>
        </p:nvGrpSpPr>
        <p:grpSpPr>
          <a:xfrm>
            <a:off x="20957365" y="8442190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8370B77-67C5-DAA4-25D4-F9911F9B8213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2413FAAD-D6A2-534E-A379-303CE339D2FF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48815713-9BE8-C763-8817-8D5BC3AF7B8E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775" name="TextBox 15">
            <a:extLst>
              <a:ext uri="{FF2B5EF4-FFF2-40B4-BE49-F238E27FC236}">
                <a16:creationId xmlns:a16="http://schemas.microsoft.com/office/drawing/2014/main" id="{FAC1B876-5E19-FF2D-49EA-2D10A452E09D}"/>
              </a:ext>
            </a:extLst>
          </p:cNvPr>
          <p:cNvSpPr txBox="1"/>
          <p:nvPr/>
        </p:nvSpPr>
        <p:spPr>
          <a:xfrm>
            <a:off x="20535784" y="944788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summer2022</a:t>
            </a:r>
          </a:p>
        </p:txBody>
      </p:sp>
      <p:grpSp>
        <p:nvGrpSpPr>
          <p:cNvPr id="776" name="Picture 22">
            <a:extLst>
              <a:ext uri="{FF2B5EF4-FFF2-40B4-BE49-F238E27FC236}">
                <a16:creationId xmlns:a16="http://schemas.microsoft.com/office/drawing/2014/main" id="{411BEF90-A087-718C-185F-8AA79A7F1463}"/>
              </a:ext>
            </a:extLst>
          </p:cNvPr>
          <p:cNvGrpSpPr/>
          <p:nvPr/>
        </p:nvGrpSpPr>
        <p:grpSpPr>
          <a:xfrm>
            <a:off x="20995465" y="10194790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358D4C46-C561-55B9-A3F0-EE5F826A02B0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1C194227-2565-11EA-BF27-C75F79C8991D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85604FD4-1E67-51D8-D0EF-A706BC91E014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780" name="TextBox 15">
            <a:extLst>
              <a:ext uri="{FF2B5EF4-FFF2-40B4-BE49-F238E27FC236}">
                <a16:creationId xmlns:a16="http://schemas.microsoft.com/office/drawing/2014/main" id="{0C5D02A6-794F-B10F-9F44-5AC31CB2AFDA}"/>
              </a:ext>
            </a:extLst>
          </p:cNvPr>
          <p:cNvSpPr txBox="1"/>
          <p:nvPr/>
        </p:nvSpPr>
        <p:spPr>
          <a:xfrm>
            <a:off x="20573884" y="1120048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Bornholm</a:t>
            </a:r>
          </a:p>
        </p:txBody>
      </p:sp>
      <p:sp>
        <p:nvSpPr>
          <p:cNvPr id="781" name="AutoShape 39">
            <a:extLst>
              <a:ext uri="{FF2B5EF4-FFF2-40B4-BE49-F238E27FC236}">
                <a16:creationId xmlns:a16="http://schemas.microsoft.com/office/drawing/2014/main" id="{DFCFE9E7-5C4A-C268-DD03-B3B3F42E99DF}"/>
              </a:ext>
            </a:extLst>
          </p:cNvPr>
          <p:cNvSpPr/>
          <p:nvPr/>
        </p:nvSpPr>
        <p:spPr>
          <a:xfrm rot="16200000">
            <a:off x="21459807" y="1007887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82" name="AutoShape 39">
            <a:extLst>
              <a:ext uri="{FF2B5EF4-FFF2-40B4-BE49-F238E27FC236}">
                <a16:creationId xmlns:a16="http://schemas.microsoft.com/office/drawing/2014/main" id="{BF81DE5D-50E1-89F4-331E-BA21BA8335D3}"/>
              </a:ext>
            </a:extLst>
          </p:cNvPr>
          <p:cNvSpPr/>
          <p:nvPr/>
        </p:nvSpPr>
        <p:spPr>
          <a:xfrm rot="16200000">
            <a:off x="21276927" y="799861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83" name="Picture 13">
            <a:extLst>
              <a:ext uri="{FF2B5EF4-FFF2-40B4-BE49-F238E27FC236}">
                <a16:creationId xmlns:a16="http://schemas.microsoft.com/office/drawing/2014/main" id="{954BF6F9-EB5F-6A91-9AC4-FCEF7DA3F165}"/>
              </a:ext>
            </a:extLst>
          </p:cNvPr>
          <p:cNvSpPr/>
          <p:nvPr/>
        </p:nvSpPr>
        <p:spPr>
          <a:xfrm>
            <a:off x="17300713" y="12167811"/>
            <a:ext cx="794407" cy="915983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784" name="AutoShape 39">
            <a:extLst>
              <a:ext uri="{FF2B5EF4-FFF2-40B4-BE49-F238E27FC236}">
                <a16:creationId xmlns:a16="http://schemas.microsoft.com/office/drawing/2014/main" id="{2B64A22B-33B8-247D-7E48-8A120DE8247F}"/>
              </a:ext>
            </a:extLst>
          </p:cNvPr>
          <p:cNvSpPr/>
          <p:nvPr/>
        </p:nvSpPr>
        <p:spPr>
          <a:xfrm rot="16200000">
            <a:off x="17672340" y="11897135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85" name="TextBox 15">
            <a:extLst>
              <a:ext uri="{FF2B5EF4-FFF2-40B4-BE49-F238E27FC236}">
                <a16:creationId xmlns:a16="http://schemas.microsoft.com/office/drawing/2014/main" id="{19DA4327-868A-4FF2-7EFC-F310C83070F7}"/>
              </a:ext>
            </a:extLst>
          </p:cNvPr>
          <p:cNvSpPr txBox="1"/>
          <p:nvPr/>
        </p:nvSpPr>
        <p:spPr>
          <a:xfrm>
            <a:off x="15279069" y="13054155"/>
            <a:ext cx="5092984" cy="469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Commandline.pptx</a:t>
            </a:r>
          </a:p>
        </p:txBody>
      </p:sp>
      <p:sp>
        <p:nvSpPr>
          <p:cNvPr id="786" name="Oval 785">
            <a:extLst>
              <a:ext uri="{FF2B5EF4-FFF2-40B4-BE49-F238E27FC236}">
                <a16:creationId xmlns:a16="http://schemas.microsoft.com/office/drawing/2014/main" id="{691D9F17-9D93-3BF7-B707-D8CE72CED159}"/>
              </a:ext>
            </a:extLst>
          </p:cNvPr>
          <p:cNvSpPr/>
          <p:nvPr/>
        </p:nvSpPr>
        <p:spPr>
          <a:xfrm>
            <a:off x="20895773" y="9978997"/>
            <a:ext cx="1395039" cy="1388626"/>
          </a:xfrm>
          <a:prstGeom prst="ellipse">
            <a:avLst/>
          </a:prstGeom>
          <a:noFill/>
          <a:ln w="57150" cap="flat">
            <a:solidFill>
              <a:srgbClr val="7030A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>
              <a:ln>
                <a:noFill/>
              </a:ln>
              <a:solidFill>
                <a:srgbClr val="363D48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787" name="TextBox 16">
            <a:extLst>
              <a:ext uri="{FF2B5EF4-FFF2-40B4-BE49-F238E27FC236}">
                <a16:creationId xmlns:a16="http://schemas.microsoft.com/office/drawing/2014/main" id="{D6E8858F-97B7-6166-65AB-8C8DD8C1D267}"/>
              </a:ext>
            </a:extLst>
          </p:cNvPr>
          <p:cNvSpPr txBox="1"/>
          <p:nvPr/>
        </p:nvSpPr>
        <p:spPr>
          <a:xfrm>
            <a:off x="22539068" y="10375099"/>
            <a:ext cx="744771" cy="481330"/>
          </a:xfrm>
          <a:prstGeom prst="rect">
            <a:avLst/>
          </a:prstGeom>
          <a:solidFill>
            <a:srgbClr val="F8F8F8"/>
          </a:solidFill>
          <a:ln>
            <a:solidFill>
              <a:srgbClr val="7030A0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7030A0"/>
                </a:solidFill>
                <a:latin typeface="HK Grotesk Medium"/>
              </a:rPr>
              <a:t>2</a:t>
            </a:r>
          </a:p>
        </p:txBody>
      </p:sp>
      <p:sp>
        <p:nvSpPr>
          <p:cNvPr id="789" name="TextBox 16">
            <a:extLst>
              <a:ext uri="{FF2B5EF4-FFF2-40B4-BE49-F238E27FC236}">
                <a16:creationId xmlns:a16="http://schemas.microsoft.com/office/drawing/2014/main" id="{E0120184-96DB-F9B3-D24E-425E1CA0A0A9}"/>
              </a:ext>
            </a:extLst>
          </p:cNvPr>
          <p:cNvSpPr txBox="1"/>
          <p:nvPr/>
        </p:nvSpPr>
        <p:spPr>
          <a:xfrm>
            <a:off x="12151354" y="7150707"/>
            <a:ext cx="744771" cy="48133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70C0"/>
                </a:solidFill>
                <a:latin typeface="HK Grotesk Medium"/>
              </a:rPr>
              <a:t>1</a:t>
            </a:r>
          </a:p>
        </p:txBody>
      </p:sp>
      <p:sp>
        <p:nvSpPr>
          <p:cNvPr id="790" name="Oval 789">
            <a:extLst>
              <a:ext uri="{FF2B5EF4-FFF2-40B4-BE49-F238E27FC236}">
                <a16:creationId xmlns:a16="http://schemas.microsoft.com/office/drawing/2014/main" id="{A5CE322F-FE5A-0E3F-4AFB-6D52B12DEF1F}"/>
              </a:ext>
            </a:extLst>
          </p:cNvPr>
          <p:cNvSpPr/>
          <p:nvPr/>
        </p:nvSpPr>
        <p:spPr>
          <a:xfrm>
            <a:off x="17054839" y="11984223"/>
            <a:ext cx="1395039" cy="1388626"/>
          </a:xfrm>
          <a:prstGeom prst="ellipse">
            <a:avLst/>
          </a:prstGeom>
          <a:noFill/>
          <a:ln w="5715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>
              <a:ln>
                <a:noFill/>
              </a:ln>
              <a:solidFill>
                <a:srgbClr val="363D48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791" name="TextBox 16">
            <a:extLst>
              <a:ext uri="{FF2B5EF4-FFF2-40B4-BE49-F238E27FC236}">
                <a16:creationId xmlns:a16="http://schemas.microsoft.com/office/drawing/2014/main" id="{3DC4E0B7-C44F-99DF-7084-34E7EC11AA60}"/>
              </a:ext>
            </a:extLst>
          </p:cNvPr>
          <p:cNvSpPr txBox="1"/>
          <p:nvPr/>
        </p:nvSpPr>
        <p:spPr>
          <a:xfrm>
            <a:off x="18945360" y="12503184"/>
            <a:ext cx="744771" cy="481330"/>
          </a:xfrm>
          <a:prstGeom prst="rect">
            <a:avLst/>
          </a:prstGeom>
          <a:solidFill>
            <a:srgbClr val="F8F8F8"/>
          </a:solidFill>
          <a:ln>
            <a:solidFill>
              <a:srgbClr val="0070C0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70C0"/>
                </a:solidFill>
                <a:latin typeface="HK Grotesk Medium"/>
              </a:rPr>
              <a:t>1</a:t>
            </a:r>
          </a:p>
        </p:txBody>
      </p:sp>
      <p:sp>
        <p:nvSpPr>
          <p:cNvPr id="792" name="TextBox 16">
            <a:extLst>
              <a:ext uri="{FF2B5EF4-FFF2-40B4-BE49-F238E27FC236}">
                <a16:creationId xmlns:a16="http://schemas.microsoft.com/office/drawing/2014/main" id="{6324AB38-A5C2-36AA-6D7B-D07C7702533B}"/>
              </a:ext>
            </a:extLst>
          </p:cNvPr>
          <p:cNvSpPr txBox="1"/>
          <p:nvPr/>
        </p:nvSpPr>
        <p:spPr>
          <a:xfrm>
            <a:off x="12110402" y="10328744"/>
            <a:ext cx="744771" cy="481330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7030A0"/>
                </a:solidFill>
                <a:latin typeface="HK Grotesk Medium"/>
              </a:rPr>
              <a:t>2</a:t>
            </a:r>
          </a:p>
        </p:txBody>
      </p:sp>
      <p:sp>
        <p:nvSpPr>
          <p:cNvPr id="41" name="AutoShape 39">
            <a:extLst>
              <a:ext uri="{FF2B5EF4-FFF2-40B4-BE49-F238E27FC236}">
                <a16:creationId xmlns:a16="http://schemas.microsoft.com/office/drawing/2014/main" id="{42DDE846-85D8-DEBC-3CF3-5E268021AF76}"/>
              </a:ext>
            </a:extLst>
          </p:cNvPr>
          <p:cNvSpPr/>
          <p:nvPr/>
        </p:nvSpPr>
        <p:spPr>
          <a:xfrm rot="16200000">
            <a:off x="17466928" y="1013221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42" name="Picture 13">
            <a:extLst>
              <a:ext uri="{FF2B5EF4-FFF2-40B4-BE49-F238E27FC236}">
                <a16:creationId xmlns:a16="http://schemas.microsoft.com/office/drawing/2014/main" id="{7137469B-289D-1B4C-9080-76EE9F65B4BC}"/>
              </a:ext>
            </a:extLst>
          </p:cNvPr>
          <p:cNvSpPr/>
          <p:nvPr/>
        </p:nvSpPr>
        <p:spPr>
          <a:xfrm>
            <a:off x="17300714" y="12167811"/>
            <a:ext cx="794407" cy="915983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7" grpId="0" animBg="1"/>
      <p:bldP spid="43" grpId="0" animBg="1"/>
      <p:bldP spid="786" grpId="0" animBg="1"/>
      <p:bldP spid="787" grpId="0" animBg="1"/>
      <p:bldP spid="789" grpId="0" animBg="1"/>
      <p:bldP spid="790" grpId="0" animBg="1"/>
      <p:bldP spid="791" grpId="0" animBg="1"/>
      <p:bldP spid="79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roup 3"/>
          <p:cNvSpPr txBox="1"/>
          <p:nvPr/>
        </p:nvSpPr>
        <p:spPr>
          <a:xfrm>
            <a:off x="9790468" y="1018720"/>
            <a:ext cx="4790364" cy="856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COMMANDS</a:t>
            </a:r>
          </a:p>
        </p:txBody>
      </p:sp>
      <p:sp>
        <p:nvSpPr>
          <p:cNvPr id="837" name="CustomShape 13"/>
          <p:cNvSpPr txBox="1"/>
          <p:nvPr/>
        </p:nvSpPr>
        <p:spPr>
          <a:xfrm>
            <a:off x="3221966" y="11714178"/>
            <a:ext cx="18479794" cy="11395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W</a:t>
            </a:r>
            <a:r>
              <a:rPr lang="en-US" sz="3000" dirty="0"/>
              <a:t>henever we put a space it means we are proceeding to new part of the command. </a:t>
            </a: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This is why file and directory names cannot contain spaces, they will be misinterpreted!</a:t>
            </a:r>
            <a:endParaRPr sz="3000" dirty="0"/>
          </a:p>
        </p:txBody>
      </p:sp>
      <p:sp>
        <p:nvSpPr>
          <p:cNvPr id="842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C49E79-672D-9E6A-54B4-414694BA102B}"/>
              </a:ext>
            </a:extLst>
          </p:cNvPr>
          <p:cNvGrpSpPr/>
          <p:nvPr/>
        </p:nvGrpSpPr>
        <p:grpSpPr>
          <a:xfrm>
            <a:off x="5016261" y="6445299"/>
            <a:ext cx="13815085" cy="4525650"/>
            <a:chOff x="5016261" y="6831379"/>
            <a:chExt cx="13815085" cy="4525650"/>
          </a:xfrm>
        </p:grpSpPr>
        <p:sp>
          <p:nvSpPr>
            <p:cNvPr id="835" name="Rounded Rectangle"/>
            <p:cNvSpPr/>
            <p:nvPr/>
          </p:nvSpPr>
          <p:spPr>
            <a:xfrm>
              <a:off x="6855603" y="6831379"/>
              <a:ext cx="10459317" cy="1183991"/>
            </a:xfrm>
            <a:prstGeom prst="roundRect">
              <a:avLst>
                <a:gd name="adj" fmla="val 16090"/>
              </a:avLst>
            </a:prstGeom>
            <a:solidFill>
              <a:srgbClr val="FFFFFF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/>
            </a:p>
          </p:txBody>
        </p:sp>
        <p:sp>
          <p:nvSpPr>
            <p:cNvPr id="838" name="CustomShape 17"/>
            <p:cNvSpPr/>
            <p:nvPr/>
          </p:nvSpPr>
          <p:spPr>
            <a:xfrm>
              <a:off x="8307265" y="7005686"/>
              <a:ext cx="664118" cy="862691"/>
            </a:xfrm>
            <a:prstGeom prst="ellipse">
              <a:avLst/>
            </a:prstGeom>
            <a:ln w="50800">
              <a:solidFill>
                <a:srgbClr val="8AAAE3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9" name="CustomShape 12"/>
            <p:cNvSpPr txBox="1"/>
            <p:nvPr/>
          </p:nvSpPr>
          <p:spPr>
            <a:xfrm>
              <a:off x="5016261" y="9711105"/>
              <a:ext cx="3401707" cy="113190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defRPr sz="2800" b="1" spc="296">
                  <a:solidFill>
                    <a:srgbClr val="FFFFFF"/>
                  </a:solidFill>
                </a:defRPr>
              </a:pPr>
              <a:r>
                <a:rPr sz="2800" dirty="0"/>
                <a:t>The command:</a:t>
              </a:r>
              <a:endParaRPr sz="2800" b="0" spc="-1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2800" spc="296">
                  <a:solidFill>
                    <a:srgbClr val="FFFFFF"/>
                  </a:solidFill>
                </a:defRPr>
              </a:pPr>
              <a:r>
                <a:rPr sz="2800" dirty="0"/>
                <a:t>List contents</a:t>
              </a:r>
            </a:p>
          </p:txBody>
        </p:sp>
        <p:sp>
          <p:nvSpPr>
            <p:cNvPr id="840" name="CustomShape 12"/>
            <p:cNvSpPr txBox="1"/>
            <p:nvPr/>
          </p:nvSpPr>
          <p:spPr>
            <a:xfrm>
              <a:off x="9121605" y="9685911"/>
              <a:ext cx="4503052" cy="167111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defRPr sz="2800" b="1" spc="296">
                  <a:solidFill>
                    <a:srgbClr val="FFFFFF"/>
                  </a:solidFill>
                </a:defRPr>
              </a:pPr>
              <a:r>
                <a:rPr sz="2800" dirty="0"/>
                <a:t>The </a:t>
              </a:r>
              <a:r>
                <a:rPr sz="2800" dirty="0">
                  <a:ea typeface="Montserrat Thin Regular"/>
                  <a:cs typeface="Montserrat Thin Regular"/>
                  <a:sym typeface="Montserrat Thin Regular"/>
                </a:rPr>
                <a:t>options/flags</a:t>
              </a:r>
              <a:r>
                <a:rPr sz="2800" dirty="0"/>
                <a:t>:</a:t>
              </a:r>
              <a:endParaRPr sz="2800" spc="-1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2800" spc="296">
                  <a:solidFill>
                    <a:srgbClr val="FFFFFF"/>
                  </a:solidFill>
                </a:defRPr>
              </a:pPr>
              <a:r>
                <a:rPr sz="2800" dirty="0"/>
                <a:t>Long format &amp;</a:t>
              </a:r>
              <a:endParaRPr sz="28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2800" spc="296">
                  <a:solidFill>
                    <a:srgbClr val="FFFFFF"/>
                  </a:solidFill>
                </a:defRPr>
              </a:pPr>
              <a:r>
                <a:rPr sz="2800" dirty="0"/>
                <a:t>Human-readable size</a:t>
              </a:r>
            </a:p>
          </p:txBody>
        </p:sp>
        <p:sp>
          <p:nvSpPr>
            <p:cNvPr id="841" name="CustomShape 12"/>
            <p:cNvSpPr txBox="1"/>
            <p:nvPr/>
          </p:nvSpPr>
          <p:spPr>
            <a:xfrm>
              <a:off x="14328294" y="9685911"/>
              <a:ext cx="4503052" cy="166530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defRPr sz="2800" b="1" spc="296">
                  <a:solidFill>
                    <a:srgbClr val="FFFFFF"/>
                  </a:solidFill>
                </a:defRPr>
              </a:pPr>
              <a:r>
                <a:rPr sz="2800" dirty="0"/>
                <a:t>The </a:t>
              </a:r>
              <a:r>
                <a:rPr sz="2800" dirty="0">
                  <a:ea typeface="Montserrat Thin Regular"/>
                  <a:cs typeface="Montserrat Thin Regular"/>
                  <a:sym typeface="Montserrat Thin Regular"/>
                </a:rPr>
                <a:t>argument</a:t>
              </a:r>
              <a:r>
                <a:rPr sz="2800" dirty="0"/>
                <a:t>:</a:t>
              </a:r>
              <a:endParaRPr sz="2800" spc="-1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2800" spc="296">
                  <a:solidFill>
                    <a:srgbClr val="FFFFFF"/>
                  </a:solidFill>
                </a:defRPr>
              </a:pPr>
              <a:r>
                <a:rPr sz="2800" dirty="0"/>
                <a:t>Path to the directory to work on</a:t>
              </a:r>
            </a:p>
          </p:txBody>
        </p:sp>
        <p:sp>
          <p:nvSpPr>
            <p:cNvPr id="843" name="CustomShape 13"/>
            <p:cNvSpPr txBox="1"/>
            <p:nvPr/>
          </p:nvSpPr>
          <p:spPr>
            <a:xfrm>
              <a:off x="7554443" y="7112441"/>
              <a:ext cx="9186214" cy="64638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4999" tIns="44999" rIns="44999" bIns="44999">
              <a:spAutoFit/>
            </a:bodyPr>
            <a:lstStyle>
              <a:lvl1pPr algn="ctr" defTabSz="914400">
                <a:lnSpc>
                  <a:spcPts val="4200"/>
                </a:lnSpc>
                <a:defRPr sz="3400" b="1" spc="279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t>$ ls  –lh  ~/Documents/courses</a:t>
              </a:r>
            </a:p>
          </p:txBody>
        </p:sp>
        <p:sp>
          <p:nvSpPr>
            <p:cNvPr id="844" name="CustomShape 17"/>
            <p:cNvSpPr/>
            <p:nvPr/>
          </p:nvSpPr>
          <p:spPr>
            <a:xfrm>
              <a:off x="9510093" y="7035460"/>
              <a:ext cx="872687" cy="803143"/>
            </a:xfrm>
            <a:prstGeom prst="ellipse">
              <a:avLst/>
            </a:prstGeom>
            <a:ln w="50800">
              <a:solidFill>
                <a:srgbClr val="FFC89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CustomShape 17"/>
            <p:cNvSpPr/>
            <p:nvPr/>
          </p:nvSpPr>
          <p:spPr>
            <a:xfrm>
              <a:off x="10934190" y="6960499"/>
              <a:ext cx="5760216" cy="978465"/>
            </a:xfrm>
            <a:prstGeom prst="ellipse">
              <a:avLst/>
            </a:prstGeom>
            <a:ln w="50800">
              <a:solidFill>
                <a:srgbClr val="A4D2B4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6" name="Straight Arrow Connector 13"/>
            <p:cNvSpPr/>
            <p:nvPr/>
          </p:nvSpPr>
          <p:spPr>
            <a:xfrm flipH="1">
              <a:off x="7089342" y="8230335"/>
              <a:ext cx="1495176" cy="1495175"/>
            </a:xfrm>
            <a:prstGeom prst="line">
              <a:avLst/>
            </a:prstGeom>
            <a:ln w="38100">
              <a:solidFill>
                <a:srgbClr val="8AAAE3"/>
              </a:solidFill>
              <a:miter/>
              <a:tailEnd type="triangle"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7" name="Straight Arrow Connector 13"/>
            <p:cNvSpPr/>
            <p:nvPr/>
          </p:nvSpPr>
          <p:spPr>
            <a:xfrm>
              <a:off x="9720985" y="8230335"/>
              <a:ext cx="1495175" cy="1495175"/>
            </a:xfrm>
            <a:prstGeom prst="line">
              <a:avLst/>
            </a:prstGeom>
            <a:ln w="38100">
              <a:solidFill>
                <a:srgbClr val="FFC899"/>
              </a:solidFill>
              <a:miter/>
              <a:tailEnd type="triangle"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Straight Arrow Connector 13"/>
            <p:cNvSpPr/>
            <p:nvPr/>
          </p:nvSpPr>
          <p:spPr>
            <a:xfrm>
              <a:off x="13566343" y="8230335"/>
              <a:ext cx="1495175" cy="1495175"/>
            </a:xfrm>
            <a:prstGeom prst="line">
              <a:avLst/>
            </a:prstGeom>
            <a:ln w="38100">
              <a:solidFill>
                <a:srgbClr val="A4D2B4"/>
              </a:solidFill>
              <a:miter/>
              <a:tailEnd type="triangle"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849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28</a:t>
            </a:r>
            <a:endParaRPr dirty="0"/>
          </a:p>
        </p:txBody>
      </p:sp>
      <p:sp>
        <p:nvSpPr>
          <p:cNvPr id="2" name="CustomShape 13">
            <a:extLst>
              <a:ext uri="{FF2B5EF4-FFF2-40B4-BE49-F238E27FC236}">
                <a16:creationId xmlns:a16="http://schemas.microsoft.com/office/drawing/2014/main" id="{2E886710-8FC3-3594-69D1-9ECE94AC65B9}"/>
              </a:ext>
            </a:extLst>
          </p:cNvPr>
          <p:cNvSpPr txBox="1"/>
          <p:nvPr/>
        </p:nvSpPr>
        <p:spPr>
          <a:xfrm>
            <a:off x="1807574" y="3813253"/>
            <a:ext cx="21308577" cy="2216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We interact with the computer by issuing </a:t>
            </a:r>
            <a:r>
              <a:rPr sz="3000" b="1" dirty="0"/>
              <a:t>commands</a:t>
            </a:r>
            <a:r>
              <a:rPr sz="3000" dirty="0"/>
              <a:t> to it. You have already tried some like </a:t>
            </a:r>
            <a:r>
              <a:rPr sz="3000" b="1" dirty="0"/>
              <a:t>cd</a:t>
            </a:r>
            <a:r>
              <a:rPr sz="3000" dirty="0"/>
              <a:t>,</a:t>
            </a:r>
            <a:r>
              <a:rPr sz="3000" b="1" dirty="0"/>
              <a:t> ls</a:t>
            </a:r>
            <a:r>
              <a:rPr sz="3000" dirty="0"/>
              <a:t>,</a:t>
            </a:r>
            <a:r>
              <a:rPr sz="3000" b="1" dirty="0"/>
              <a:t> </a:t>
            </a:r>
            <a:r>
              <a:rPr sz="3000" b="1" dirty="0" err="1"/>
              <a:t>pwd</a:t>
            </a:r>
            <a:r>
              <a:rPr sz="3000" dirty="0"/>
              <a:t>.  </a:t>
            </a:r>
            <a:endParaRPr sz="3000" dirty="0">
              <a:ea typeface="DejaVu Sans"/>
              <a:cs typeface="DejaVu Sans"/>
              <a:sym typeface="DejaVu Sans"/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sz="3000" dirty="0">
              <a:ea typeface="DejaVu Sans"/>
              <a:cs typeface="DejaVu Sans"/>
              <a:sym typeface="DejaVu Sans"/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Some commands can stand by themselves like </a:t>
            </a:r>
            <a:r>
              <a:rPr sz="3000" b="1" dirty="0" err="1"/>
              <a:t>pwd</a:t>
            </a:r>
            <a:r>
              <a:rPr sz="3000" dirty="0"/>
              <a:t>, but often they have </a:t>
            </a:r>
            <a:r>
              <a:rPr sz="3000" dirty="0">
                <a:ea typeface="Montserrat Bold"/>
                <a:cs typeface="Montserrat Bold"/>
                <a:sym typeface="Montserrat Bold"/>
              </a:rPr>
              <a:t>arguments </a:t>
            </a:r>
            <a:r>
              <a:rPr sz="3000" dirty="0"/>
              <a:t>and </a:t>
            </a:r>
            <a:r>
              <a:rPr sz="3000" dirty="0">
                <a:ea typeface="Montserrat Bold"/>
                <a:cs typeface="Montserrat Bold"/>
                <a:sym typeface="Montserrat Bold"/>
              </a:rPr>
              <a:t>options/flags</a:t>
            </a:r>
            <a:r>
              <a:rPr sz="3000" dirty="0"/>
              <a:t>: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Rounded Rectangle"/>
          <p:cNvSpPr/>
          <p:nvPr/>
        </p:nvSpPr>
        <p:spPr>
          <a:xfrm>
            <a:off x="1797603" y="4724586"/>
            <a:ext cx="11305254" cy="831003"/>
          </a:xfrm>
          <a:prstGeom prst="roundRect">
            <a:avLst>
              <a:gd name="adj" fmla="val 22924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52" name="Group 3"/>
          <p:cNvSpPr txBox="1"/>
          <p:nvPr/>
        </p:nvSpPr>
        <p:spPr>
          <a:xfrm>
            <a:off x="6863149" y="1010311"/>
            <a:ext cx="10645002" cy="856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WHEN THINGS GO WRONG</a:t>
            </a:r>
          </a:p>
        </p:txBody>
      </p:sp>
      <p:sp>
        <p:nvSpPr>
          <p:cNvPr id="854" name="CustomShape 13"/>
          <p:cNvSpPr txBox="1"/>
          <p:nvPr/>
        </p:nvSpPr>
        <p:spPr>
          <a:xfrm>
            <a:off x="2114179" y="3727737"/>
            <a:ext cx="10645003" cy="435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Assuming I am in my home directory and I write: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>
                <a:cs typeface="Courier New" panose="02070309020205020404" pitchFamily="49" charset="0"/>
              </a:rPr>
              <a:t>$ cd courses</a:t>
            </a:r>
            <a:endParaRPr sz="3000" dirty="0">
              <a:solidFill>
                <a:srgbClr val="000000"/>
              </a:solidFill>
              <a:cs typeface="Courier New" panose="02070309020205020404" pitchFamily="49" charset="0"/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lang="en-US"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What will happen?</a:t>
            </a:r>
          </a:p>
          <a:p>
            <a:pPr defTabSz="914400">
              <a:lnSpc>
                <a:spcPts val="4200"/>
              </a:lnSpc>
              <a:defRPr sz="2800" b="1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>
              <a:latin typeface="YACkoL24Adk 0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dirty="0">
              <a:latin typeface="YACkoL24Adk 0"/>
            </a:endParaRPr>
          </a:p>
        </p:txBody>
      </p:sp>
      <p:pic>
        <p:nvPicPr>
          <p:cNvPr id="855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" r="14145" b="35953"/>
          <a:stretch/>
        </p:blipFill>
        <p:spPr>
          <a:xfrm>
            <a:off x="1797609" y="7375084"/>
            <a:ext cx="11305255" cy="5018309"/>
          </a:xfrm>
          <a:prstGeom prst="rect">
            <a:avLst/>
          </a:prstGeom>
          <a:ln w="12700">
            <a:miter lim="400000"/>
          </a:ln>
        </p:spPr>
      </p:pic>
      <p:sp>
        <p:nvSpPr>
          <p:cNvPr id="856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61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29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0B66040-A5F9-2CB3-A37D-EE3A351BA569}"/>
              </a:ext>
            </a:extLst>
          </p:cNvPr>
          <p:cNvGrpSpPr/>
          <p:nvPr/>
        </p:nvGrpSpPr>
        <p:grpSpPr>
          <a:xfrm>
            <a:off x="14389006" y="3024646"/>
            <a:ext cx="7149882" cy="10152337"/>
            <a:chOff x="14389006" y="2750326"/>
            <a:chExt cx="7149882" cy="10152337"/>
          </a:xfrm>
        </p:grpSpPr>
        <p:sp>
          <p:nvSpPr>
            <p:cNvPr id="3" name="CustomShape 17">
              <a:extLst>
                <a:ext uri="{FF2B5EF4-FFF2-40B4-BE49-F238E27FC236}">
                  <a16:creationId xmlns:a16="http://schemas.microsoft.com/office/drawing/2014/main" id="{25ED20BC-A6D8-CEE6-A795-FF4006A897DB}"/>
                </a:ext>
              </a:extLst>
            </p:cNvPr>
            <p:cNvSpPr/>
            <p:nvPr/>
          </p:nvSpPr>
          <p:spPr>
            <a:xfrm>
              <a:off x="17035919" y="6751142"/>
              <a:ext cx="2001890" cy="1678644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" name="TextBox 15">
              <a:extLst>
                <a:ext uri="{FF2B5EF4-FFF2-40B4-BE49-F238E27FC236}">
                  <a16:creationId xmlns:a16="http://schemas.microsoft.com/office/drawing/2014/main" id="{1FF03857-F284-EF1C-FE6B-FB705E17D4F1}"/>
                </a:ext>
              </a:extLst>
            </p:cNvPr>
            <p:cNvSpPr txBox="1"/>
            <p:nvPr/>
          </p:nvSpPr>
          <p:spPr>
            <a:xfrm>
              <a:off x="16981054" y="10206601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5" name="Picture 22">
              <a:extLst>
                <a:ext uri="{FF2B5EF4-FFF2-40B4-BE49-F238E27FC236}">
                  <a16:creationId xmlns:a16="http://schemas.microsoft.com/office/drawing/2014/main" id="{38DFE0EE-0F5C-E4FB-40E6-7841812CAF09}"/>
                </a:ext>
              </a:extLst>
            </p:cNvPr>
            <p:cNvGrpSpPr/>
            <p:nvPr/>
          </p:nvGrpSpPr>
          <p:grpSpPr>
            <a:xfrm>
              <a:off x="17463595" y="9152152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D77544A-1FC2-C0A0-2C6E-30E647324D55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F7C66781-9358-961B-DFFB-D168E333BB3E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D1FB6FB4-95B0-9399-622F-6BDEB78B320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6" name="Picture 23">
              <a:extLst>
                <a:ext uri="{FF2B5EF4-FFF2-40B4-BE49-F238E27FC236}">
                  <a16:creationId xmlns:a16="http://schemas.microsoft.com/office/drawing/2014/main" id="{C35A066E-5B45-5434-6DE5-ECAF8E65CDD7}"/>
                </a:ext>
              </a:extLst>
            </p:cNvPr>
            <p:cNvGrpSpPr/>
            <p:nvPr/>
          </p:nvGrpSpPr>
          <p:grpSpPr>
            <a:xfrm>
              <a:off x="19893331" y="9114202"/>
              <a:ext cx="1145935" cy="88515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AA1C1BF-5D92-03E0-AC9E-3B9252F14E98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85A017ED-6EB8-5040-CD69-22E98F5C554A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1ED97D5C-54F5-C4D0-6506-0DA075477FB1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7" name="AutoShape 27">
              <a:extLst>
                <a:ext uri="{FF2B5EF4-FFF2-40B4-BE49-F238E27FC236}">
                  <a16:creationId xmlns:a16="http://schemas.microsoft.com/office/drawing/2014/main" id="{E5306E25-3404-DEA2-3AFF-D518C6F200EE}"/>
                </a:ext>
              </a:extLst>
            </p:cNvPr>
            <p:cNvSpPr/>
            <p:nvPr/>
          </p:nvSpPr>
          <p:spPr>
            <a:xfrm>
              <a:off x="15524394" y="8788708"/>
              <a:ext cx="4980925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8" name="AutoShape 28">
              <a:extLst>
                <a:ext uri="{FF2B5EF4-FFF2-40B4-BE49-F238E27FC236}">
                  <a16:creationId xmlns:a16="http://schemas.microsoft.com/office/drawing/2014/main" id="{17827AAF-20A7-21D6-4725-4D7CD4B33F2E}"/>
                </a:ext>
              </a:extLst>
            </p:cNvPr>
            <p:cNvSpPr/>
            <p:nvPr/>
          </p:nvSpPr>
          <p:spPr>
            <a:xfrm rot="16200000">
              <a:off x="15333351" y="9017851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9" name="AutoShape 30">
              <a:extLst>
                <a:ext uri="{FF2B5EF4-FFF2-40B4-BE49-F238E27FC236}">
                  <a16:creationId xmlns:a16="http://schemas.microsoft.com/office/drawing/2014/main" id="{1310122C-8875-339B-7AF6-8C0D2E9C4BDD}"/>
                </a:ext>
              </a:extLst>
            </p:cNvPr>
            <p:cNvSpPr/>
            <p:nvPr/>
          </p:nvSpPr>
          <p:spPr>
            <a:xfrm rot="16200000">
              <a:off x="20276176" y="8979751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0" name="Picture 12">
              <a:extLst>
                <a:ext uri="{FF2B5EF4-FFF2-40B4-BE49-F238E27FC236}">
                  <a16:creationId xmlns:a16="http://schemas.microsoft.com/office/drawing/2014/main" id="{97BA4712-4558-57D5-00AE-568A1192C78A}"/>
                </a:ext>
              </a:extLst>
            </p:cNvPr>
            <p:cNvGrpSpPr/>
            <p:nvPr/>
          </p:nvGrpSpPr>
          <p:grpSpPr>
            <a:xfrm>
              <a:off x="15031519" y="9201917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1E84AC34-D986-A00E-B32F-A132020673DD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2730913F-D9BD-179A-A499-611C56071E50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BC1A487D-8872-7189-D52B-F860298D6DF4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1" name="TextBox 17">
              <a:extLst>
                <a:ext uri="{FF2B5EF4-FFF2-40B4-BE49-F238E27FC236}">
                  <a16:creationId xmlns:a16="http://schemas.microsoft.com/office/drawing/2014/main" id="{4A359298-AD40-1752-D8C6-24DC32B58128}"/>
                </a:ext>
              </a:extLst>
            </p:cNvPr>
            <p:cNvSpPr txBox="1"/>
            <p:nvPr/>
          </p:nvSpPr>
          <p:spPr>
            <a:xfrm>
              <a:off x="19306545" y="1020764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Pictures</a:t>
              </a:r>
            </a:p>
          </p:txBody>
        </p:sp>
        <p:sp>
          <p:nvSpPr>
            <p:cNvPr id="12" name="TextBox 16">
              <a:extLst>
                <a:ext uri="{FF2B5EF4-FFF2-40B4-BE49-F238E27FC236}">
                  <a16:creationId xmlns:a16="http://schemas.microsoft.com/office/drawing/2014/main" id="{9D3F5DB5-DF8A-486E-D03E-496D80AE4B93}"/>
                </a:ext>
              </a:extLst>
            </p:cNvPr>
            <p:cNvSpPr txBox="1"/>
            <p:nvPr/>
          </p:nvSpPr>
          <p:spPr>
            <a:xfrm>
              <a:off x="14389006" y="10206601"/>
              <a:ext cx="2232343" cy="4813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grpSp>
          <p:nvGrpSpPr>
            <p:cNvPr id="13" name="Picture 26">
              <a:extLst>
                <a:ext uri="{FF2B5EF4-FFF2-40B4-BE49-F238E27FC236}">
                  <a16:creationId xmlns:a16="http://schemas.microsoft.com/office/drawing/2014/main" id="{6D333636-5633-E9E6-7054-39AB7BE545C7}"/>
                </a:ext>
              </a:extLst>
            </p:cNvPr>
            <p:cNvGrpSpPr/>
            <p:nvPr/>
          </p:nvGrpSpPr>
          <p:grpSpPr>
            <a:xfrm>
              <a:off x="17524794" y="6855073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A6B2BC97-D635-D57D-9E58-2820A642200D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33B644FD-56BB-CCEF-450A-4FE1A6CDD6A3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8D0636D2-DF07-6A49-ED34-C033E84DAABD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4" name="TextBox 14">
              <a:extLst>
                <a:ext uri="{FF2B5EF4-FFF2-40B4-BE49-F238E27FC236}">
                  <a16:creationId xmlns:a16="http://schemas.microsoft.com/office/drawing/2014/main" id="{A027F995-2833-70BA-4ED8-64E8338B6B4A}"/>
                </a:ext>
              </a:extLst>
            </p:cNvPr>
            <p:cNvSpPr txBox="1"/>
            <p:nvPr/>
          </p:nvSpPr>
          <p:spPr>
            <a:xfrm>
              <a:off x="16912093" y="787600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[you]</a:t>
              </a:r>
            </a:p>
          </p:txBody>
        </p:sp>
        <p:sp>
          <p:nvSpPr>
            <p:cNvPr id="15" name="AutoShape 39">
              <a:extLst>
                <a:ext uri="{FF2B5EF4-FFF2-40B4-BE49-F238E27FC236}">
                  <a16:creationId xmlns:a16="http://schemas.microsoft.com/office/drawing/2014/main" id="{C4B6C1CC-BED9-99FC-871B-35BD803575ED}"/>
                </a:ext>
              </a:extLst>
            </p:cNvPr>
            <p:cNvSpPr/>
            <p:nvPr/>
          </p:nvSpPr>
          <p:spPr>
            <a:xfrm rot="16200000">
              <a:off x="17863167" y="86310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6" name="Picture 22">
              <a:extLst>
                <a:ext uri="{FF2B5EF4-FFF2-40B4-BE49-F238E27FC236}">
                  <a16:creationId xmlns:a16="http://schemas.microsoft.com/office/drawing/2014/main" id="{35DE279A-FA90-83B4-03B8-864889468BD2}"/>
                </a:ext>
              </a:extLst>
            </p:cNvPr>
            <p:cNvGrpSpPr/>
            <p:nvPr/>
          </p:nvGrpSpPr>
          <p:grpSpPr>
            <a:xfrm>
              <a:off x="16644445" y="1140901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EB303401-A5AA-0E7A-F76D-8594040114FB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6F73E61-E217-E657-753A-9A35C7600B1B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2CB072B-01BF-AA4D-C0EC-C2142C778F33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TextBox 15">
              <a:extLst>
                <a:ext uri="{FF2B5EF4-FFF2-40B4-BE49-F238E27FC236}">
                  <a16:creationId xmlns:a16="http://schemas.microsoft.com/office/drawing/2014/main" id="{A90276B8-7A3F-ED6A-5046-A62977234FFE}"/>
                </a:ext>
              </a:extLst>
            </p:cNvPr>
            <p:cNvSpPr txBox="1"/>
            <p:nvPr/>
          </p:nvSpPr>
          <p:spPr>
            <a:xfrm>
              <a:off x="16161904" y="1242133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Courses</a:t>
              </a:r>
            </a:p>
          </p:txBody>
        </p: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13F82CE9-3B77-1AB5-A606-215CF3A8C8B8}"/>
                </a:ext>
              </a:extLst>
            </p:cNvPr>
            <p:cNvSpPr/>
            <p:nvPr/>
          </p:nvSpPr>
          <p:spPr>
            <a:xfrm rot="16200000">
              <a:off x="17863167" y="1093612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9" name="Picture 22">
              <a:extLst>
                <a:ext uri="{FF2B5EF4-FFF2-40B4-BE49-F238E27FC236}">
                  <a16:creationId xmlns:a16="http://schemas.microsoft.com/office/drawing/2014/main" id="{E92B873F-D9F3-FAA4-981D-3C9D1E42E315}"/>
                </a:ext>
              </a:extLst>
            </p:cNvPr>
            <p:cNvGrpSpPr/>
            <p:nvPr/>
          </p:nvGrpSpPr>
          <p:grpSpPr>
            <a:xfrm>
              <a:off x="18552073" y="1140901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329BB296-67CC-A56E-BAF6-8161C5EB6D91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A494EC75-F178-E8B4-B0EE-136F9C73E5D6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4F241740-FF76-A3B6-4878-AC9F00CA1F42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87E51AA8-FE3B-B8BA-E0C0-C40619DFFF69}"/>
                </a:ext>
              </a:extLst>
            </p:cNvPr>
            <p:cNvSpPr txBox="1"/>
            <p:nvPr/>
          </p:nvSpPr>
          <p:spPr>
            <a:xfrm>
              <a:off x="18069532" y="1242133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Projects</a:t>
              </a:r>
            </a:p>
          </p:txBody>
        </p:sp>
        <p:sp>
          <p:nvSpPr>
            <p:cNvPr id="21" name="AutoShape 27">
              <a:extLst>
                <a:ext uri="{FF2B5EF4-FFF2-40B4-BE49-F238E27FC236}">
                  <a16:creationId xmlns:a16="http://schemas.microsoft.com/office/drawing/2014/main" id="{14324BF6-724A-295C-E937-3881C5CD1D46}"/>
                </a:ext>
              </a:extLst>
            </p:cNvPr>
            <p:cNvSpPr/>
            <p:nvPr/>
          </p:nvSpPr>
          <p:spPr>
            <a:xfrm flipV="1">
              <a:off x="17170399" y="1108932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2" name="AutoShape 39">
              <a:extLst>
                <a:ext uri="{FF2B5EF4-FFF2-40B4-BE49-F238E27FC236}">
                  <a16:creationId xmlns:a16="http://schemas.microsoft.com/office/drawing/2014/main" id="{C6F8A066-665C-D149-AEC5-D014823EDCBC}"/>
                </a:ext>
              </a:extLst>
            </p:cNvPr>
            <p:cNvSpPr/>
            <p:nvPr/>
          </p:nvSpPr>
          <p:spPr>
            <a:xfrm rot="16200000">
              <a:off x="17030047" y="1125409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3" name="AutoShape 39">
              <a:extLst>
                <a:ext uri="{FF2B5EF4-FFF2-40B4-BE49-F238E27FC236}">
                  <a16:creationId xmlns:a16="http://schemas.microsoft.com/office/drawing/2014/main" id="{C52F6466-F584-1398-479C-9EDEFBA9914D}"/>
                </a:ext>
              </a:extLst>
            </p:cNvPr>
            <p:cNvSpPr/>
            <p:nvPr/>
          </p:nvSpPr>
          <p:spPr>
            <a:xfrm rot="16200000">
              <a:off x="18991215" y="1122171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4" name="Picture 26">
              <a:extLst>
                <a:ext uri="{FF2B5EF4-FFF2-40B4-BE49-F238E27FC236}">
                  <a16:creationId xmlns:a16="http://schemas.microsoft.com/office/drawing/2014/main" id="{F8308FD2-D420-B278-1456-E645CF045685}"/>
                </a:ext>
              </a:extLst>
            </p:cNvPr>
            <p:cNvGrpSpPr/>
            <p:nvPr/>
          </p:nvGrpSpPr>
          <p:grpSpPr>
            <a:xfrm>
              <a:off x="17517661" y="483439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4B00125D-0D6F-1E4B-DE0E-345B2D61CD81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FB814F06-FCCB-9DB0-2284-E0D9FBD18394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37CC509-4FF4-E9F7-5726-96B7F3ACFEAD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5" name="TextBox 14">
              <a:extLst>
                <a:ext uri="{FF2B5EF4-FFF2-40B4-BE49-F238E27FC236}">
                  <a16:creationId xmlns:a16="http://schemas.microsoft.com/office/drawing/2014/main" id="{4E352B13-8F8C-CC71-0F36-87111811CB27}"/>
                </a:ext>
              </a:extLst>
            </p:cNvPr>
            <p:cNvSpPr txBox="1"/>
            <p:nvPr/>
          </p:nvSpPr>
          <p:spPr>
            <a:xfrm>
              <a:off x="17003533" y="579320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Users</a:t>
              </a:r>
            </a:p>
          </p:txBody>
        </p:sp>
        <p:sp>
          <p:nvSpPr>
            <p:cNvPr id="26" name="AutoShape 39">
              <a:extLst>
                <a:ext uri="{FF2B5EF4-FFF2-40B4-BE49-F238E27FC236}">
                  <a16:creationId xmlns:a16="http://schemas.microsoft.com/office/drawing/2014/main" id="{2A91173D-2539-FD8B-D6D0-2A8833510C59}"/>
                </a:ext>
              </a:extLst>
            </p:cNvPr>
            <p:cNvSpPr/>
            <p:nvPr/>
          </p:nvSpPr>
          <p:spPr>
            <a:xfrm rot="16200000">
              <a:off x="18015567" y="646699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7" name="Picture 26">
              <a:extLst>
                <a:ext uri="{FF2B5EF4-FFF2-40B4-BE49-F238E27FC236}">
                  <a16:creationId xmlns:a16="http://schemas.microsoft.com/office/drawing/2014/main" id="{31623600-C911-3A21-0A80-16309C800247}"/>
                </a:ext>
              </a:extLst>
            </p:cNvPr>
            <p:cNvGrpSpPr/>
            <p:nvPr/>
          </p:nvGrpSpPr>
          <p:grpSpPr>
            <a:xfrm>
              <a:off x="19620781" y="484455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DC20CF88-C86E-561B-1A11-9D3071D4160C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71E29BB5-EA13-88A8-58C2-BAA7542ED6AD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081A8D2C-C7D1-C1F1-4287-5DA8874D0D51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8" name="TextBox 14">
              <a:extLst>
                <a:ext uri="{FF2B5EF4-FFF2-40B4-BE49-F238E27FC236}">
                  <a16:creationId xmlns:a16="http://schemas.microsoft.com/office/drawing/2014/main" id="{B8931B87-9B68-9F7A-FEE7-10F2F545E0BD}"/>
                </a:ext>
              </a:extLst>
            </p:cNvPr>
            <p:cNvSpPr txBox="1"/>
            <p:nvPr/>
          </p:nvSpPr>
          <p:spPr>
            <a:xfrm>
              <a:off x="19106653" y="580336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tmp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29" name="AutoShape 27">
              <a:extLst>
                <a:ext uri="{FF2B5EF4-FFF2-40B4-BE49-F238E27FC236}">
                  <a16:creationId xmlns:a16="http://schemas.microsoft.com/office/drawing/2014/main" id="{985E8BAB-146A-2BDF-DDE6-F5AE01879BC5}"/>
                </a:ext>
              </a:extLst>
            </p:cNvPr>
            <p:cNvSpPr/>
            <p:nvPr/>
          </p:nvSpPr>
          <p:spPr>
            <a:xfrm flipV="1">
              <a:off x="18033999" y="451580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0" name="AutoShape 39">
              <a:extLst>
                <a:ext uri="{FF2B5EF4-FFF2-40B4-BE49-F238E27FC236}">
                  <a16:creationId xmlns:a16="http://schemas.microsoft.com/office/drawing/2014/main" id="{787D6EF6-82E7-12EC-6FC0-8C2BD7667B8C}"/>
                </a:ext>
              </a:extLst>
            </p:cNvPr>
            <p:cNvSpPr/>
            <p:nvPr/>
          </p:nvSpPr>
          <p:spPr>
            <a:xfrm rot="16200000">
              <a:off x="17897343" y="46768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1" name="AutoShape 39">
              <a:extLst>
                <a:ext uri="{FF2B5EF4-FFF2-40B4-BE49-F238E27FC236}">
                  <a16:creationId xmlns:a16="http://schemas.microsoft.com/office/drawing/2014/main" id="{E01B83EE-5CBD-74FB-E934-D9FE21F55D8F}"/>
                </a:ext>
              </a:extLst>
            </p:cNvPr>
            <p:cNvSpPr/>
            <p:nvPr/>
          </p:nvSpPr>
          <p:spPr>
            <a:xfrm rot="16200000">
              <a:off x="19870236" y="464546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2" name="AutoShape 39">
              <a:extLst>
                <a:ext uri="{FF2B5EF4-FFF2-40B4-BE49-F238E27FC236}">
                  <a16:creationId xmlns:a16="http://schemas.microsoft.com/office/drawing/2014/main" id="{106D12E5-6E48-A29F-CAB4-CC3A6B08CCCA}"/>
                </a:ext>
              </a:extLst>
            </p:cNvPr>
            <p:cNvSpPr/>
            <p:nvPr/>
          </p:nvSpPr>
          <p:spPr>
            <a:xfrm rot="16200000">
              <a:off x="17901267" y="4361974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33" name="Picture 26">
              <a:extLst>
                <a:ext uri="{FF2B5EF4-FFF2-40B4-BE49-F238E27FC236}">
                  <a16:creationId xmlns:a16="http://schemas.microsoft.com/office/drawing/2014/main" id="{89DBC7FC-993A-3D1B-1CBB-EFBFF6264D59}"/>
                </a:ext>
              </a:extLst>
            </p:cNvPr>
            <p:cNvGrpSpPr/>
            <p:nvPr/>
          </p:nvGrpSpPr>
          <p:grpSpPr>
            <a:xfrm>
              <a:off x="17559571" y="275032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140A7C8B-82FC-FD1A-D814-17E313F2E30A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C32DEDE1-47D7-166C-8904-F0ECD2091F06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1EA0B63-07CE-D1C9-9CD9-451802D6E0EF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34" name="TextBox 14">
              <a:extLst>
                <a:ext uri="{FF2B5EF4-FFF2-40B4-BE49-F238E27FC236}">
                  <a16:creationId xmlns:a16="http://schemas.microsoft.com/office/drawing/2014/main" id="{9E1A7E14-88EB-8060-7D45-7AA7F2DE5126}"/>
                </a:ext>
              </a:extLst>
            </p:cNvPr>
            <p:cNvSpPr txBox="1"/>
            <p:nvPr/>
          </p:nvSpPr>
          <p:spPr>
            <a:xfrm>
              <a:off x="16976863" y="361769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/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Rectangle"/>
          <p:cNvSpPr/>
          <p:nvPr/>
        </p:nvSpPr>
        <p:spPr>
          <a:xfrm>
            <a:off x="1289875" y="3860210"/>
            <a:ext cx="1270001" cy="1254379"/>
          </a:xfrm>
          <a:prstGeom prst="rect">
            <a:avLst/>
          </a:prstGeom>
          <a:solidFill>
            <a:srgbClr val="3B83CB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64" name="Rectangle"/>
          <p:cNvSpPr/>
          <p:nvPr/>
        </p:nvSpPr>
        <p:spPr>
          <a:xfrm>
            <a:off x="1285615" y="10459270"/>
            <a:ext cx="1270001" cy="1220740"/>
          </a:xfrm>
          <a:prstGeom prst="rect">
            <a:avLst/>
          </a:prstGeom>
          <a:solidFill>
            <a:srgbClr val="D4A5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65" name="Rectangle"/>
          <p:cNvSpPr/>
          <p:nvPr/>
        </p:nvSpPr>
        <p:spPr>
          <a:xfrm>
            <a:off x="1268186" y="8171729"/>
            <a:ext cx="1270001" cy="1252621"/>
          </a:xfrm>
          <a:prstGeom prst="rect">
            <a:avLst/>
          </a:prstGeom>
          <a:solidFill>
            <a:srgbClr val="7E9E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66" name="Rectangle"/>
          <p:cNvSpPr/>
          <p:nvPr/>
        </p:nvSpPr>
        <p:spPr>
          <a:xfrm>
            <a:off x="1327975" y="6054411"/>
            <a:ext cx="1270001" cy="1254378"/>
          </a:xfrm>
          <a:prstGeom prst="rect">
            <a:avLst/>
          </a:prstGeom>
          <a:solidFill>
            <a:srgbClr val="88B7E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67" name="Group 3"/>
          <p:cNvSpPr txBox="1"/>
          <p:nvPr/>
        </p:nvSpPr>
        <p:spPr>
          <a:xfrm>
            <a:off x="6863149" y="1021933"/>
            <a:ext cx="10645002" cy="856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WHEN THINGS GO WRONG</a:t>
            </a:r>
          </a:p>
        </p:txBody>
      </p:sp>
      <p:grpSp>
        <p:nvGrpSpPr>
          <p:cNvPr id="870" name="Group 2"/>
          <p:cNvGrpSpPr/>
          <p:nvPr/>
        </p:nvGrpSpPr>
        <p:grpSpPr>
          <a:xfrm>
            <a:off x="1292583" y="3852719"/>
            <a:ext cx="9592920" cy="1269361"/>
            <a:chOff x="0" y="0"/>
            <a:chExt cx="9592920" cy="1269360"/>
          </a:xfrm>
        </p:grpSpPr>
        <p:sp>
          <p:nvSpPr>
            <p:cNvPr id="868" name="CustomShape 6"/>
            <p:cNvSpPr/>
            <p:nvPr/>
          </p:nvSpPr>
          <p:spPr>
            <a:xfrm>
              <a:off x="9359" y="-1"/>
              <a:ext cx="958356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869" name="CustomShape 7"/>
            <p:cNvSpPr/>
            <p:nvPr/>
          </p:nvSpPr>
          <p:spPr>
            <a:xfrm>
              <a:off x="-1" y="-1"/>
              <a:ext cx="127404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873" name="Group 5"/>
          <p:cNvGrpSpPr/>
          <p:nvPr/>
        </p:nvGrpSpPr>
        <p:grpSpPr>
          <a:xfrm>
            <a:off x="1292583" y="6046920"/>
            <a:ext cx="9592920" cy="1269361"/>
            <a:chOff x="0" y="0"/>
            <a:chExt cx="9592920" cy="1269360"/>
          </a:xfrm>
        </p:grpSpPr>
        <p:sp>
          <p:nvSpPr>
            <p:cNvPr id="871" name="CustomShape 9"/>
            <p:cNvSpPr/>
            <p:nvPr/>
          </p:nvSpPr>
          <p:spPr>
            <a:xfrm>
              <a:off x="9359" y="-1"/>
              <a:ext cx="958356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872" name="CustomShape 10"/>
            <p:cNvSpPr/>
            <p:nvPr/>
          </p:nvSpPr>
          <p:spPr>
            <a:xfrm>
              <a:off x="-1" y="-1"/>
              <a:ext cx="127404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876" name="Group 7"/>
          <p:cNvGrpSpPr/>
          <p:nvPr/>
        </p:nvGrpSpPr>
        <p:grpSpPr>
          <a:xfrm>
            <a:off x="1277462" y="8163359"/>
            <a:ext cx="9592921" cy="1269361"/>
            <a:chOff x="0" y="0"/>
            <a:chExt cx="9592920" cy="1269360"/>
          </a:xfrm>
        </p:grpSpPr>
        <p:sp>
          <p:nvSpPr>
            <p:cNvPr id="874" name="CustomShape 12"/>
            <p:cNvSpPr/>
            <p:nvPr/>
          </p:nvSpPr>
          <p:spPr>
            <a:xfrm>
              <a:off x="9359" y="-1"/>
              <a:ext cx="958356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875" name="CustomShape 13"/>
            <p:cNvSpPr/>
            <p:nvPr/>
          </p:nvSpPr>
          <p:spPr>
            <a:xfrm>
              <a:off x="-1" y="-1"/>
              <a:ext cx="127404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879" name="Group 9"/>
          <p:cNvGrpSpPr/>
          <p:nvPr/>
        </p:nvGrpSpPr>
        <p:grpSpPr>
          <a:xfrm>
            <a:off x="1277462" y="10434959"/>
            <a:ext cx="9592921" cy="1269361"/>
            <a:chOff x="0" y="0"/>
            <a:chExt cx="9592920" cy="1269360"/>
          </a:xfrm>
        </p:grpSpPr>
        <p:sp>
          <p:nvSpPr>
            <p:cNvPr id="877" name="CustomShape 15"/>
            <p:cNvSpPr/>
            <p:nvPr/>
          </p:nvSpPr>
          <p:spPr>
            <a:xfrm>
              <a:off x="9359" y="-1"/>
              <a:ext cx="958356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878" name="CustomShape 16"/>
            <p:cNvSpPr/>
            <p:nvPr/>
          </p:nvSpPr>
          <p:spPr>
            <a:xfrm>
              <a:off x="-1" y="-1"/>
              <a:ext cx="127404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880" name="CustomShape 17"/>
          <p:cNvSpPr txBox="1"/>
          <p:nvPr/>
        </p:nvSpPr>
        <p:spPr>
          <a:xfrm>
            <a:off x="2758862" y="6397199"/>
            <a:ext cx="761796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sz="2800" b="1" spc="307">
                <a:solidFill>
                  <a:srgbClr val="FFFFFF"/>
                </a:solidFill>
              </a:defRPr>
            </a:lvl1pPr>
          </a:lstStyle>
          <a:p>
            <a:r>
              <a:t>Read the error message</a:t>
            </a:r>
          </a:p>
        </p:txBody>
      </p:sp>
      <p:sp>
        <p:nvSpPr>
          <p:cNvPr id="881" name="CustomShape 18"/>
          <p:cNvSpPr txBox="1"/>
          <p:nvPr/>
        </p:nvSpPr>
        <p:spPr>
          <a:xfrm>
            <a:off x="2648202" y="4214560"/>
            <a:ext cx="761796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sz="2800" b="1" spc="307">
                <a:solidFill>
                  <a:srgbClr val="FFFFFF"/>
                </a:solidFill>
              </a:defRPr>
            </a:lvl1pPr>
          </a:lstStyle>
          <a:p>
            <a:r>
              <a:t>Don’t panic!</a:t>
            </a:r>
          </a:p>
        </p:txBody>
      </p:sp>
      <p:sp>
        <p:nvSpPr>
          <p:cNvPr id="882" name="CustomShape 19"/>
          <p:cNvSpPr txBox="1"/>
          <p:nvPr/>
        </p:nvSpPr>
        <p:spPr>
          <a:xfrm>
            <a:off x="2758862" y="8521200"/>
            <a:ext cx="761796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sz="2800" b="1" spc="307">
                <a:solidFill>
                  <a:srgbClr val="FFFFFF"/>
                </a:solidFill>
              </a:defRPr>
            </a:lvl1pPr>
          </a:lstStyle>
          <a:p>
            <a:r>
              <a:t>Try to correct your error</a:t>
            </a:r>
          </a:p>
        </p:txBody>
      </p:sp>
      <p:sp>
        <p:nvSpPr>
          <p:cNvPr id="883" name="CustomShape 20"/>
          <p:cNvSpPr txBox="1"/>
          <p:nvPr/>
        </p:nvSpPr>
        <p:spPr>
          <a:xfrm>
            <a:off x="2758862" y="10639886"/>
            <a:ext cx="761796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sz="2800" b="1" spc="307">
                <a:solidFill>
                  <a:srgbClr val="FFFFFF"/>
                </a:solidFill>
              </a:defRPr>
            </a:lvl1pPr>
          </a:lstStyle>
          <a:p>
            <a:r>
              <a:t>If lost, google or read the help page</a:t>
            </a:r>
          </a:p>
        </p:txBody>
      </p:sp>
      <p:sp>
        <p:nvSpPr>
          <p:cNvPr id="884" name="CustomShape 18"/>
          <p:cNvSpPr txBox="1"/>
          <p:nvPr/>
        </p:nvSpPr>
        <p:spPr>
          <a:xfrm>
            <a:off x="1481034" y="4187630"/>
            <a:ext cx="879163" cy="63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b="1" spc="307">
                <a:solidFill>
                  <a:srgbClr val="FFFFFF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885" name="CustomShape 18"/>
          <p:cNvSpPr txBox="1"/>
          <p:nvPr/>
        </p:nvSpPr>
        <p:spPr>
          <a:xfrm>
            <a:off x="1523394" y="6374019"/>
            <a:ext cx="879163" cy="63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b="1" spc="307">
                <a:solidFill>
                  <a:srgbClr val="FFFFFF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86" name="CustomShape 18"/>
          <p:cNvSpPr txBox="1"/>
          <p:nvPr/>
        </p:nvSpPr>
        <p:spPr>
          <a:xfrm>
            <a:off x="1473979" y="8452380"/>
            <a:ext cx="879163" cy="63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b="1" spc="307">
                <a:solidFill>
                  <a:srgbClr val="FFFFFF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887" name="CustomShape 18"/>
          <p:cNvSpPr txBox="1"/>
          <p:nvPr/>
        </p:nvSpPr>
        <p:spPr>
          <a:xfrm>
            <a:off x="1463605" y="10754753"/>
            <a:ext cx="879163" cy="63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b="1" spc="307">
                <a:solidFill>
                  <a:srgbClr val="FFFFFF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889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0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30</a:t>
            </a:r>
            <a:endParaRPr dirty="0"/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F550DA25-5A0E-312D-A1FF-FC6D303A46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" r="14145" b="35953"/>
          <a:stretch/>
        </p:blipFill>
        <p:spPr>
          <a:xfrm>
            <a:off x="12247451" y="5114589"/>
            <a:ext cx="11305255" cy="50183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Rounded Rectangle"/>
          <p:cNvSpPr/>
          <p:nvPr/>
        </p:nvSpPr>
        <p:spPr>
          <a:xfrm>
            <a:off x="1816375" y="5384986"/>
            <a:ext cx="9233937" cy="831003"/>
          </a:xfrm>
          <a:prstGeom prst="roundRect">
            <a:avLst>
              <a:gd name="adj" fmla="val 22924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3" name="Group 3"/>
          <p:cNvSpPr txBox="1"/>
          <p:nvPr/>
        </p:nvSpPr>
        <p:spPr>
          <a:xfrm>
            <a:off x="9161390" y="1018720"/>
            <a:ext cx="6048520" cy="856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GETTING HELP</a:t>
            </a:r>
          </a:p>
        </p:txBody>
      </p:sp>
      <p:sp>
        <p:nvSpPr>
          <p:cNvPr id="894" name="CustomShape 6"/>
          <p:cNvSpPr txBox="1"/>
          <p:nvPr/>
        </p:nvSpPr>
        <p:spPr>
          <a:xfrm>
            <a:off x="2056001" y="3866289"/>
            <a:ext cx="10230327" cy="8680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Many commands have a help page, i.e. a </a:t>
            </a:r>
            <a:r>
              <a:rPr sz="3000" b="1" dirty="0"/>
              <a:t>manual</a:t>
            </a:r>
            <a:r>
              <a:rPr sz="3000" dirty="0"/>
              <a:t>: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>
                <a:cs typeface="Courier New" panose="02070309020205020404" pitchFamily="49" charset="0"/>
              </a:rPr>
              <a:t>$ man ls</a:t>
            </a:r>
            <a:endParaRPr sz="3000" spc="-1" dirty="0">
              <a:solidFill>
                <a:srgbClr val="000000"/>
              </a:solidFill>
              <a:cs typeface="Courier New" panose="02070309020205020404" pitchFamily="49" charset="0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The </a:t>
            </a:r>
            <a:r>
              <a:rPr sz="3000" b="1" dirty="0"/>
              <a:t>man</a:t>
            </a:r>
            <a:r>
              <a:rPr sz="3000" dirty="0"/>
              <a:t> page includes: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1042736" lvl="2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 description of what the command does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1042736" lvl="2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Explanation for arguments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1042736" lvl="2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Usage examples (the syntax of the command, what goes where)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man </a:t>
            </a:r>
            <a:r>
              <a:rPr lang="en-US" sz="3000" b="1" dirty="0"/>
              <a:t>is not included in </a:t>
            </a:r>
            <a:r>
              <a:rPr lang="en-US" sz="3000" b="1" dirty="0" err="1"/>
              <a:t>gitbash</a:t>
            </a:r>
            <a:r>
              <a:rPr lang="en-US" sz="3000" b="1" dirty="0"/>
              <a:t> </a:t>
            </a:r>
            <a:r>
              <a:rPr lang="en-US" sz="3000" dirty="0"/>
              <a:t>but you can try </a:t>
            </a:r>
            <a:br>
              <a:rPr lang="en-US" sz="3000" dirty="0"/>
            </a:br>
            <a:r>
              <a:rPr lang="en-US" sz="3000" b="1" dirty="0"/>
              <a:t>--help </a:t>
            </a:r>
            <a:r>
              <a:rPr lang="en-US" sz="3000" dirty="0"/>
              <a:t>or </a:t>
            </a:r>
            <a:r>
              <a:rPr lang="en-US" sz="3000" b="1" dirty="0"/>
              <a:t>-h </a:t>
            </a:r>
            <a:r>
              <a:rPr lang="en-US" sz="3000" dirty="0"/>
              <a:t>instead. 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can always search the web if all else fails!</a:t>
            </a:r>
          </a:p>
        </p:txBody>
      </p:sp>
      <p:pic>
        <p:nvPicPr>
          <p:cNvPr id="895" name="Picture 7" descr="Picture 7"/>
          <p:cNvPicPr>
            <a:picLocks noChangeAspect="1"/>
          </p:cNvPicPr>
          <p:nvPr/>
        </p:nvPicPr>
        <p:blipFill>
          <a:blip r:embed="rId3"/>
          <a:srcRect r="1176"/>
          <a:stretch>
            <a:fillRect/>
          </a:stretch>
        </p:blipFill>
        <p:spPr>
          <a:xfrm>
            <a:off x="13050967" y="3429701"/>
            <a:ext cx="10230327" cy="9479990"/>
          </a:xfrm>
          <a:prstGeom prst="rect">
            <a:avLst/>
          </a:prstGeom>
          <a:ln w="12700">
            <a:miter lim="400000"/>
          </a:ln>
        </p:spPr>
      </p:pic>
      <p:sp>
        <p:nvSpPr>
          <p:cNvPr id="896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1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31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Rectangle"/>
          <p:cNvSpPr/>
          <p:nvPr/>
        </p:nvSpPr>
        <p:spPr>
          <a:xfrm>
            <a:off x="0" y="36364"/>
            <a:ext cx="11139231" cy="1367884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lang="da-DK" dirty="0"/>
          </a:p>
        </p:txBody>
      </p:sp>
      <p:sp>
        <p:nvSpPr>
          <p:cNvPr id="423" name="Rectangle 55"/>
          <p:cNvSpPr/>
          <p:nvPr/>
        </p:nvSpPr>
        <p:spPr>
          <a:xfrm>
            <a:off x="-26749" y="-34021"/>
            <a:ext cx="24398049" cy="2802817"/>
          </a:xfrm>
          <a:prstGeom prst="rect">
            <a:avLst/>
          </a:prstGeom>
          <a:solidFill>
            <a:srgbClr val="82C2C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C74F"/>
                </a:solidFill>
              </a:defRPr>
            </a:pPr>
            <a:endParaRPr/>
          </a:p>
        </p:txBody>
      </p:sp>
      <p:grpSp>
        <p:nvGrpSpPr>
          <p:cNvPr id="426" name="Group 51"/>
          <p:cNvGrpSpPr/>
          <p:nvPr/>
        </p:nvGrpSpPr>
        <p:grpSpPr>
          <a:xfrm>
            <a:off x="10463060" y="604656"/>
            <a:ext cx="1456094" cy="1881562"/>
            <a:chOff x="0" y="0"/>
            <a:chExt cx="1456093" cy="1881561"/>
          </a:xfrm>
        </p:grpSpPr>
        <p:sp>
          <p:nvSpPr>
            <p:cNvPr id="424" name="TextBox 52"/>
            <p:cNvSpPr/>
            <p:nvPr/>
          </p:nvSpPr>
          <p:spPr>
            <a:xfrm>
              <a:off x="0" y="611561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5400" b="1" spc="600">
                  <a:solidFill>
                    <a:srgbClr val="3F4756"/>
                  </a:solidFill>
                </a:defRPr>
              </a:lvl1pPr>
            </a:lstStyle>
            <a:p>
              <a:r>
                <a:rPr dirty="0"/>
                <a:t>PROGRAM</a:t>
              </a:r>
            </a:p>
          </p:txBody>
        </p:sp>
        <p:sp>
          <p:nvSpPr>
            <p:cNvPr id="425" name="TextBox 53"/>
            <p:cNvSpPr/>
            <p:nvPr/>
          </p:nvSpPr>
          <p:spPr>
            <a:xfrm>
              <a:off x="186093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200" b="1" spc="1100">
                  <a:solidFill>
                    <a:srgbClr val="3F4756"/>
                  </a:solidFill>
                </a:defRPr>
              </a:lvl1pPr>
            </a:lstStyle>
            <a:p>
              <a:r>
                <a:rPr dirty="0"/>
                <a:t>JUST BASH IT!</a:t>
              </a:r>
            </a:p>
          </p:txBody>
        </p:sp>
      </p:grpSp>
      <p:sp>
        <p:nvSpPr>
          <p:cNvPr id="427" name="Group 51"/>
          <p:cNvSpPr txBox="1"/>
          <p:nvPr/>
        </p:nvSpPr>
        <p:spPr>
          <a:xfrm>
            <a:off x="12749241" y="12179391"/>
            <a:ext cx="7152214" cy="1107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400" b="1" spc="265"/>
            </a:pPr>
            <a:r>
              <a:rPr sz="2000" dirty="0">
                <a:solidFill>
                  <a:srgbClr val="FFFFFF"/>
                </a:solidFill>
              </a:rPr>
              <a:t>COURSE MATERIALS: </a:t>
            </a:r>
            <a:endParaRPr sz="2000" spc="266" dirty="0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  <a:defRPr sz="2400" u="sng" spc="265">
                <a:solidFill>
                  <a:srgbClr val="3F4756"/>
                </a:solidFill>
              </a:defRPr>
            </a:pPr>
            <a:r>
              <a:rPr sz="1800" dirty="0">
                <a:solidFill>
                  <a:srgbClr val="FFFFFF"/>
                </a:solidFill>
                <a:uFill>
                  <a:solidFill>
                    <a:srgbClr val="0000FF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https://github.com/Center-for-Health-Data-Science/Just-Bash-It</a:t>
            </a:r>
            <a:r>
              <a:rPr lang="en-US" sz="1800" dirty="0">
                <a:solidFill>
                  <a:srgbClr val="FFFFFF"/>
                </a:solidFill>
                <a:uFill>
                  <a:solidFill>
                    <a:srgbClr val="0000FF"/>
                  </a:solidFill>
                </a:uFill>
              </a:rPr>
              <a:t> </a:t>
            </a:r>
            <a:r>
              <a:rPr sz="1800" b="1" u="none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42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623210" y="12949908"/>
            <a:ext cx="336806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3</a:t>
            </a:fld>
            <a:endParaRPr/>
          </a:p>
        </p:txBody>
      </p:sp>
      <p:grpSp>
        <p:nvGrpSpPr>
          <p:cNvPr id="442" name="Group"/>
          <p:cNvGrpSpPr/>
          <p:nvPr/>
        </p:nvGrpSpPr>
        <p:grpSpPr>
          <a:xfrm>
            <a:off x="18999199" y="10905067"/>
            <a:ext cx="4281285" cy="2446096"/>
            <a:chOff x="0" y="0"/>
            <a:chExt cx="12197333" cy="7007481"/>
          </a:xfrm>
        </p:grpSpPr>
        <p:grpSp>
          <p:nvGrpSpPr>
            <p:cNvPr id="440" name="Group"/>
            <p:cNvGrpSpPr/>
            <p:nvPr/>
          </p:nvGrpSpPr>
          <p:grpSpPr>
            <a:xfrm>
              <a:off x="-1" y="-1"/>
              <a:ext cx="12197334" cy="7007482"/>
              <a:chOff x="0" y="0"/>
              <a:chExt cx="12197333" cy="7007481"/>
            </a:xfrm>
          </p:grpSpPr>
          <p:grpSp>
            <p:nvGrpSpPr>
              <p:cNvPr id="438" name="Group 36"/>
              <p:cNvGrpSpPr/>
              <p:nvPr/>
            </p:nvGrpSpPr>
            <p:grpSpPr>
              <a:xfrm>
                <a:off x="-1" y="-1"/>
                <a:ext cx="12197334" cy="7007482"/>
                <a:chOff x="0" y="0"/>
                <a:chExt cx="12197332" cy="7007481"/>
              </a:xfrm>
            </p:grpSpPr>
            <p:sp>
              <p:nvSpPr>
                <p:cNvPr id="430" name="Freeform 6"/>
                <p:cNvSpPr/>
                <p:nvPr/>
              </p:nvSpPr>
              <p:spPr>
                <a:xfrm>
                  <a:off x="1133066" y="-1"/>
                  <a:ext cx="9941314" cy="681526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1" name="Freeform 7"/>
                <p:cNvSpPr/>
                <p:nvPr/>
              </p:nvSpPr>
              <p:spPr>
                <a:xfrm>
                  <a:off x="1149928" y="6744"/>
                  <a:ext cx="9907592" cy="650839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2" name="Freeform 8"/>
                <p:cNvSpPr/>
                <p:nvPr/>
              </p:nvSpPr>
              <p:spPr>
                <a:xfrm>
                  <a:off x="1149928" y="6521880"/>
                  <a:ext cx="9907592" cy="27652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3" name="Rectangle 9"/>
                <p:cNvSpPr/>
                <p:nvPr/>
              </p:nvSpPr>
              <p:spPr>
                <a:xfrm>
                  <a:off x="1514128" y="519322"/>
                  <a:ext cx="9162331" cy="5746271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4" name="Rectangle 10"/>
                <p:cNvSpPr/>
                <p:nvPr/>
              </p:nvSpPr>
              <p:spPr>
                <a:xfrm>
                  <a:off x="7280628" y="6798403"/>
                  <a:ext cx="4916703" cy="87679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5" name="Freeform 11"/>
                <p:cNvSpPr/>
                <p:nvPr/>
              </p:nvSpPr>
              <p:spPr>
                <a:xfrm>
                  <a:off x="-1" y="6886080"/>
                  <a:ext cx="12197334" cy="12140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6" name="Rectangle 12"/>
                <p:cNvSpPr/>
                <p:nvPr/>
              </p:nvSpPr>
              <p:spPr>
                <a:xfrm>
                  <a:off x="-1" y="6798403"/>
                  <a:ext cx="4909958" cy="87679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7" name="Rectangle 13"/>
                <p:cNvSpPr/>
                <p:nvPr/>
              </p:nvSpPr>
              <p:spPr>
                <a:xfrm>
                  <a:off x="4909956" y="6798403"/>
                  <a:ext cx="2370675" cy="87679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439" name="Picture Placeholder 37" descr="Picture Placeholder 3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4129" y="519323"/>
                <a:ext cx="9162330" cy="574627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441" name="iStock-1124838925.pdf" descr="iStock-1124838925.pdf"/>
            <p:cNvPicPr>
              <a:picLocks noChangeAspect="1"/>
            </p:cNvPicPr>
            <p:nvPr/>
          </p:nvPicPr>
          <p:blipFill>
            <a:blip r:embed="rId5"/>
            <a:srcRect l="17084" t="18765" r="17085" b="22546"/>
            <a:stretch>
              <a:fillRect/>
            </a:stretch>
          </p:blipFill>
          <p:spPr>
            <a:xfrm>
              <a:off x="1504352" y="421504"/>
              <a:ext cx="9218613" cy="59070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3"/>
                    <a:pt x="0" y="513"/>
                  </a:cubicBezTo>
                  <a:lnTo>
                    <a:pt x="0" y="21087"/>
                  </a:lnTo>
                  <a:cubicBezTo>
                    <a:pt x="0" y="21237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7"/>
                    <a:pt x="21600" y="21087"/>
                  </a:cubicBezTo>
                  <a:lnTo>
                    <a:pt x="21600" y="513"/>
                  </a:lnTo>
                  <a:cubicBezTo>
                    <a:pt x="21600" y="363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A82FACA-C57E-C01B-95E5-643DB53A9C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142044"/>
              </p:ext>
            </p:extLst>
          </p:nvPr>
        </p:nvGraphicFramePr>
        <p:xfrm>
          <a:off x="1090815" y="4061337"/>
          <a:ext cx="9363158" cy="900125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06048">
                  <a:extLst>
                    <a:ext uri="{9D8B030D-6E8A-4147-A177-3AD203B41FA5}">
                      <a16:colId xmlns:a16="http://schemas.microsoft.com/office/drawing/2014/main" val="701394130"/>
                    </a:ext>
                  </a:extLst>
                </a:gridCol>
                <a:gridCol w="7357110">
                  <a:extLst>
                    <a:ext uri="{9D8B030D-6E8A-4147-A177-3AD203B41FA5}">
                      <a16:colId xmlns:a16="http://schemas.microsoft.com/office/drawing/2014/main" val="1145939182"/>
                    </a:ext>
                  </a:extLst>
                </a:gridCol>
              </a:tblGrid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08:45 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MORNING COFFEE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84563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09:00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INTRODUCTION TO COMMANDLINE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950851"/>
                  </a:ext>
                </a:extLst>
              </a:tr>
              <a:tr h="9138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09:15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1: NAVIGATING FILES &amp; DIRECTORIES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075765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09:35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1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309560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10:00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2: FILE OPERATIONS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932263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10:15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2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8626277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10:30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COFFEE BREAK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172029"/>
                  </a:ext>
                </a:extLst>
              </a:tr>
              <a:tr h="9138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10:45 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3: PROJECT ORGANIZATION &amp; BACKUP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23757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11:05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3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162789"/>
                  </a:ext>
                </a:extLst>
              </a:tr>
              <a:tr h="9138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11:30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4: VIEWING AND EDITING FILES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49643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12:00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LUNCH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024317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13:00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4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790509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13:20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5: DATA WRANGLING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998936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13:45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COFFEE BREAK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196396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14:00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810383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15:00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Q + A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445300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84E5C60-56AA-332B-3EBD-79E1BA302D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10541"/>
              </p:ext>
            </p:extLst>
          </p:nvPr>
        </p:nvGraphicFramePr>
        <p:xfrm>
          <a:off x="12252368" y="4061337"/>
          <a:ext cx="7706909" cy="742231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51198">
                  <a:extLst>
                    <a:ext uri="{9D8B030D-6E8A-4147-A177-3AD203B41FA5}">
                      <a16:colId xmlns:a16="http://schemas.microsoft.com/office/drawing/2014/main" val="701394130"/>
                    </a:ext>
                  </a:extLst>
                </a:gridCol>
                <a:gridCol w="6055711">
                  <a:extLst>
                    <a:ext uri="{9D8B030D-6E8A-4147-A177-3AD203B41FA5}">
                      <a16:colId xmlns:a16="http://schemas.microsoft.com/office/drawing/2014/main" val="1145939182"/>
                    </a:ext>
                  </a:extLst>
                </a:gridCol>
              </a:tblGrid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08:45 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MORNING COFFEE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84563"/>
                  </a:ext>
                </a:extLst>
              </a:tr>
              <a:tr h="6065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09:00 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6: DATA WRANGLING 2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950851"/>
                  </a:ext>
                </a:extLst>
              </a:tr>
              <a:tr h="5892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09:25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6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075765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10:25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COFFEE BREAK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309560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10:40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7: REDIRECTION &amp; PIPES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932263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11:00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7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8626277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12:00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LUNCH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172029"/>
                  </a:ext>
                </a:extLst>
              </a:tr>
              <a:tr h="59867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13:00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8: SHELL SCRIPTS &amp; LOOPS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23757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13:30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8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162789"/>
                  </a:ext>
                </a:extLst>
              </a:tr>
              <a:tr h="5306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14:15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COFFEE BREAK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49643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14:30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9: INSTALLATIONS, CONFIG FILES, WORKFLOW LANGUAGE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024317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15:00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9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790509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15:30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BYE </a:t>
                      </a:r>
                      <a:r>
                        <a:rPr kumimoji="0" lang="da-DK" sz="2000" b="1" u="none" strike="noStrike" kern="0" cap="none" spc="23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BYE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8923035"/>
                  </a:ext>
                </a:extLst>
              </a:tr>
            </a:tbl>
          </a:graphicData>
        </a:graphic>
      </p:graphicFrame>
      <p:sp>
        <p:nvSpPr>
          <p:cNvPr id="5" name="CustomShape 13">
            <a:extLst>
              <a:ext uri="{FF2B5EF4-FFF2-40B4-BE49-F238E27FC236}">
                <a16:creationId xmlns:a16="http://schemas.microsoft.com/office/drawing/2014/main" id="{58FC653F-DF87-31A9-6360-F6A910EC7A29}"/>
              </a:ext>
            </a:extLst>
          </p:cNvPr>
          <p:cNvSpPr txBox="1"/>
          <p:nvPr/>
        </p:nvSpPr>
        <p:spPr>
          <a:xfrm>
            <a:off x="1643510" y="3064384"/>
            <a:ext cx="3291641" cy="701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ct val="140000"/>
              </a:lnSpc>
              <a:defRPr sz="2300" b="1" spc="230">
                <a:solidFill>
                  <a:srgbClr val="374556"/>
                </a:solidFill>
              </a:defRPr>
            </a:pPr>
            <a:r>
              <a:rPr lang="en-US" sz="3200" u="sng" dirty="0"/>
              <a:t>Day 1</a:t>
            </a:r>
            <a:endParaRPr sz="3200" u="sng" dirty="0"/>
          </a:p>
        </p:txBody>
      </p:sp>
      <p:sp>
        <p:nvSpPr>
          <p:cNvPr id="6" name="CustomShape 13">
            <a:extLst>
              <a:ext uri="{FF2B5EF4-FFF2-40B4-BE49-F238E27FC236}">
                <a16:creationId xmlns:a16="http://schemas.microsoft.com/office/drawing/2014/main" id="{AB34E829-3FDC-0C84-E350-3F5537A7E86C}"/>
              </a:ext>
            </a:extLst>
          </p:cNvPr>
          <p:cNvSpPr txBox="1"/>
          <p:nvPr/>
        </p:nvSpPr>
        <p:spPr>
          <a:xfrm>
            <a:off x="12286010" y="3044635"/>
            <a:ext cx="3291641" cy="7211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ct val="140000"/>
              </a:lnSpc>
              <a:defRPr sz="2300" b="1" spc="230">
                <a:solidFill>
                  <a:srgbClr val="374556"/>
                </a:solidFill>
              </a:defRPr>
            </a:pPr>
            <a:r>
              <a:rPr lang="en-US" sz="3200" u="sng" dirty="0">
                <a:solidFill>
                  <a:srgbClr val="FFFFFF"/>
                </a:solidFill>
              </a:rPr>
              <a:t>Day 2</a:t>
            </a:r>
            <a:endParaRPr sz="3200" u="sn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2130311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roup 3"/>
          <p:cNvSpPr txBox="1"/>
          <p:nvPr/>
        </p:nvSpPr>
        <p:spPr>
          <a:xfrm>
            <a:off x="8958035" y="883682"/>
            <a:ext cx="645523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t>CHEAT SHEET 1</a:t>
            </a:r>
          </a:p>
        </p:txBody>
      </p:sp>
      <p:sp>
        <p:nvSpPr>
          <p:cNvPr id="900" name="Скругленный прямоугольник 7"/>
          <p:cNvSpPr/>
          <p:nvPr/>
        </p:nvSpPr>
        <p:spPr>
          <a:xfrm>
            <a:off x="951646" y="3821363"/>
            <a:ext cx="10889351" cy="4432297"/>
          </a:xfrm>
          <a:prstGeom prst="roundRect">
            <a:avLst>
              <a:gd name="adj" fmla="val 3330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1" name="pwd # print working dir…"/>
          <p:cNvSpPr txBox="1"/>
          <p:nvPr/>
        </p:nvSpPr>
        <p:spPr>
          <a:xfrm>
            <a:off x="1785379" y="4254019"/>
            <a:ext cx="9221885" cy="381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pwd</a:t>
            </a:r>
            <a:r>
              <a:rPr dirty="0"/>
              <a:t> </a:t>
            </a:r>
            <a:r>
              <a:rPr b="0" dirty="0"/>
              <a:t># print working </a:t>
            </a:r>
            <a:r>
              <a:rPr b="0" dirty="0" err="1"/>
              <a:t>dir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cd </a:t>
            </a:r>
            <a:r>
              <a:rPr b="0" dirty="0"/>
              <a:t>#</a:t>
            </a:r>
            <a:r>
              <a:rPr dirty="0"/>
              <a:t> </a:t>
            </a:r>
            <a:r>
              <a:rPr b="0" dirty="0"/>
              <a:t>go to home </a:t>
            </a:r>
            <a:r>
              <a:rPr b="0" dirty="0" err="1"/>
              <a:t>dir</a:t>
            </a:r>
            <a:r>
              <a:rPr b="0" dirty="0"/>
              <a:t> 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cd [path] </a:t>
            </a:r>
            <a:r>
              <a:rPr b="0" dirty="0"/>
              <a:t># change </a:t>
            </a:r>
            <a:r>
              <a:rPr b="0" dirty="0" err="1"/>
              <a:t>dir</a:t>
            </a:r>
            <a:r>
              <a:rPr b="0" dirty="0"/>
              <a:t> (remember path)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ls</a:t>
            </a:r>
            <a:r>
              <a:rPr b="0" dirty="0"/>
              <a:t> # list </a:t>
            </a:r>
            <a:r>
              <a:rPr b="0" dirty="0" err="1"/>
              <a:t>dir</a:t>
            </a:r>
            <a:r>
              <a:rPr b="0" dirty="0"/>
              <a:t>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man [</a:t>
            </a:r>
            <a:r>
              <a:rPr dirty="0" err="1"/>
              <a:t>cmd</a:t>
            </a:r>
            <a:r>
              <a:rPr dirty="0"/>
              <a:t>] </a:t>
            </a:r>
            <a:r>
              <a:rPr b="0" dirty="0"/>
              <a:t># get info about command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[</a:t>
            </a:r>
            <a:r>
              <a:rPr dirty="0" err="1"/>
              <a:t>cmd</a:t>
            </a:r>
            <a:r>
              <a:rPr dirty="0"/>
              <a:t>] --help </a:t>
            </a:r>
            <a:r>
              <a:rPr b="0" dirty="0"/>
              <a:t># view the help for command</a:t>
            </a:r>
          </a:p>
        </p:txBody>
      </p:sp>
      <p:sp>
        <p:nvSpPr>
          <p:cNvPr id="902" name="Скругленный прямоугольник 7"/>
          <p:cNvSpPr/>
          <p:nvPr/>
        </p:nvSpPr>
        <p:spPr>
          <a:xfrm>
            <a:off x="8334390" y="407189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3" name="WHERE &amp; WHAT"/>
          <p:cNvSpPr txBox="1"/>
          <p:nvPr/>
        </p:nvSpPr>
        <p:spPr>
          <a:xfrm>
            <a:off x="8352857" y="4111534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WHERE &amp; WHAT</a:t>
            </a:r>
          </a:p>
        </p:txBody>
      </p:sp>
      <p:sp>
        <p:nvSpPr>
          <p:cNvPr id="90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32</a:t>
            </a:r>
            <a:endParaRPr dirty="0"/>
          </a:p>
        </p:txBody>
      </p:sp>
      <p:sp>
        <p:nvSpPr>
          <p:cNvPr id="905" name="Line"/>
          <p:cNvSpPr/>
          <p:nvPr/>
        </p:nvSpPr>
        <p:spPr>
          <a:xfrm>
            <a:off x="59535" y="2543225"/>
            <a:ext cx="22780404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08" name="FILE/DIR BASICS"/>
          <p:cNvSpPr txBox="1"/>
          <p:nvPr/>
        </p:nvSpPr>
        <p:spPr>
          <a:xfrm>
            <a:off x="19558753" y="4272898"/>
            <a:ext cx="353498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FILE/DIR BASICS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5800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1793474" y="4555940"/>
            <a:ext cx="9455552" cy="4939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Let’s Bash It! </a:t>
            </a:r>
          </a:p>
          <a:p>
            <a:pPr>
              <a:defRPr sz="4500" spc="562"/>
            </a:pPr>
            <a:endParaRPr lang="en-US" dirty="0"/>
          </a:p>
          <a:p>
            <a:pPr>
              <a:defRPr sz="4500" spc="562"/>
            </a:pPr>
            <a:r>
              <a:rPr lang="en-US" dirty="0"/>
              <a:t>Open your terminal on your computer and do </a:t>
            </a:r>
            <a:r>
              <a:rPr lang="en-US" b="1" dirty="0"/>
              <a:t>Exercise 1</a:t>
            </a:r>
            <a:r>
              <a:rPr lang="en-US" dirty="0"/>
              <a:t>.</a:t>
            </a:r>
          </a:p>
          <a:p>
            <a:pPr>
              <a:defRPr sz="4500" spc="562"/>
            </a:pPr>
            <a:endParaRPr lang="en-US" dirty="0"/>
          </a:p>
          <a:p>
            <a:pPr>
              <a:defRPr sz="4500" spc="562"/>
            </a:pPr>
            <a:r>
              <a:rPr lang="en-US" dirty="0"/>
              <a:t>We’re here to help if you get stuck!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33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172783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641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639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636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628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29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0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1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2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3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4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5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637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638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640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642" name="TextBox 11"/>
          <p:cNvSpPr txBox="1"/>
          <p:nvPr/>
        </p:nvSpPr>
        <p:spPr>
          <a:xfrm>
            <a:off x="1261788" y="5681979"/>
            <a:ext cx="8865563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lang="en-US" dirty="0"/>
              <a:t>2</a:t>
            </a:r>
            <a:r>
              <a:rPr dirty="0"/>
              <a:t>. </a:t>
            </a:r>
            <a:r>
              <a:rPr lang="da-DK" dirty="0"/>
              <a:t>FILE OPERATIONS</a:t>
            </a:r>
            <a:endParaRPr lang="da-DK" sz="8600" spc="645" dirty="0"/>
          </a:p>
        </p:txBody>
      </p:sp>
      <p:sp>
        <p:nvSpPr>
          <p:cNvPr id="64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34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957006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Rounded Rectangle"/>
          <p:cNvSpPr/>
          <p:nvPr/>
        </p:nvSpPr>
        <p:spPr>
          <a:xfrm>
            <a:off x="2580930" y="6682305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18" name="Rounded Rectangle"/>
          <p:cNvSpPr/>
          <p:nvPr/>
        </p:nvSpPr>
        <p:spPr>
          <a:xfrm>
            <a:off x="2580930" y="8864243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7179836" y="1021119"/>
            <a:ext cx="10011628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MOVING FILES AND DIRS</a:t>
            </a:r>
          </a:p>
        </p:txBody>
      </p:sp>
      <p:sp>
        <p:nvSpPr>
          <p:cNvPr id="821" name="CustomShape 13"/>
          <p:cNvSpPr txBox="1"/>
          <p:nvPr/>
        </p:nvSpPr>
        <p:spPr>
          <a:xfrm>
            <a:off x="2818539" y="3527357"/>
            <a:ext cx="11792121" cy="4346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Let’s </a:t>
            </a:r>
            <a:r>
              <a:rPr sz="3000" dirty="0"/>
              <a:t>go into the ‘</a:t>
            </a:r>
            <a:r>
              <a:rPr lang="en-US" sz="3000" i="1" dirty="0"/>
              <a:t>Documents</a:t>
            </a:r>
            <a:r>
              <a:rPr sz="3000" dirty="0"/>
              <a:t>' folder </a:t>
            </a:r>
            <a:r>
              <a:rPr lang="en-US" sz="3000" dirty="0"/>
              <a:t>under the ‘Files’ </a:t>
            </a:r>
            <a:r>
              <a:rPr sz="3000" dirty="0"/>
              <a:t>of the </a:t>
            </a:r>
            <a:r>
              <a:rPr sz="3000" dirty="0" err="1"/>
              <a:t>github</a:t>
            </a:r>
            <a:r>
              <a:rPr sz="3000" dirty="0"/>
              <a:t> repo.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You can move files (and directories) from one place </a:t>
            </a:r>
            <a:r>
              <a:rPr lang="en-US" sz="3000" dirty="0"/>
              <a:t>to</a:t>
            </a:r>
            <a:r>
              <a:rPr sz="3000" dirty="0"/>
              <a:t> another with </a:t>
            </a:r>
            <a:r>
              <a:rPr sz="3000" b="1" dirty="0"/>
              <a:t>mv</a:t>
            </a:r>
            <a:r>
              <a:rPr sz="3000" dirty="0"/>
              <a:t>: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3000" b="1" spc="-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mv </a:t>
            </a:r>
            <a:r>
              <a:rPr lang="da-DK" sz="3000" dirty="0"/>
              <a:t>pancakes.txt</a:t>
            </a:r>
            <a:r>
              <a:rPr sz="3000" dirty="0"/>
              <a:t> ../</a:t>
            </a:r>
            <a:r>
              <a:rPr lang="en-US" sz="3000" dirty="0"/>
              <a:t>recipes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/>
          </a:p>
        </p:txBody>
      </p:sp>
      <p:pic>
        <p:nvPicPr>
          <p:cNvPr id="822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11" y="10477461"/>
            <a:ext cx="1877042" cy="1701721"/>
          </a:xfrm>
          <a:prstGeom prst="rect">
            <a:avLst/>
          </a:prstGeom>
          <a:ln w="12700">
            <a:miter lim="400000"/>
          </a:ln>
        </p:spPr>
      </p:pic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35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2818539" y="7874207"/>
            <a:ext cx="11792121" cy="2731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>
                <a:cs typeface="Courier New" panose="02070309020205020404" pitchFamily="49" charset="0"/>
              </a:rPr>
              <a:t>mv</a:t>
            </a:r>
            <a:r>
              <a:rPr sz="3000" dirty="0"/>
              <a:t> can also be used for renaming: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mv </a:t>
            </a:r>
            <a:r>
              <a:rPr lang="da-DK" sz="3000" dirty="0" err="1"/>
              <a:t>pancakes</a:t>
            </a:r>
            <a:r>
              <a:rPr sz="3000" dirty="0"/>
              <a:t>.txt </a:t>
            </a:r>
            <a:r>
              <a:rPr lang="en-US" sz="3000" dirty="0"/>
              <a:t>fluffy_cakes</a:t>
            </a:r>
            <a:r>
              <a:rPr sz="3000" dirty="0"/>
              <a:t>.txt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29" name="CustomShape 13">
            <a:extLst>
              <a:ext uri="{FF2B5EF4-FFF2-40B4-BE49-F238E27FC236}">
                <a16:creationId xmlns:a16="http://schemas.microsoft.com/office/drawing/2014/main" id="{FD34B6F0-AF20-9D8B-822E-064CBDA698D2}"/>
              </a:ext>
            </a:extLst>
          </p:cNvPr>
          <p:cNvSpPr txBox="1"/>
          <p:nvPr/>
        </p:nvSpPr>
        <p:spPr>
          <a:xfrm>
            <a:off x="2702795" y="9409636"/>
            <a:ext cx="11792121" cy="2757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Do </a:t>
            </a:r>
            <a:r>
              <a:rPr lang="en-US" sz="3000" dirty="0"/>
              <a:t>NOT </a:t>
            </a:r>
            <a:r>
              <a:rPr sz="3000" dirty="0"/>
              <a:t>move or remove your home directory or other system critical dirs. This may have unintended consequences.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2" name="Picture 12">
            <a:extLst>
              <a:ext uri="{FF2B5EF4-FFF2-40B4-BE49-F238E27FC236}">
                <a16:creationId xmlns:a16="http://schemas.microsoft.com/office/drawing/2014/main" id="{28A16A9F-3F5E-56D0-5224-E6619E64BD37}"/>
              </a:ext>
            </a:extLst>
          </p:cNvPr>
          <p:cNvGrpSpPr/>
          <p:nvPr/>
        </p:nvGrpSpPr>
        <p:grpSpPr>
          <a:xfrm>
            <a:off x="17936009" y="5123901"/>
            <a:ext cx="1303238" cy="1006660"/>
            <a:chOff x="6355127" y="6101290"/>
            <a:chExt cx="1145935" cy="885154"/>
          </a:xfrm>
          <a:solidFill>
            <a:srgbClr val="FFFFFF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AA0F167-0232-4297-17A5-667CB1E3C647}"/>
                </a:ext>
              </a:extLst>
            </p:cNvPr>
            <p:cNvSpPr/>
            <p:nvPr/>
          </p:nvSpPr>
          <p:spPr>
            <a:xfrm>
              <a:off x="6355127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1BC8C32-E623-098C-320C-ACE107BB0661}"/>
                </a:ext>
              </a:extLst>
            </p:cNvPr>
            <p:cNvSpPr/>
            <p:nvPr/>
          </p:nvSpPr>
          <p:spPr>
            <a:xfrm>
              <a:off x="6503310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16A794B5-2C2E-EF42-F104-BD75178A5C49}"/>
                </a:ext>
              </a:extLst>
            </p:cNvPr>
            <p:cNvSpPr/>
            <p:nvPr/>
          </p:nvSpPr>
          <p:spPr>
            <a:xfrm>
              <a:off x="6429533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6" name="AutoShape 39">
            <a:extLst>
              <a:ext uri="{FF2B5EF4-FFF2-40B4-BE49-F238E27FC236}">
                <a16:creationId xmlns:a16="http://schemas.microsoft.com/office/drawing/2014/main" id="{D72B4BFD-9160-573C-ED82-D4A147980150}"/>
              </a:ext>
            </a:extLst>
          </p:cNvPr>
          <p:cNvSpPr/>
          <p:nvPr/>
        </p:nvSpPr>
        <p:spPr>
          <a:xfrm rot="16200000" flipV="1">
            <a:off x="18162335" y="4421667"/>
            <a:ext cx="805559" cy="1193"/>
          </a:xfrm>
          <a:prstGeom prst="line">
            <a:avLst/>
          </a:prstGeom>
          <a:ln w="38100" cap="flat">
            <a:solidFill>
              <a:srgbClr val="FFFFFF"/>
            </a:solidFill>
            <a:prstDash val="dash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" name="TextBox 16">
            <a:extLst>
              <a:ext uri="{FF2B5EF4-FFF2-40B4-BE49-F238E27FC236}">
                <a16:creationId xmlns:a16="http://schemas.microsoft.com/office/drawing/2014/main" id="{73B90D8F-933C-DBC0-C9CD-775D59A3D11E}"/>
              </a:ext>
            </a:extLst>
          </p:cNvPr>
          <p:cNvSpPr txBox="1"/>
          <p:nvPr/>
        </p:nvSpPr>
        <p:spPr>
          <a:xfrm>
            <a:off x="17318236" y="6297258"/>
            <a:ext cx="2538778" cy="547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Documents</a:t>
            </a:r>
          </a:p>
        </p:txBody>
      </p:sp>
      <p:grpSp>
        <p:nvGrpSpPr>
          <p:cNvPr id="8" name="Picture 22">
            <a:extLst>
              <a:ext uri="{FF2B5EF4-FFF2-40B4-BE49-F238E27FC236}">
                <a16:creationId xmlns:a16="http://schemas.microsoft.com/office/drawing/2014/main" id="{1BD0D350-3181-B301-6B00-AE5941A079FE}"/>
              </a:ext>
            </a:extLst>
          </p:cNvPr>
          <p:cNvGrpSpPr/>
          <p:nvPr/>
        </p:nvGrpSpPr>
        <p:grpSpPr>
          <a:xfrm>
            <a:off x="17020330" y="7749520"/>
            <a:ext cx="1303238" cy="1006660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DCBAB86-F489-B6E2-4B5C-89D6FC9B7D57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E501E80-9B94-1FE1-35B7-3F218FA60785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876ED58-F5AA-D39F-49A2-35852D2E9F4D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2" name="AutoShape 39">
            <a:extLst>
              <a:ext uri="{FF2B5EF4-FFF2-40B4-BE49-F238E27FC236}">
                <a16:creationId xmlns:a16="http://schemas.microsoft.com/office/drawing/2014/main" id="{6A1F00FA-B744-1E58-BA84-5275BFF9DBF8}"/>
              </a:ext>
            </a:extLst>
          </p:cNvPr>
          <p:cNvSpPr/>
          <p:nvPr/>
        </p:nvSpPr>
        <p:spPr>
          <a:xfrm rot="16200000">
            <a:off x="18406351" y="7211717"/>
            <a:ext cx="34850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13" name="Picture 22">
            <a:extLst>
              <a:ext uri="{FF2B5EF4-FFF2-40B4-BE49-F238E27FC236}">
                <a16:creationId xmlns:a16="http://schemas.microsoft.com/office/drawing/2014/main" id="{5B137966-2202-C378-DE15-87746E320319}"/>
              </a:ext>
            </a:extLst>
          </p:cNvPr>
          <p:cNvGrpSpPr/>
          <p:nvPr/>
        </p:nvGrpSpPr>
        <p:grpSpPr>
          <a:xfrm>
            <a:off x="19189820" y="7749520"/>
            <a:ext cx="1303238" cy="1006660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774E3A9-AC62-C963-0DB4-1FE78AC2F6EC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2D51AF5-9B71-AC31-848C-E68E2FE9EBEF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AABB96A-3CE3-0129-56BB-73366A8B59DD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7" name="AutoShape 27">
            <a:extLst>
              <a:ext uri="{FF2B5EF4-FFF2-40B4-BE49-F238E27FC236}">
                <a16:creationId xmlns:a16="http://schemas.microsoft.com/office/drawing/2014/main" id="{388ADC7C-E7DD-DE87-22A2-0AF9E17E9321}"/>
              </a:ext>
            </a:extLst>
          </p:cNvPr>
          <p:cNvSpPr/>
          <p:nvPr/>
        </p:nvSpPr>
        <p:spPr>
          <a:xfrm flipV="1">
            <a:off x="17618486" y="7385936"/>
            <a:ext cx="2245015" cy="3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18" name="AutoShape 39">
            <a:extLst>
              <a:ext uri="{FF2B5EF4-FFF2-40B4-BE49-F238E27FC236}">
                <a16:creationId xmlns:a16="http://schemas.microsoft.com/office/drawing/2014/main" id="{467D5C58-9C00-D823-29CB-C3FB6D3EDEE5}"/>
              </a:ext>
            </a:extLst>
          </p:cNvPr>
          <p:cNvSpPr/>
          <p:nvPr/>
        </p:nvSpPr>
        <p:spPr>
          <a:xfrm rot="16200000">
            <a:off x="17458867" y="7573326"/>
            <a:ext cx="34850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19" name="AutoShape 39">
            <a:extLst>
              <a:ext uri="{FF2B5EF4-FFF2-40B4-BE49-F238E27FC236}">
                <a16:creationId xmlns:a16="http://schemas.microsoft.com/office/drawing/2014/main" id="{84B9D9DD-E2E0-93F1-999B-A05C7E5DF3C1}"/>
              </a:ext>
            </a:extLst>
          </p:cNvPr>
          <p:cNvSpPr/>
          <p:nvPr/>
        </p:nvSpPr>
        <p:spPr>
          <a:xfrm rot="16200000">
            <a:off x="19689244" y="7536509"/>
            <a:ext cx="34850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20" name="TextBox 15">
            <a:extLst>
              <a:ext uri="{FF2B5EF4-FFF2-40B4-BE49-F238E27FC236}">
                <a16:creationId xmlns:a16="http://schemas.microsoft.com/office/drawing/2014/main" id="{C65E5F29-4D23-1A46-2610-4BA3F2B4517D}"/>
              </a:ext>
            </a:extLst>
          </p:cNvPr>
          <p:cNvSpPr txBox="1"/>
          <p:nvPr/>
        </p:nvSpPr>
        <p:spPr>
          <a:xfrm>
            <a:off x="16425332" y="8985579"/>
            <a:ext cx="2538778" cy="547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bills</a:t>
            </a:r>
          </a:p>
        </p:txBody>
      </p:sp>
      <p:sp>
        <p:nvSpPr>
          <p:cNvPr id="21" name="TextBox 15">
            <a:extLst>
              <a:ext uri="{FF2B5EF4-FFF2-40B4-BE49-F238E27FC236}">
                <a16:creationId xmlns:a16="http://schemas.microsoft.com/office/drawing/2014/main" id="{FDCBAC3F-3A78-4A9F-D57A-C69691725F29}"/>
              </a:ext>
            </a:extLst>
          </p:cNvPr>
          <p:cNvSpPr txBox="1"/>
          <p:nvPr/>
        </p:nvSpPr>
        <p:spPr>
          <a:xfrm>
            <a:off x="18594822" y="8985579"/>
            <a:ext cx="2538778" cy="4698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recipes</a:t>
            </a:r>
          </a:p>
        </p:txBody>
      </p:sp>
      <p:sp>
        <p:nvSpPr>
          <p:cNvPr id="22" name="AutoShape 39">
            <a:extLst>
              <a:ext uri="{FF2B5EF4-FFF2-40B4-BE49-F238E27FC236}">
                <a16:creationId xmlns:a16="http://schemas.microsoft.com/office/drawing/2014/main" id="{76000B8D-0A8C-7ABA-B062-5E15A2F36137}"/>
              </a:ext>
            </a:extLst>
          </p:cNvPr>
          <p:cNvSpPr/>
          <p:nvPr/>
        </p:nvSpPr>
        <p:spPr>
          <a:xfrm rot="16200000">
            <a:off x="17490644" y="10000726"/>
            <a:ext cx="34850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23" name="Picture 13">
            <a:extLst>
              <a:ext uri="{FF2B5EF4-FFF2-40B4-BE49-F238E27FC236}">
                <a16:creationId xmlns:a16="http://schemas.microsoft.com/office/drawing/2014/main" id="{81B11B3A-0CF7-752C-57ED-7423E85A6F8F}"/>
              </a:ext>
            </a:extLst>
          </p:cNvPr>
          <p:cNvSpPr/>
          <p:nvPr/>
        </p:nvSpPr>
        <p:spPr>
          <a:xfrm>
            <a:off x="19432435" y="10377200"/>
            <a:ext cx="903456" cy="1041721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4" name="TextBox 15">
            <a:extLst>
              <a:ext uri="{FF2B5EF4-FFF2-40B4-BE49-F238E27FC236}">
                <a16:creationId xmlns:a16="http://schemas.microsoft.com/office/drawing/2014/main" id="{400A6BA9-DD9E-554C-E99E-AA1C87F02E7C}"/>
              </a:ext>
            </a:extLst>
          </p:cNvPr>
          <p:cNvSpPr txBox="1"/>
          <p:nvPr/>
        </p:nvSpPr>
        <p:spPr>
          <a:xfrm>
            <a:off x="16425332" y="11733313"/>
            <a:ext cx="2538778" cy="547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pancakes.txt</a:t>
            </a:r>
          </a:p>
        </p:txBody>
      </p:sp>
      <p:sp>
        <p:nvSpPr>
          <p:cNvPr id="26" name="AutoShape 39">
            <a:extLst>
              <a:ext uri="{FF2B5EF4-FFF2-40B4-BE49-F238E27FC236}">
                <a16:creationId xmlns:a16="http://schemas.microsoft.com/office/drawing/2014/main" id="{B113E5AE-E2A9-9D37-1FB0-5C726190B8F7}"/>
              </a:ext>
            </a:extLst>
          </p:cNvPr>
          <p:cNvSpPr/>
          <p:nvPr/>
        </p:nvSpPr>
        <p:spPr>
          <a:xfrm rot="16200000">
            <a:off x="19725625" y="10000726"/>
            <a:ext cx="34850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27" name="Picture 13">
            <a:extLst>
              <a:ext uri="{FF2B5EF4-FFF2-40B4-BE49-F238E27FC236}">
                <a16:creationId xmlns:a16="http://schemas.microsoft.com/office/drawing/2014/main" id="{2623B044-F9A7-71B0-90FB-21D0C23A6B0B}"/>
              </a:ext>
            </a:extLst>
          </p:cNvPr>
          <p:cNvSpPr/>
          <p:nvPr/>
        </p:nvSpPr>
        <p:spPr>
          <a:xfrm>
            <a:off x="17416314" y="10399949"/>
            <a:ext cx="903456" cy="1041721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0" name="TextBox 15">
            <a:extLst>
              <a:ext uri="{FF2B5EF4-FFF2-40B4-BE49-F238E27FC236}">
                <a16:creationId xmlns:a16="http://schemas.microsoft.com/office/drawing/2014/main" id="{CD920F36-7843-9BDC-B424-DCE688F72BB1}"/>
              </a:ext>
            </a:extLst>
          </p:cNvPr>
          <p:cNvSpPr txBox="1"/>
          <p:nvPr/>
        </p:nvSpPr>
        <p:spPr>
          <a:xfrm>
            <a:off x="18964110" y="11733313"/>
            <a:ext cx="2538778" cy="4698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fluffy_cakes.txt</a:t>
            </a:r>
          </a:p>
        </p:txBody>
      </p:sp>
      <p:sp>
        <p:nvSpPr>
          <p:cNvPr id="28" name="TextBox 15">
            <a:extLst>
              <a:ext uri="{FF2B5EF4-FFF2-40B4-BE49-F238E27FC236}">
                <a16:creationId xmlns:a16="http://schemas.microsoft.com/office/drawing/2014/main" id="{FCF6EABD-994B-B407-6362-EC1FA216BA8D}"/>
              </a:ext>
            </a:extLst>
          </p:cNvPr>
          <p:cNvSpPr txBox="1"/>
          <p:nvPr/>
        </p:nvSpPr>
        <p:spPr>
          <a:xfrm>
            <a:off x="18819166" y="11710564"/>
            <a:ext cx="2538778" cy="547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pancakes.txt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8" grpId="0" animBg="1"/>
      <p:bldP spid="25" grpId="0" animBg="1"/>
      <p:bldP spid="29" grpId="0" animBg="1"/>
      <p:bldP spid="22" grpId="0" animBg="1"/>
      <p:bldP spid="23" grpId="0" animBg="1"/>
      <p:bldP spid="24" grpId="0"/>
      <p:bldP spid="26" grpId="0" animBg="1"/>
      <p:bldP spid="27" grpId="0" animBg="1"/>
      <p:bldP spid="30" grpId="0"/>
      <p:bldP spid="28" grpId="0"/>
      <p:bldP spid="28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Rounded Rectangle"/>
          <p:cNvSpPr/>
          <p:nvPr/>
        </p:nvSpPr>
        <p:spPr>
          <a:xfrm>
            <a:off x="2542830" y="8078396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7" name="Rounded Rectangle"/>
          <p:cNvSpPr/>
          <p:nvPr/>
        </p:nvSpPr>
        <p:spPr>
          <a:xfrm>
            <a:off x="2542830" y="5915075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8" name="Group 3"/>
          <p:cNvSpPr txBox="1"/>
          <p:nvPr/>
        </p:nvSpPr>
        <p:spPr>
          <a:xfrm>
            <a:off x="11004559" y="1010312"/>
            <a:ext cx="236218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COPY</a:t>
            </a:r>
          </a:p>
        </p:txBody>
      </p:sp>
      <p:sp>
        <p:nvSpPr>
          <p:cNvPr id="829" name="CustomShape 13"/>
          <p:cNvSpPr txBox="1"/>
          <p:nvPr/>
        </p:nvSpPr>
        <p:spPr>
          <a:xfrm>
            <a:off x="2921305" y="3346737"/>
            <a:ext cx="11339945" cy="22190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Files can be duplicated with </a:t>
            </a:r>
            <a:r>
              <a:rPr sz="3000" b="1" dirty="0">
                <a:cs typeface="Courier New" panose="02070309020205020404" pitchFamily="49" charset="0"/>
              </a:rPr>
              <a:t>cp</a:t>
            </a:r>
            <a:r>
              <a:rPr lang="en-US" sz="3000" b="1" dirty="0">
                <a:cs typeface="Courier New" panose="02070309020205020404" pitchFamily="49" charset="0"/>
              </a:rPr>
              <a:t>: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b="1" dirty="0">
              <a:cs typeface="Courier New" panose="02070309020205020404" pitchFamily="49" charset="0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first argument is the file you want to copy,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second argument is the destination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31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36</a:t>
            </a:r>
            <a:endParaRPr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7AE5474-1E9B-BD6B-1889-2A76AEDE3F45}"/>
              </a:ext>
            </a:extLst>
          </p:cNvPr>
          <p:cNvGrpSpPr/>
          <p:nvPr/>
        </p:nvGrpSpPr>
        <p:grpSpPr>
          <a:xfrm>
            <a:off x="2664530" y="9477569"/>
            <a:ext cx="11745735" cy="3297658"/>
            <a:chOff x="2587656" y="9937508"/>
            <a:chExt cx="10264530" cy="3297658"/>
          </a:xfrm>
        </p:grpSpPr>
        <p:sp>
          <p:nvSpPr>
            <p:cNvPr id="30" name="CustomShape 13">
              <a:extLst>
                <a:ext uri="{FF2B5EF4-FFF2-40B4-BE49-F238E27FC236}">
                  <a16:creationId xmlns:a16="http://schemas.microsoft.com/office/drawing/2014/main" id="{B19DC5F5-CAC4-6255-52B3-AEC49022E8C8}"/>
                </a:ext>
              </a:extLst>
            </p:cNvPr>
            <p:cNvSpPr txBox="1"/>
            <p:nvPr/>
          </p:nvSpPr>
          <p:spPr>
            <a:xfrm>
              <a:off x="2799603" y="9937508"/>
              <a:ext cx="9564252" cy="21981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spc="296">
                  <a:solidFill>
                    <a:srgbClr val="FFFFFF"/>
                  </a:solidFill>
                </a:defRPr>
              </a:pPr>
              <a:r>
                <a:rPr lang="en-US" sz="3000" dirty="0"/>
                <a:t>You must specify a destination when you copy. </a:t>
              </a:r>
            </a:p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spc="296">
                  <a:solidFill>
                    <a:srgbClr val="FFFFFF"/>
                  </a:solidFill>
                </a:defRPr>
              </a:pPr>
              <a:r>
                <a:rPr lang="en-US" sz="3000" dirty="0"/>
                <a:t>The destination can be the name of the new file, or another directory to copy the file to:</a:t>
              </a:r>
              <a:endParaRPr lang="en-US" sz="3000" spc="190" dirty="0"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2800" b="1" spc="296">
                  <a:solidFill>
                    <a:srgbClr val="FFFFFF"/>
                  </a:solidFill>
                </a:defRPr>
              </a:pPr>
              <a:endParaRPr lang="da-DK" sz="3000" spc="190" dirty="0"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Rounded Rectangle">
              <a:extLst>
                <a:ext uri="{FF2B5EF4-FFF2-40B4-BE49-F238E27FC236}">
                  <a16:creationId xmlns:a16="http://schemas.microsoft.com/office/drawing/2014/main" id="{E60E7861-7298-BD66-FBB9-061D46FD7C02}"/>
                </a:ext>
              </a:extLst>
            </p:cNvPr>
            <p:cNvSpPr/>
            <p:nvPr/>
          </p:nvSpPr>
          <p:spPr>
            <a:xfrm>
              <a:off x="2587656" y="12039957"/>
              <a:ext cx="10264530" cy="831003"/>
            </a:xfrm>
            <a:prstGeom prst="roundRect">
              <a:avLst>
                <a:gd name="adj" fmla="val 22924"/>
              </a:avLst>
            </a:prstGeom>
            <a:solidFill>
              <a:srgbClr val="FFC899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/>
            </a:p>
          </p:txBody>
        </p:sp>
        <p:sp>
          <p:nvSpPr>
            <p:cNvPr id="32" name="CustomShape 13">
              <a:extLst>
                <a:ext uri="{FF2B5EF4-FFF2-40B4-BE49-F238E27FC236}">
                  <a16:creationId xmlns:a16="http://schemas.microsoft.com/office/drawing/2014/main" id="{1286EB14-94DE-CE73-277D-51AAE7F104E3}"/>
                </a:ext>
              </a:extLst>
            </p:cNvPr>
            <p:cNvSpPr txBox="1"/>
            <p:nvPr/>
          </p:nvSpPr>
          <p:spPr>
            <a:xfrm>
              <a:off x="2716042" y="11581361"/>
              <a:ext cx="10007757" cy="165380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4999" tIns="44999" rIns="44999" bIns="44999">
              <a:spAutoFit/>
            </a:bodyPr>
            <a:lstStyle/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b="1" spc="296">
                  <a:solidFill>
                    <a:srgbClr val="FFFFFF"/>
                  </a:solidFill>
                </a:defRPr>
              </a:pPr>
              <a:endParaRPr sz="1800" spc="19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3000" b="1" spc="317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rPr dirty="0"/>
                <a:t>$ cp </a:t>
              </a:r>
              <a:r>
                <a:rPr lang="en-US" dirty="0"/>
                <a:t>fluffy_cakes</a:t>
              </a:r>
              <a:r>
                <a:rPr dirty="0"/>
                <a:t>.txt</a:t>
              </a:r>
              <a:r>
                <a:rPr lang="en-US" dirty="0"/>
                <a:t> ../recipies_copy/</a:t>
              </a:r>
              <a:endParaRPr dirty="0">
                <a:solidFill>
                  <a:srgbClr val="FFFFFF"/>
                </a:solidFill>
              </a:endParaRPr>
            </a:p>
            <a:p>
              <a:pPr defTabSz="914400">
                <a:lnSpc>
                  <a:spcPts val="4200"/>
                </a:lnSpc>
                <a:buSzPct val="100000"/>
                <a:defRPr sz="2800" b="1" spc="296">
                  <a:solidFill>
                    <a:srgbClr val="FFFFFF"/>
                  </a:solidFill>
                </a:defRPr>
              </a:pPr>
              <a:endParaRPr dirty="0">
                <a:solidFill>
                  <a:srgbClr val="FFFFFF"/>
                </a:solidFill>
              </a:endParaRPr>
            </a:p>
          </p:txBody>
        </p:sp>
      </p:grpSp>
      <p:sp>
        <p:nvSpPr>
          <p:cNvPr id="45" name="CustomShape 13">
            <a:extLst>
              <a:ext uri="{FF2B5EF4-FFF2-40B4-BE49-F238E27FC236}">
                <a16:creationId xmlns:a16="http://schemas.microsoft.com/office/drawing/2014/main" id="{CD1C5E03-DA8A-439E-0EE4-C2A93615931E}"/>
              </a:ext>
            </a:extLst>
          </p:cNvPr>
          <p:cNvSpPr txBox="1"/>
          <p:nvPr/>
        </p:nvSpPr>
        <p:spPr>
          <a:xfrm>
            <a:off x="2921305" y="6574786"/>
            <a:ext cx="11342045" cy="329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>
              <a:solidFill>
                <a:srgbClr val="FFFFFF"/>
              </a:solidFill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To copy a directory (and its contents!) use </a:t>
            </a:r>
            <a:r>
              <a:rPr lang="en-US" sz="3000" b="1" dirty="0"/>
              <a:t>–r</a:t>
            </a:r>
            <a:r>
              <a:rPr lang="en-US" sz="3000" dirty="0"/>
              <a:t>: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pt-BR" sz="3000" dirty="0"/>
              <a:t>$ cp -</a:t>
            </a:r>
            <a:r>
              <a:rPr lang="pt-BR" sz="3000" dirty="0" err="1"/>
              <a:t>r</a:t>
            </a:r>
            <a:r>
              <a:rPr lang="pt-BR" sz="3000" dirty="0"/>
              <a:t> </a:t>
            </a:r>
            <a:r>
              <a:rPr lang="pt-BR" sz="3000" dirty="0" err="1"/>
              <a:t>recipes</a:t>
            </a:r>
            <a:r>
              <a:rPr lang="pt-BR" sz="3000" dirty="0"/>
              <a:t> recipies_copy</a:t>
            </a:r>
            <a:endParaRPr lang="pt-BR"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lang="en-US"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lang="da-DK" sz="3000" spc="190" dirty="0">
              <a:ea typeface="Arial"/>
              <a:cs typeface="Arial"/>
              <a:sym typeface="Arial"/>
            </a:endParaRPr>
          </a:p>
        </p:txBody>
      </p:sp>
      <p:sp>
        <p:nvSpPr>
          <p:cNvPr id="46" name="CustomShape 13">
            <a:extLst>
              <a:ext uri="{FF2B5EF4-FFF2-40B4-BE49-F238E27FC236}">
                <a16:creationId xmlns:a16="http://schemas.microsoft.com/office/drawing/2014/main" id="{343F62EF-1A5F-A459-6E77-A1E321CA8032}"/>
              </a:ext>
            </a:extLst>
          </p:cNvPr>
          <p:cNvSpPr txBox="1"/>
          <p:nvPr/>
        </p:nvSpPr>
        <p:spPr>
          <a:xfrm>
            <a:off x="2921304" y="5469588"/>
            <a:ext cx="10007757" cy="1148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18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cp </a:t>
            </a:r>
            <a:r>
              <a:rPr lang="en-US" dirty="0"/>
              <a:t>fluffy_cakes</a:t>
            </a:r>
            <a:r>
              <a:rPr dirty="0"/>
              <a:t>.txt </a:t>
            </a:r>
            <a:r>
              <a:rPr lang="en-US" dirty="0"/>
              <a:t>new_recipy</a:t>
            </a:r>
            <a:r>
              <a:rPr dirty="0"/>
              <a:t>.txt</a:t>
            </a:r>
            <a:endParaRPr dirty="0">
              <a:solidFill>
                <a:srgbClr val="FFFFFF"/>
              </a:solidFill>
            </a:endParaRPr>
          </a:p>
        </p:txBody>
      </p:sp>
      <p:grpSp>
        <p:nvGrpSpPr>
          <p:cNvPr id="2" name="Picture 12">
            <a:extLst>
              <a:ext uri="{FF2B5EF4-FFF2-40B4-BE49-F238E27FC236}">
                <a16:creationId xmlns:a16="http://schemas.microsoft.com/office/drawing/2014/main" id="{A4719B59-402A-3D90-922F-9BD2FC55D73B}"/>
              </a:ext>
            </a:extLst>
          </p:cNvPr>
          <p:cNvGrpSpPr/>
          <p:nvPr/>
        </p:nvGrpSpPr>
        <p:grpSpPr>
          <a:xfrm>
            <a:off x="16699979" y="4319430"/>
            <a:ext cx="1376635" cy="1063354"/>
            <a:chOff x="6355127" y="6101290"/>
            <a:chExt cx="1145935" cy="885154"/>
          </a:xfrm>
          <a:solidFill>
            <a:srgbClr val="FFFFFF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5AFD88FB-2167-A1C7-0400-F5573DE315F2}"/>
                </a:ext>
              </a:extLst>
            </p:cNvPr>
            <p:cNvSpPr/>
            <p:nvPr/>
          </p:nvSpPr>
          <p:spPr>
            <a:xfrm>
              <a:off x="6355127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019EC21-46AA-883D-47E0-4048E627A670}"/>
                </a:ext>
              </a:extLst>
            </p:cNvPr>
            <p:cNvSpPr/>
            <p:nvPr/>
          </p:nvSpPr>
          <p:spPr>
            <a:xfrm>
              <a:off x="6503310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E991EAEA-BE39-69A9-47A9-74FA66C24F9A}"/>
                </a:ext>
              </a:extLst>
            </p:cNvPr>
            <p:cNvSpPr/>
            <p:nvPr/>
          </p:nvSpPr>
          <p:spPr>
            <a:xfrm>
              <a:off x="6429533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</p:grpSp>
      <p:sp>
        <p:nvSpPr>
          <p:cNvPr id="6" name="AutoShape 39">
            <a:extLst>
              <a:ext uri="{FF2B5EF4-FFF2-40B4-BE49-F238E27FC236}">
                <a16:creationId xmlns:a16="http://schemas.microsoft.com/office/drawing/2014/main" id="{C13F8A14-A4FD-5F20-DABB-742E7F50EC9E}"/>
              </a:ext>
            </a:extLst>
          </p:cNvPr>
          <p:cNvSpPr/>
          <p:nvPr/>
        </p:nvSpPr>
        <p:spPr>
          <a:xfrm rot="16200000" flipV="1">
            <a:off x="16939052" y="3577647"/>
            <a:ext cx="850927" cy="1260"/>
          </a:xfrm>
          <a:prstGeom prst="line">
            <a:avLst/>
          </a:prstGeom>
          <a:ln w="38100" cap="flat">
            <a:solidFill>
              <a:srgbClr val="FFFFFF"/>
            </a:solidFill>
            <a:prstDash val="dash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" name="TextBox 16">
            <a:extLst>
              <a:ext uri="{FF2B5EF4-FFF2-40B4-BE49-F238E27FC236}">
                <a16:creationId xmlns:a16="http://schemas.microsoft.com/office/drawing/2014/main" id="{D8B367B3-F0CA-4752-C681-43789833C555}"/>
              </a:ext>
            </a:extLst>
          </p:cNvPr>
          <p:cNvSpPr txBox="1"/>
          <p:nvPr/>
        </p:nvSpPr>
        <p:spPr>
          <a:xfrm>
            <a:off x="16047415" y="5558868"/>
            <a:ext cx="2681760" cy="476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3000" dirty="0">
                <a:solidFill>
                  <a:srgbClr val="FFFFFF"/>
                </a:solidFill>
                <a:latin typeface="HK Grotesk Medium"/>
              </a:rPr>
              <a:t>Documents</a:t>
            </a:r>
          </a:p>
        </p:txBody>
      </p:sp>
      <p:grpSp>
        <p:nvGrpSpPr>
          <p:cNvPr id="8" name="Picture 22">
            <a:extLst>
              <a:ext uri="{FF2B5EF4-FFF2-40B4-BE49-F238E27FC236}">
                <a16:creationId xmlns:a16="http://schemas.microsoft.com/office/drawing/2014/main" id="{423C1CAF-6FE9-E060-4F54-F9538FCF522B}"/>
              </a:ext>
            </a:extLst>
          </p:cNvPr>
          <p:cNvGrpSpPr/>
          <p:nvPr/>
        </p:nvGrpSpPr>
        <p:grpSpPr>
          <a:xfrm>
            <a:off x="15732731" y="7092920"/>
            <a:ext cx="1376635" cy="10633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655D596-BA64-5088-AF28-A310A1A9E42A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5006BB4-CD1F-FFDB-DC16-F4E2B6169D68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467C977-9269-6C0E-3D3B-349EF9511B2F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</p:grpSp>
      <p:sp>
        <p:nvSpPr>
          <p:cNvPr id="12" name="AutoShape 39">
            <a:extLst>
              <a:ext uri="{FF2B5EF4-FFF2-40B4-BE49-F238E27FC236}">
                <a16:creationId xmlns:a16="http://schemas.microsoft.com/office/drawing/2014/main" id="{41F6CC96-F216-EDFF-080B-F60780FD5907}"/>
              </a:ext>
            </a:extLst>
          </p:cNvPr>
          <p:cNvSpPr/>
          <p:nvPr/>
        </p:nvSpPr>
        <p:spPr>
          <a:xfrm rot="16200000">
            <a:off x="17196811" y="6524829"/>
            <a:ext cx="36813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 sz="3000"/>
          </a:p>
        </p:txBody>
      </p:sp>
      <p:grpSp>
        <p:nvGrpSpPr>
          <p:cNvPr id="13" name="Picture 22">
            <a:extLst>
              <a:ext uri="{FF2B5EF4-FFF2-40B4-BE49-F238E27FC236}">
                <a16:creationId xmlns:a16="http://schemas.microsoft.com/office/drawing/2014/main" id="{9DF17040-9798-DDBA-E729-6468F2ABC71D}"/>
              </a:ext>
            </a:extLst>
          </p:cNvPr>
          <p:cNvGrpSpPr/>
          <p:nvPr/>
        </p:nvGrpSpPr>
        <p:grpSpPr>
          <a:xfrm>
            <a:off x="18024404" y="7092920"/>
            <a:ext cx="1376635" cy="10633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DBE3A1E-DDE4-6F6D-BF1E-EDF8D9130081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3F4040C-3847-8896-E4F9-9F13924E50E9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54F5A8-81DB-B5C9-409A-900BF0B63AB1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</p:grpSp>
      <p:sp>
        <p:nvSpPr>
          <p:cNvPr id="17" name="AutoShape 27">
            <a:extLst>
              <a:ext uri="{FF2B5EF4-FFF2-40B4-BE49-F238E27FC236}">
                <a16:creationId xmlns:a16="http://schemas.microsoft.com/office/drawing/2014/main" id="{37C12B90-3BB7-D29D-D3ED-FB5953948D37}"/>
              </a:ext>
            </a:extLst>
          </p:cNvPr>
          <p:cNvSpPr/>
          <p:nvPr/>
        </p:nvSpPr>
        <p:spPr>
          <a:xfrm flipV="1">
            <a:off x="16364577" y="6708860"/>
            <a:ext cx="2371452" cy="37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 sz="3000"/>
          </a:p>
        </p:txBody>
      </p:sp>
      <p:sp>
        <p:nvSpPr>
          <p:cNvPr id="18" name="AutoShape 39">
            <a:extLst>
              <a:ext uri="{FF2B5EF4-FFF2-40B4-BE49-F238E27FC236}">
                <a16:creationId xmlns:a16="http://schemas.microsoft.com/office/drawing/2014/main" id="{D3788316-1E33-96F9-CE2F-88F179C69089}"/>
              </a:ext>
            </a:extLst>
          </p:cNvPr>
          <p:cNvSpPr/>
          <p:nvPr/>
        </p:nvSpPr>
        <p:spPr>
          <a:xfrm rot="16200000">
            <a:off x="16195968" y="6906803"/>
            <a:ext cx="36813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 sz="3000"/>
          </a:p>
        </p:txBody>
      </p:sp>
      <p:sp>
        <p:nvSpPr>
          <p:cNvPr id="19" name="AutoShape 39">
            <a:extLst>
              <a:ext uri="{FF2B5EF4-FFF2-40B4-BE49-F238E27FC236}">
                <a16:creationId xmlns:a16="http://schemas.microsoft.com/office/drawing/2014/main" id="{C8150A58-6BBF-CB49-5076-02C984F152F3}"/>
              </a:ext>
            </a:extLst>
          </p:cNvPr>
          <p:cNvSpPr/>
          <p:nvPr/>
        </p:nvSpPr>
        <p:spPr>
          <a:xfrm rot="16200000">
            <a:off x="18551957" y="6867913"/>
            <a:ext cx="36813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 sz="3000"/>
          </a:p>
        </p:txBody>
      </p:sp>
      <p:sp>
        <p:nvSpPr>
          <p:cNvPr id="20" name="TextBox 15">
            <a:extLst>
              <a:ext uri="{FF2B5EF4-FFF2-40B4-BE49-F238E27FC236}">
                <a16:creationId xmlns:a16="http://schemas.microsoft.com/office/drawing/2014/main" id="{B06BE0F7-C09E-89AA-13E2-737917EFC165}"/>
              </a:ext>
            </a:extLst>
          </p:cNvPr>
          <p:cNvSpPr txBox="1"/>
          <p:nvPr/>
        </p:nvSpPr>
        <p:spPr>
          <a:xfrm>
            <a:off x="15104223" y="8398594"/>
            <a:ext cx="2681760" cy="476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3000" dirty="0">
                <a:solidFill>
                  <a:srgbClr val="FFFFFF"/>
                </a:solidFill>
                <a:latin typeface="HK Grotesk Medium"/>
              </a:rPr>
              <a:t>bills</a:t>
            </a:r>
          </a:p>
        </p:txBody>
      </p:sp>
      <p:sp>
        <p:nvSpPr>
          <p:cNvPr id="21" name="TextBox 15">
            <a:extLst>
              <a:ext uri="{FF2B5EF4-FFF2-40B4-BE49-F238E27FC236}">
                <a16:creationId xmlns:a16="http://schemas.microsoft.com/office/drawing/2014/main" id="{82404E48-FEA6-6E56-5349-F8D350D66660}"/>
              </a:ext>
            </a:extLst>
          </p:cNvPr>
          <p:cNvSpPr txBox="1"/>
          <p:nvPr/>
        </p:nvSpPr>
        <p:spPr>
          <a:xfrm>
            <a:off x="17395896" y="8398594"/>
            <a:ext cx="2681760" cy="476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3000" dirty="0">
                <a:solidFill>
                  <a:srgbClr val="FFFFFF"/>
                </a:solidFill>
                <a:latin typeface="HK Grotesk Medium"/>
              </a:rPr>
              <a:t>recipes</a:t>
            </a:r>
          </a:p>
        </p:txBody>
      </p:sp>
      <p:sp>
        <p:nvSpPr>
          <p:cNvPr id="22" name="AutoShape 39">
            <a:extLst>
              <a:ext uri="{FF2B5EF4-FFF2-40B4-BE49-F238E27FC236}">
                <a16:creationId xmlns:a16="http://schemas.microsoft.com/office/drawing/2014/main" id="{12838E7F-540B-9AEA-297C-4D522D2326D8}"/>
              </a:ext>
            </a:extLst>
          </p:cNvPr>
          <p:cNvSpPr/>
          <p:nvPr/>
        </p:nvSpPr>
        <p:spPr>
          <a:xfrm rot="16200000">
            <a:off x="18597380" y="9470912"/>
            <a:ext cx="36813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 sz="3000"/>
          </a:p>
        </p:txBody>
      </p:sp>
      <p:sp>
        <p:nvSpPr>
          <p:cNvPr id="23" name="Picture 13">
            <a:extLst>
              <a:ext uri="{FF2B5EF4-FFF2-40B4-BE49-F238E27FC236}">
                <a16:creationId xmlns:a16="http://schemas.microsoft.com/office/drawing/2014/main" id="{AED5FAB3-B38A-ACE7-6527-E5393F5267A0}"/>
              </a:ext>
            </a:extLst>
          </p:cNvPr>
          <p:cNvSpPr/>
          <p:nvPr/>
        </p:nvSpPr>
        <p:spPr>
          <a:xfrm>
            <a:off x="17395896" y="10243222"/>
            <a:ext cx="954338" cy="1100389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 sz="3000"/>
          </a:p>
        </p:txBody>
      </p:sp>
      <p:sp>
        <p:nvSpPr>
          <p:cNvPr id="24" name="TextBox 15">
            <a:extLst>
              <a:ext uri="{FF2B5EF4-FFF2-40B4-BE49-F238E27FC236}">
                <a16:creationId xmlns:a16="http://schemas.microsoft.com/office/drawing/2014/main" id="{739BB64F-9079-C71C-8338-15E9A4E21B50}"/>
              </a:ext>
            </a:extLst>
          </p:cNvPr>
          <p:cNvSpPr txBox="1"/>
          <p:nvPr/>
        </p:nvSpPr>
        <p:spPr>
          <a:xfrm>
            <a:off x="16024431" y="11604802"/>
            <a:ext cx="2681760" cy="476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3000" dirty="0">
                <a:solidFill>
                  <a:srgbClr val="FFFFFF"/>
                </a:solidFill>
                <a:latin typeface="HK Grotesk Medium"/>
              </a:rPr>
              <a:t>fluffy_cakes.txt</a:t>
            </a:r>
          </a:p>
        </p:txBody>
      </p:sp>
      <p:sp>
        <p:nvSpPr>
          <p:cNvPr id="25" name="AutoShape 27">
            <a:extLst>
              <a:ext uri="{FF2B5EF4-FFF2-40B4-BE49-F238E27FC236}">
                <a16:creationId xmlns:a16="http://schemas.microsoft.com/office/drawing/2014/main" id="{208B9F1B-1AA2-F9EE-C434-A8702A20636C}"/>
              </a:ext>
            </a:extLst>
          </p:cNvPr>
          <p:cNvSpPr/>
          <p:nvPr/>
        </p:nvSpPr>
        <p:spPr>
          <a:xfrm flipV="1">
            <a:off x="17697371" y="9651987"/>
            <a:ext cx="1102287" cy="2992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 sz="3000"/>
          </a:p>
        </p:txBody>
      </p:sp>
      <p:sp>
        <p:nvSpPr>
          <p:cNvPr id="26" name="AutoShape 39">
            <a:extLst>
              <a:ext uri="{FF2B5EF4-FFF2-40B4-BE49-F238E27FC236}">
                <a16:creationId xmlns:a16="http://schemas.microsoft.com/office/drawing/2014/main" id="{C3D25711-1267-3349-E4B8-866A05369050}"/>
              </a:ext>
            </a:extLst>
          </p:cNvPr>
          <p:cNvSpPr/>
          <p:nvPr/>
        </p:nvSpPr>
        <p:spPr>
          <a:xfrm rot="16200000">
            <a:off x="17537595" y="9852886"/>
            <a:ext cx="36813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 sz="3000"/>
          </a:p>
        </p:txBody>
      </p:sp>
      <p:sp>
        <p:nvSpPr>
          <p:cNvPr id="27" name="AutoShape 39">
            <a:extLst>
              <a:ext uri="{FF2B5EF4-FFF2-40B4-BE49-F238E27FC236}">
                <a16:creationId xmlns:a16="http://schemas.microsoft.com/office/drawing/2014/main" id="{9F3FC692-31AF-92FA-1192-27DB0F93DC08}"/>
              </a:ext>
            </a:extLst>
          </p:cNvPr>
          <p:cNvSpPr/>
          <p:nvPr/>
        </p:nvSpPr>
        <p:spPr>
          <a:xfrm rot="16200000">
            <a:off x="19895703" y="9813996"/>
            <a:ext cx="36813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 sz="3000"/>
          </a:p>
        </p:txBody>
      </p:sp>
      <p:sp>
        <p:nvSpPr>
          <p:cNvPr id="28" name="Picture 13">
            <a:extLst>
              <a:ext uri="{FF2B5EF4-FFF2-40B4-BE49-F238E27FC236}">
                <a16:creationId xmlns:a16="http://schemas.microsoft.com/office/drawing/2014/main" id="{F8DE86EF-8789-417A-9985-594257652AFA}"/>
              </a:ext>
            </a:extLst>
          </p:cNvPr>
          <p:cNvSpPr/>
          <p:nvPr/>
        </p:nvSpPr>
        <p:spPr>
          <a:xfrm>
            <a:off x="19924534" y="10243222"/>
            <a:ext cx="954338" cy="1100389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 sz="3000"/>
          </a:p>
        </p:txBody>
      </p:sp>
      <p:sp>
        <p:nvSpPr>
          <p:cNvPr id="29" name="TextBox 15">
            <a:extLst>
              <a:ext uri="{FF2B5EF4-FFF2-40B4-BE49-F238E27FC236}">
                <a16:creationId xmlns:a16="http://schemas.microsoft.com/office/drawing/2014/main" id="{EA7F829F-51ED-CDD3-80BD-6A938E04EE6E}"/>
              </a:ext>
            </a:extLst>
          </p:cNvPr>
          <p:cNvSpPr txBox="1"/>
          <p:nvPr/>
        </p:nvSpPr>
        <p:spPr>
          <a:xfrm>
            <a:off x="19212162" y="11604802"/>
            <a:ext cx="2681760" cy="476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3000" dirty="0" err="1">
                <a:solidFill>
                  <a:srgbClr val="FFFFFF"/>
                </a:solidFill>
                <a:latin typeface="HK Grotesk Medium"/>
              </a:rPr>
              <a:t>new_recipe.txt</a:t>
            </a:r>
            <a:endParaRPr lang="en-US" sz="3000" dirty="0">
              <a:solidFill>
                <a:srgbClr val="FFFFFF"/>
              </a:solidFill>
              <a:latin typeface="HK Grotesk Medium"/>
            </a:endParaRPr>
          </a:p>
        </p:txBody>
      </p:sp>
      <p:sp>
        <p:nvSpPr>
          <p:cNvPr id="38" name="TextBox 15">
            <a:extLst>
              <a:ext uri="{FF2B5EF4-FFF2-40B4-BE49-F238E27FC236}">
                <a16:creationId xmlns:a16="http://schemas.microsoft.com/office/drawing/2014/main" id="{B6CB0FED-1EBC-F7FF-FC6D-03EF021622F3}"/>
              </a:ext>
            </a:extLst>
          </p:cNvPr>
          <p:cNvSpPr txBox="1"/>
          <p:nvPr/>
        </p:nvSpPr>
        <p:spPr>
          <a:xfrm>
            <a:off x="20055309" y="8357655"/>
            <a:ext cx="2681760" cy="476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3000" dirty="0" err="1">
                <a:solidFill>
                  <a:srgbClr val="FFFFFF"/>
                </a:solidFill>
                <a:latin typeface="HK Grotesk Medium"/>
              </a:rPr>
              <a:t>recipes_copy</a:t>
            </a:r>
            <a:endParaRPr lang="en-US" sz="3000" dirty="0">
              <a:solidFill>
                <a:srgbClr val="FFFFFF"/>
              </a:solidFill>
              <a:latin typeface="HK Grotesk Medium"/>
            </a:endParaRPr>
          </a:p>
        </p:txBody>
      </p:sp>
      <p:sp>
        <p:nvSpPr>
          <p:cNvPr id="39" name="AutoShape 39">
            <a:extLst>
              <a:ext uri="{FF2B5EF4-FFF2-40B4-BE49-F238E27FC236}">
                <a16:creationId xmlns:a16="http://schemas.microsoft.com/office/drawing/2014/main" id="{6BEAB742-B91B-08CE-ADD2-8CA532A199C1}"/>
              </a:ext>
            </a:extLst>
          </p:cNvPr>
          <p:cNvSpPr/>
          <p:nvPr/>
        </p:nvSpPr>
        <p:spPr>
          <a:xfrm rot="16200000">
            <a:off x="21151711" y="6879214"/>
            <a:ext cx="36813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 sz="3000"/>
          </a:p>
        </p:txBody>
      </p:sp>
      <p:sp>
        <p:nvSpPr>
          <p:cNvPr id="40" name="AutoShape 27">
            <a:extLst>
              <a:ext uri="{FF2B5EF4-FFF2-40B4-BE49-F238E27FC236}">
                <a16:creationId xmlns:a16="http://schemas.microsoft.com/office/drawing/2014/main" id="{3337F814-EBFC-D218-71BC-68029AAC42F8}"/>
              </a:ext>
            </a:extLst>
          </p:cNvPr>
          <p:cNvSpPr/>
          <p:nvPr/>
        </p:nvSpPr>
        <p:spPr>
          <a:xfrm flipV="1">
            <a:off x="18734125" y="6675084"/>
            <a:ext cx="2615215" cy="3172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 sz="3000"/>
          </a:p>
        </p:txBody>
      </p:sp>
      <p:grpSp>
        <p:nvGrpSpPr>
          <p:cNvPr id="41" name="Picture 22">
            <a:extLst>
              <a:ext uri="{FF2B5EF4-FFF2-40B4-BE49-F238E27FC236}">
                <a16:creationId xmlns:a16="http://schemas.microsoft.com/office/drawing/2014/main" id="{ED87F137-279D-5E0C-5690-FE9754C19C1B}"/>
              </a:ext>
            </a:extLst>
          </p:cNvPr>
          <p:cNvGrpSpPr/>
          <p:nvPr/>
        </p:nvGrpSpPr>
        <p:grpSpPr>
          <a:xfrm>
            <a:off x="20700857" y="7064187"/>
            <a:ext cx="1376635" cy="10633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E485B15-35C5-D84C-F4BA-D0F9DADD7670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C9D3C06-9E53-3576-14B2-289C798E55D1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DD0E4C8-1CB3-DCDD-54A2-BD193926190C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3000"/>
            </a:p>
          </p:txBody>
        </p:sp>
      </p:grpSp>
      <p:sp>
        <p:nvSpPr>
          <p:cNvPr id="47" name="AutoShape 27">
            <a:extLst>
              <a:ext uri="{FF2B5EF4-FFF2-40B4-BE49-F238E27FC236}">
                <a16:creationId xmlns:a16="http://schemas.microsoft.com/office/drawing/2014/main" id="{BCA6A946-AB18-B52E-C540-9E96C41D360F}"/>
              </a:ext>
            </a:extLst>
          </p:cNvPr>
          <p:cNvSpPr/>
          <p:nvPr/>
        </p:nvSpPr>
        <p:spPr>
          <a:xfrm flipV="1">
            <a:off x="18801777" y="9650459"/>
            <a:ext cx="129619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 sz="300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6" grpId="0" animBg="1"/>
      <p:bldP spid="827" grpId="0" animBg="1"/>
      <p:bldP spid="45" grpId="0" animBg="1"/>
      <p:bldP spid="46" grpId="0" animBg="1"/>
      <p:bldP spid="28" grpId="0" animBg="1"/>
      <p:bldP spid="2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Rounded Rectangle"/>
          <p:cNvSpPr/>
          <p:nvPr/>
        </p:nvSpPr>
        <p:spPr>
          <a:xfrm>
            <a:off x="2729096" y="7901081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7" name="Rounded Rectangle"/>
          <p:cNvSpPr/>
          <p:nvPr/>
        </p:nvSpPr>
        <p:spPr>
          <a:xfrm>
            <a:off x="2729096" y="4893099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8" name="Group 3"/>
          <p:cNvSpPr txBox="1"/>
          <p:nvPr/>
        </p:nvSpPr>
        <p:spPr>
          <a:xfrm>
            <a:off x="10273589" y="1010312"/>
            <a:ext cx="3824120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REMOVE </a:t>
            </a:r>
          </a:p>
        </p:txBody>
      </p:sp>
      <p:sp>
        <p:nvSpPr>
          <p:cNvPr id="829" name="CustomShape 13"/>
          <p:cNvSpPr txBox="1"/>
          <p:nvPr/>
        </p:nvSpPr>
        <p:spPr>
          <a:xfrm>
            <a:off x="3106406" y="3346737"/>
            <a:ext cx="10007757" cy="273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To remove files and </a:t>
            </a:r>
            <a:r>
              <a:rPr sz="3000" dirty="0" err="1"/>
              <a:t>dirs</a:t>
            </a:r>
            <a:r>
              <a:rPr sz="3000" dirty="0"/>
              <a:t>, use </a:t>
            </a:r>
            <a:r>
              <a:rPr sz="3000" b="1" dirty="0">
                <a:cs typeface="Courier New" panose="02070309020205020404" pitchFamily="49" charset="0"/>
              </a:rPr>
              <a:t>rm</a:t>
            </a:r>
            <a:endParaRPr sz="3000" spc="190" dirty="0">
              <a:solidFill>
                <a:srgbClr val="000000"/>
              </a:solidFill>
              <a:ea typeface="Arial"/>
              <a:cs typeface="Courier New" panose="02070309020205020404" pitchFamily="49" charset="0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rm </a:t>
            </a:r>
            <a:r>
              <a:rPr lang="en-US" sz="3000" dirty="0" err="1"/>
              <a:t>new</a:t>
            </a:r>
            <a:r>
              <a:rPr sz="3000" dirty="0" err="1"/>
              <a:t>_</a:t>
            </a:r>
            <a:r>
              <a:rPr lang="en-US" sz="3000" dirty="0" err="1"/>
              <a:t>recipe</a:t>
            </a:r>
            <a:r>
              <a:rPr sz="3000" dirty="0" err="1"/>
              <a:t>.txt</a:t>
            </a:r>
            <a:endParaRPr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lang="en-US" sz="3000" spc="190" dirty="0">
              <a:ea typeface="Arial"/>
              <a:cs typeface="Arial"/>
              <a:sym typeface="Arial"/>
            </a:endParaRPr>
          </a:p>
        </p:txBody>
      </p:sp>
      <p:sp>
        <p:nvSpPr>
          <p:cNvPr id="831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832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992" y="10405122"/>
            <a:ext cx="1877042" cy="1701721"/>
          </a:xfrm>
          <a:prstGeom prst="rect">
            <a:avLst/>
          </a:prstGeom>
          <a:ln w="12700">
            <a:miter lim="400000"/>
          </a:ln>
        </p:spPr>
      </p:pic>
      <p:sp>
        <p:nvSpPr>
          <p:cNvPr id="83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37</a:t>
            </a:r>
            <a:endParaRPr dirty="0"/>
          </a:p>
        </p:txBody>
      </p:sp>
      <p:sp>
        <p:nvSpPr>
          <p:cNvPr id="30" name="CustomShape 13">
            <a:extLst>
              <a:ext uri="{FF2B5EF4-FFF2-40B4-BE49-F238E27FC236}">
                <a16:creationId xmlns:a16="http://schemas.microsoft.com/office/drawing/2014/main" id="{8C10A23C-59C7-A788-8AD3-7AD3B90B39B4}"/>
              </a:ext>
            </a:extLst>
          </p:cNvPr>
          <p:cNvSpPr txBox="1"/>
          <p:nvPr/>
        </p:nvSpPr>
        <p:spPr>
          <a:xfrm>
            <a:off x="2994360" y="6398808"/>
            <a:ext cx="10007757" cy="2731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Just like when copying, you need the -r flag when removing a directory</a:t>
            </a:r>
            <a:r>
              <a:rPr sz="3000" dirty="0"/>
              <a:t>: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rm -r recipes</a:t>
            </a:r>
            <a:endParaRPr sz="3000" dirty="0">
              <a:solidFill>
                <a:srgbClr val="FFFFFF"/>
              </a:solidFill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7267FF-789B-4B70-A89D-D67580BFB8AE}"/>
              </a:ext>
            </a:extLst>
          </p:cNvPr>
          <p:cNvSpPr txBox="1"/>
          <p:nvPr/>
        </p:nvSpPr>
        <p:spPr>
          <a:xfrm>
            <a:off x="2836674" y="10197370"/>
            <a:ext cx="10273021" cy="16818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b="1" dirty="0">
                <a:ea typeface="Montserrat Bold"/>
                <a:cs typeface="Courier New" panose="02070309020205020404" pitchFamily="49" charset="0"/>
                <a:sym typeface="Montserrat Bold"/>
              </a:rPr>
              <a:t>rm</a:t>
            </a:r>
            <a:r>
              <a:rPr lang="en-US" sz="3000" b="1" dirty="0">
                <a:ea typeface="Montserrat Bold"/>
                <a:cs typeface="Montserrat Bold"/>
                <a:sym typeface="Montserrat Bold"/>
              </a:rPr>
              <a:t> is permanent!</a:t>
            </a:r>
            <a:r>
              <a:rPr lang="en-US" sz="3000" dirty="0"/>
              <a:t> You cannot recover a removed file and you will not be asked whether you are sure you want it gone.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17F5FD0-D02C-057C-556D-6036CCFCAF90}"/>
              </a:ext>
            </a:extLst>
          </p:cNvPr>
          <p:cNvGrpSpPr>
            <a:grpSpLocks noChangeAspect="1"/>
          </p:cNvGrpSpPr>
          <p:nvPr/>
        </p:nvGrpSpPr>
        <p:grpSpPr>
          <a:xfrm>
            <a:off x="14701404" y="3790699"/>
            <a:ext cx="7127066" cy="8361801"/>
            <a:chOff x="17038204" y="4019486"/>
            <a:chExt cx="6353712" cy="7454466"/>
          </a:xfrm>
        </p:grpSpPr>
        <p:grpSp>
          <p:nvGrpSpPr>
            <p:cNvPr id="2" name="Picture 12">
              <a:extLst>
                <a:ext uri="{FF2B5EF4-FFF2-40B4-BE49-F238E27FC236}">
                  <a16:creationId xmlns:a16="http://schemas.microsoft.com/office/drawing/2014/main" id="{A4719B59-402A-3D90-922F-9BD2FC55D73B}"/>
                </a:ext>
              </a:extLst>
            </p:cNvPr>
            <p:cNvGrpSpPr/>
            <p:nvPr/>
          </p:nvGrpSpPr>
          <p:grpSpPr>
            <a:xfrm>
              <a:off x="18366539" y="4990597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5AFD88FB-2167-A1C7-0400-F5573DE315F2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1019EC21-46AA-883D-47E0-4048E627A670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E991EAEA-BE39-69A9-47A9-74FA66C24F9A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" name="AutoShape 39">
              <a:extLst>
                <a:ext uri="{FF2B5EF4-FFF2-40B4-BE49-F238E27FC236}">
                  <a16:creationId xmlns:a16="http://schemas.microsoft.com/office/drawing/2014/main" id="{C13F8A14-A4FD-5F20-DABB-742E7F50EC9E}"/>
                </a:ext>
              </a:extLst>
            </p:cNvPr>
            <p:cNvSpPr/>
            <p:nvPr/>
          </p:nvSpPr>
          <p:spPr>
            <a:xfrm rot="16200000" flipV="1">
              <a:off x="18565547" y="4373124"/>
              <a:ext cx="708326" cy="1049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dash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7" name="TextBox 16">
              <a:extLst>
                <a:ext uri="{FF2B5EF4-FFF2-40B4-BE49-F238E27FC236}">
                  <a16:creationId xmlns:a16="http://schemas.microsoft.com/office/drawing/2014/main" id="{D8B367B3-F0CA-4752-C681-43789833C555}"/>
                </a:ext>
              </a:extLst>
            </p:cNvPr>
            <p:cNvSpPr txBox="1"/>
            <p:nvPr/>
          </p:nvSpPr>
          <p:spPr>
            <a:xfrm>
              <a:off x="17823333" y="602232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8" name="Picture 22">
              <a:extLst>
                <a:ext uri="{FF2B5EF4-FFF2-40B4-BE49-F238E27FC236}">
                  <a16:creationId xmlns:a16="http://schemas.microsoft.com/office/drawing/2014/main" id="{423C1CAF-6FE9-E060-4F54-F9538FCF522B}"/>
                </a:ext>
              </a:extLst>
            </p:cNvPr>
            <p:cNvGrpSpPr/>
            <p:nvPr/>
          </p:nvGrpSpPr>
          <p:grpSpPr>
            <a:xfrm>
              <a:off x="17561385" y="729929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655D596-BA64-5088-AF28-A310A1A9E42A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5006BB4-CD1F-FFDB-DC16-F4E2B6169D68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4467C977-9269-6C0E-3D3B-349EF9511B2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2" name="AutoShape 39">
              <a:extLst>
                <a:ext uri="{FF2B5EF4-FFF2-40B4-BE49-F238E27FC236}">
                  <a16:creationId xmlns:a16="http://schemas.microsoft.com/office/drawing/2014/main" id="{41F6CC96-F216-EDFF-080B-F60780FD5907}"/>
                </a:ext>
              </a:extLst>
            </p:cNvPr>
            <p:cNvSpPr/>
            <p:nvPr/>
          </p:nvSpPr>
          <p:spPr>
            <a:xfrm rot="16200000">
              <a:off x="18780110" y="682640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3" name="Picture 22">
              <a:extLst>
                <a:ext uri="{FF2B5EF4-FFF2-40B4-BE49-F238E27FC236}">
                  <a16:creationId xmlns:a16="http://schemas.microsoft.com/office/drawing/2014/main" id="{9DF17040-9798-DDBA-E729-6468F2ABC71D}"/>
                </a:ext>
              </a:extLst>
            </p:cNvPr>
            <p:cNvGrpSpPr/>
            <p:nvPr/>
          </p:nvGrpSpPr>
          <p:grpSpPr>
            <a:xfrm>
              <a:off x="19469013" y="729929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DBE3A1E-DDE4-6F6D-BF1E-EDF8D9130081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33F4040C-3847-8896-E4F9-9F13924E50E9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2E54F5A8-81DB-B5C9-409A-900BF0B63AB1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AutoShape 27">
              <a:extLst>
                <a:ext uri="{FF2B5EF4-FFF2-40B4-BE49-F238E27FC236}">
                  <a16:creationId xmlns:a16="http://schemas.microsoft.com/office/drawing/2014/main" id="{37C12B90-3BB7-D29D-D3ED-FB5953948D37}"/>
                </a:ext>
              </a:extLst>
            </p:cNvPr>
            <p:cNvSpPr/>
            <p:nvPr/>
          </p:nvSpPr>
          <p:spPr>
            <a:xfrm flipV="1">
              <a:off x="18087344" y="697960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D3788316-1E33-96F9-CE2F-88F179C69089}"/>
                </a:ext>
              </a:extLst>
            </p:cNvPr>
            <p:cNvSpPr/>
            <p:nvPr/>
          </p:nvSpPr>
          <p:spPr>
            <a:xfrm rot="16200000">
              <a:off x="17946991" y="714437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9">
              <a:extLst>
                <a:ext uri="{FF2B5EF4-FFF2-40B4-BE49-F238E27FC236}">
                  <a16:creationId xmlns:a16="http://schemas.microsoft.com/office/drawing/2014/main" id="{C8150A58-6BBF-CB49-5076-02C984F152F3}"/>
                </a:ext>
              </a:extLst>
            </p:cNvPr>
            <p:cNvSpPr/>
            <p:nvPr/>
          </p:nvSpPr>
          <p:spPr>
            <a:xfrm rot="16200000">
              <a:off x="19908157" y="711199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B06BE0F7-C09E-89AA-13E2-737917EFC165}"/>
                </a:ext>
              </a:extLst>
            </p:cNvPr>
            <p:cNvSpPr txBox="1"/>
            <p:nvPr/>
          </p:nvSpPr>
          <p:spPr>
            <a:xfrm>
              <a:off x="17038204" y="83861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bills</a:t>
              </a:r>
            </a:p>
          </p:txBody>
        </p:sp>
        <p:sp>
          <p:nvSpPr>
            <p:cNvPr id="21" name="TextBox 15">
              <a:extLst>
                <a:ext uri="{FF2B5EF4-FFF2-40B4-BE49-F238E27FC236}">
                  <a16:creationId xmlns:a16="http://schemas.microsoft.com/office/drawing/2014/main" id="{82404E48-FEA6-6E56-5349-F8D350D66660}"/>
                </a:ext>
              </a:extLst>
            </p:cNvPr>
            <p:cNvSpPr txBox="1"/>
            <p:nvPr/>
          </p:nvSpPr>
          <p:spPr>
            <a:xfrm>
              <a:off x="18945832" y="83861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recipes</a:t>
              </a:r>
            </a:p>
          </p:txBody>
        </p:sp>
        <p:sp>
          <p:nvSpPr>
            <p:cNvPr id="22" name="AutoShape 39">
              <a:extLst>
                <a:ext uri="{FF2B5EF4-FFF2-40B4-BE49-F238E27FC236}">
                  <a16:creationId xmlns:a16="http://schemas.microsoft.com/office/drawing/2014/main" id="{12838E7F-540B-9AEA-297C-4D522D2326D8}"/>
                </a:ext>
              </a:extLst>
            </p:cNvPr>
            <p:cNvSpPr/>
            <p:nvPr/>
          </p:nvSpPr>
          <p:spPr>
            <a:xfrm rot="16200000">
              <a:off x="19945968" y="92787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3" name="Picture 13">
              <a:extLst>
                <a:ext uri="{FF2B5EF4-FFF2-40B4-BE49-F238E27FC236}">
                  <a16:creationId xmlns:a16="http://schemas.microsoft.com/office/drawing/2014/main" id="{AED5FAB3-B38A-ACE7-6527-E5393F5267A0}"/>
                </a:ext>
              </a:extLst>
            </p:cNvPr>
            <p:cNvSpPr/>
            <p:nvPr/>
          </p:nvSpPr>
          <p:spPr>
            <a:xfrm>
              <a:off x="18945832" y="9921663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739BB64F-9079-C71C-8338-15E9A4E21B50}"/>
                </a:ext>
              </a:extLst>
            </p:cNvPr>
            <p:cNvSpPr txBox="1"/>
            <p:nvPr/>
          </p:nvSpPr>
          <p:spPr>
            <a:xfrm>
              <a:off x="17804201" y="11055066"/>
              <a:ext cx="2232343" cy="4188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fluffy_cakes.txt</a:t>
              </a:r>
            </a:p>
          </p:txBody>
        </p:sp>
        <p:sp>
          <p:nvSpPr>
            <p:cNvPr id="26" name="AutoShape 39">
              <a:extLst>
                <a:ext uri="{FF2B5EF4-FFF2-40B4-BE49-F238E27FC236}">
                  <a16:creationId xmlns:a16="http://schemas.microsoft.com/office/drawing/2014/main" id="{C3D25711-1267-3349-E4B8-866A05369050}"/>
                </a:ext>
              </a:extLst>
            </p:cNvPr>
            <p:cNvSpPr/>
            <p:nvPr/>
          </p:nvSpPr>
          <p:spPr>
            <a:xfrm rot="16200000">
              <a:off x="19063785" y="95967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7" name="AutoShape 39">
              <a:extLst>
                <a:ext uri="{FF2B5EF4-FFF2-40B4-BE49-F238E27FC236}">
                  <a16:creationId xmlns:a16="http://schemas.microsoft.com/office/drawing/2014/main" id="{9F3FC692-31AF-92FA-1192-27DB0F93DC08}"/>
                </a:ext>
              </a:extLst>
            </p:cNvPr>
            <p:cNvSpPr/>
            <p:nvPr/>
          </p:nvSpPr>
          <p:spPr>
            <a:xfrm rot="16200000">
              <a:off x="21024952" y="956436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8" name="Picture 13">
              <a:extLst>
                <a:ext uri="{FF2B5EF4-FFF2-40B4-BE49-F238E27FC236}">
                  <a16:creationId xmlns:a16="http://schemas.microsoft.com/office/drawing/2014/main" id="{F8DE86EF-8789-417A-9985-594257652AFA}"/>
                </a:ext>
              </a:extLst>
            </p:cNvPr>
            <p:cNvSpPr/>
            <p:nvPr/>
          </p:nvSpPr>
          <p:spPr>
            <a:xfrm>
              <a:off x="21048952" y="9921663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TextBox 15">
              <a:extLst>
                <a:ext uri="{FF2B5EF4-FFF2-40B4-BE49-F238E27FC236}">
                  <a16:creationId xmlns:a16="http://schemas.microsoft.com/office/drawing/2014/main" id="{EA7F829F-51ED-CDD3-80BD-6A938E04EE6E}"/>
                </a:ext>
              </a:extLst>
            </p:cNvPr>
            <p:cNvSpPr txBox="1"/>
            <p:nvPr/>
          </p:nvSpPr>
          <p:spPr>
            <a:xfrm>
              <a:off x="20455961" y="11055066"/>
              <a:ext cx="2232343" cy="4188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new_recipe.txt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31" name="TextBox 15">
              <a:extLst>
                <a:ext uri="{FF2B5EF4-FFF2-40B4-BE49-F238E27FC236}">
                  <a16:creationId xmlns:a16="http://schemas.microsoft.com/office/drawing/2014/main" id="{CFFF90D9-3C6F-6968-3635-413520E03AF4}"/>
                </a:ext>
              </a:extLst>
            </p:cNvPr>
            <p:cNvSpPr txBox="1"/>
            <p:nvPr/>
          </p:nvSpPr>
          <p:spPr>
            <a:xfrm>
              <a:off x="21159573" y="835208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recipes_copy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33" name="AutoShape 39">
              <a:extLst>
                <a:ext uri="{FF2B5EF4-FFF2-40B4-BE49-F238E27FC236}">
                  <a16:creationId xmlns:a16="http://schemas.microsoft.com/office/drawing/2014/main" id="{09EF6615-DA05-5429-1134-2C8D7B88E950}"/>
                </a:ext>
              </a:extLst>
            </p:cNvPr>
            <p:cNvSpPr/>
            <p:nvPr/>
          </p:nvSpPr>
          <p:spPr>
            <a:xfrm rot="16200000">
              <a:off x="22072238" y="7121405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4" name="AutoShape 27">
              <a:extLst>
                <a:ext uri="{FF2B5EF4-FFF2-40B4-BE49-F238E27FC236}">
                  <a16:creationId xmlns:a16="http://schemas.microsoft.com/office/drawing/2014/main" id="{57AC98EF-4034-3184-BEA5-EC68CF45B29B}"/>
                </a:ext>
              </a:extLst>
            </p:cNvPr>
            <p:cNvSpPr/>
            <p:nvPr/>
          </p:nvSpPr>
          <p:spPr>
            <a:xfrm flipV="1">
              <a:off x="20059798" y="6951484"/>
              <a:ext cx="2176950" cy="26409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35" name="Picture 22">
              <a:extLst>
                <a:ext uri="{FF2B5EF4-FFF2-40B4-BE49-F238E27FC236}">
                  <a16:creationId xmlns:a16="http://schemas.microsoft.com/office/drawing/2014/main" id="{7A7BB9AE-267C-2759-22AC-F33FD3125FE3}"/>
                </a:ext>
              </a:extLst>
            </p:cNvPr>
            <p:cNvGrpSpPr/>
            <p:nvPr/>
          </p:nvGrpSpPr>
          <p:grpSpPr>
            <a:xfrm>
              <a:off x="21696939" y="7275380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2A187C3C-51ED-DA2A-70F3-46B7F454B754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F4973BE-25B7-CAAE-8F13-1D2652FDF48F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C7659139-4135-2C67-014E-488D74F97975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39" name="AutoShape 27">
              <a:extLst>
                <a:ext uri="{FF2B5EF4-FFF2-40B4-BE49-F238E27FC236}">
                  <a16:creationId xmlns:a16="http://schemas.microsoft.com/office/drawing/2014/main" id="{96729550-8B3E-477B-24E7-BC80F2F1BEA2}"/>
                </a:ext>
              </a:extLst>
            </p:cNvPr>
            <p:cNvSpPr/>
            <p:nvPr/>
          </p:nvSpPr>
          <p:spPr>
            <a:xfrm flipV="1">
              <a:off x="19196785" y="9429509"/>
              <a:ext cx="917563" cy="249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40" name="AutoShape 27">
              <a:extLst>
                <a:ext uri="{FF2B5EF4-FFF2-40B4-BE49-F238E27FC236}">
                  <a16:creationId xmlns:a16="http://schemas.microsoft.com/office/drawing/2014/main" id="{A79E9E86-89E6-595E-0A9D-9C7EEBA02B3D}"/>
                </a:ext>
              </a:extLst>
            </p:cNvPr>
            <p:cNvSpPr/>
            <p:nvPr/>
          </p:nvSpPr>
          <p:spPr>
            <a:xfrm flipV="1">
              <a:off x="20116112" y="9428237"/>
              <a:ext cx="107897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</p:grpSp>
    </p:spTree>
    <p:extLst>
      <p:ext uri="{BB962C8B-B14F-4D97-AF65-F5344CB8AC3E}">
        <p14:creationId xmlns:p14="http://schemas.microsoft.com/office/powerpoint/2010/main" val="23795585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6" grpId="0" animBg="1"/>
      <p:bldP spid="30" grpId="0" animBg="1"/>
      <p:bldP spid="3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Rounded Rectangle"/>
          <p:cNvSpPr/>
          <p:nvPr/>
        </p:nvSpPr>
        <p:spPr>
          <a:xfrm>
            <a:off x="2542830" y="10450553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7" name="Rounded Rectangle"/>
          <p:cNvSpPr/>
          <p:nvPr/>
        </p:nvSpPr>
        <p:spPr>
          <a:xfrm>
            <a:off x="2542830" y="5054466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8" name="Group 3"/>
          <p:cNvSpPr txBox="1"/>
          <p:nvPr/>
        </p:nvSpPr>
        <p:spPr>
          <a:xfrm>
            <a:off x="4849033" y="1010312"/>
            <a:ext cx="14673245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C</a:t>
            </a:r>
            <a:r>
              <a:rPr lang="en-US" dirty="0"/>
              <a:t>REATING FILES AND DIRECTORIES</a:t>
            </a:r>
            <a:endParaRPr dirty="0"/>
          </a:p>
        </p:txBody>
      </p:sp>
      <p:sp>
        <p:nvSpPr>
          <p:cNvPr id="829" name="CustomShape 13"/>
          <p:cNvSpPr txBox="1"/>
          <p:nvPr/>
        </p:nvSpPr>
        <p:spPr>
          <a:xfrm>
            <a:off x="2920140" y="4081842"/>
            <a:ext cx="10007757" cy="2216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To create a new directory we use </a:t>
            </a:r>
            <a:r>
              <a:rPr lang="en-US" sz="3000" b="1" dirty="0" err="1">
                <a:cs typeface="Courier New" panose="02070309020205020404" pitchFamily="49" charset="0"/>
              </a:rPr>
              <a:t>mkdir</a:t>
            </a:r>
            <a:r>
              <a:rPr sz="3000" dirty="0"/>
              <a:t>:</a:t>
            </a: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</a:t>
            </a:r>
            <a:r>
              <a:rPr lang="en-US" sz="3000" dirty="0"/>
              <a:t> </a:t>
            </a:r>
            <a:r>
              <a:rPr lang="en-US" sz="3000" dirty="0" err="1"/>
              <a:t>mkdir</a:t>
            </a:r>
            <a:r>
              <a:rPr lang="en-US" sz="3000" dirty="0"/>
              <a:t> </a:t>
            </a:r>
            <a:r>
              <a:rPr lang="en-US" sz="3000" dirty="0" err="1"/>
              <a:t>new_dir</a:t>
            </a:r>
            <a:endParaRPr lang="en-US"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ea typeface="Arial"/>
              <a:cs typeface="Arial"/>
              <a:sym typeface="Arial"/>
            </a:endParaRPr>
          </a:p>
        </p:txBody>
      </p:sp>
      <p:sp>
        <p:nvSpPr>
          <p:cNvPr id="831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38</a:t>
            </a:r>
            <a:endParaRPr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5805A58-7945-C472-2759-B099DC0E4411}"/>
              </a:ext>
            </a:extLst>
          </p:cNvPr>
          <p:cNvGrpSpPr>
            <a:grpSpLocks noChangeAspect="1"/>
          </p:cNvGrpSpPr>
          <p:nvPr/>
        </p:nvGrpSpPr>
        <p:grpSpPr>
          <a:xfrm>
            <a:off x="15238882" y="3152813"/>
            <a:ext cx="6212278" cy="8735224"/>
            <a:chOff x="17038204" y="4019486"/>
            <a:chExt cx="5345843" cy="7516910"/>
          </a:xfrm>
        </p:grpSpPr>
        <p:grpSp>
          <p:nvGrpSpPr>
            <p:cNvPr id="2" name="Picture 12">
              <a:extLst>
                <a:ext uri="{FF2B5EF4-FFF2-40B4-BE49-F238E27FC236}">
                  <a16:creationId xmlns:a16="http://schemas.microsoft.com/office/drawing/2014/main" id="{A4719B59-402A-3D90-922F-9BD2FC55D73B}"/>
                </a:ext>
              </a:extLst>
            </p:cNvPr>
            <p:cNvGrpSpPr/>
            <p:nvPr/>
          </p:nvGrpSpPr>
          <p:grpSpPr>
            <a:xfrm>
              <a:off x="18366539" y="4990597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5AFD88FB-2167-A1C7-0400-F5573DE315F2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1019EC21-46AA-883D-47E0-4048E627A670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E991EAEA-BE39-69A9-47A9-74FA66C24F9A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" name="AutoShape 39">
              <a:extLst>
                <a:ext uri="{FF2B5EF4-FFF2-40B4-BE49-F238E27FC236}">
                  <a16:creationId xmlns:a16="http://schemas.microsoft.com/office/drawing/2014/main" id="{C13F8A14-A4FD-5F20-DABB-742E7F50EC9E}"/>
                </a:ext>
              </a:extLst>
            </p:cNvPr>
            <p:cNvSpPr/>
            <p:nvPr/>
          </p:nvSpPr>
          <p:spPr>
            <a:xfrm rot="16200000" flipV="1">
              <a:off x="18565547" y="4373124"/>
              <a:ext cx="708326" cy="1049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dash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7" name="TextBox 16">
              <a:extLst>
                <a:ext uri="{FF2B5EF4-FFF2-40B4-BE49-F238E27FC236}">
                  <a16:creationId xmlns:a16="http://schemas.microsoft.com/office/drawing/2014/main" id="{D8B367B3-F0CA-4752-C681-43789833C555}"/>
                </a:ext>
              </a:extLst>
            </p:cNvPr>
            <p:cNvSpPr txBox="1"/>
            <p:nvPr/>
          </p:nvSpPr>
          <p:spPr>
            <a:xfrm>
              <a:off x="17823333" y="602232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8" name="Picture 22">
              <a:extLst>
                <a:ext uri="{FF2B5EF4-FFF2-40B4-BE49-F238E27FC236}">
                  <a16:creationId xmlns:a16="http://schemas.microsoft.com/office/drawing/2014/main" id="{423C1CAF-6FE9-E060-4F54-F9538FCF522B}"/>
                </a:ext>
              </a:extLst>
            </p:cNvPr>
            <p:cNvGrpSpPr/>
            <p:nvPr/>
          </p:nvGrpSpPr>
          <p:grpSpPr>
            <a:xfrm>
              <a:off x="17561385" y="729929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655D596-BA64-5088-AF28-A310A1A9E42A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5006BB4-CD1F-FFDB-DC16-F4E2B6169D68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4467C977-9269-6C0E-3D3B-349EF9511B2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2" name="AutoShape 39">
              <a:extLst>
                <a:ext uri="{FF2B5EF4-FFF2-40B4-BE49-F238E27FC236}">
                  <a16:creationId xmlns:a16="http://schemas.microsoft.com/office/drawing/2014/main" id="{41F6CC96-F216-EDFF-080B-F60780FD5907}"/>
                </a:ext>
              </a:extLst>
            </p:cNvPr>
            <p:cNvSpPr/>
            <p:nvPr/>
          </p:nvSpPr>
          <p:spPr>
            <a:xfrm rot="16200000">
              <a:off x="18780110" y="682640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3" name="Picture 22">
              <a:extLst>
                <a:ext uri="{FF2B5EF4-FFF2-40B4-BE49-F238E27FC236}">
                  <a16:creationId xmlns:a16="http://schemas.microsoft.com/office/drawing/2014/main" id="{9DF17040-9798-DDBA-E729-6468F2ABC71D}"/>
                </a:ext>
              </a:extLst>
            </p:cNvPr>
            <p:cNvGrpSpPr/>
            <p:nvPr/>
          </p:nvGrpSpPr>
          <p:grpSpPr>
            <a:xfrm>
              <a:off x="19469013" y="729929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DBE3A1E-DDE4-6F6D-BF1E-EDF8D9130081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33F4040C-3847-8896-E4F9-9F13924E50E9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2E54F5A8-81DB-B5C9-409A-900BF0B63AB1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AutoShape 27">
              <a:extLst>
                <a:ext uri="{FF2B5EF4-FFF2-40B4-BE49-F238E27FC236}">
                  <a16:creationId xmlns:a16="http://schemas.microsoft.com/office/drawing/2014/main" id="{37C12B90-3BB7-D29D-D3ED-FB5953948D37}"/>
                </a:ext>
              </a:extLst>
            </p:cNvPr>
            <p:cNvSpPr/>
            <p:nvPr/>
          </p:nvSpPr>
          <p:spPr>
            <a:xfrm flipV="1">
              <a:off x="18087344" y="697960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D3788316-1E33-96F9-CE2F-88F179C69089}"/>
                </a:ext>
              </a:extLst>
            </p:cNvPr>
            <p:cNvSpPr/>
            <p:nvPr/>
          </p:nvSpPr>
          <p:spPr>
            <a:xfrm rot="16200000">
              <a:off x="17946991" y="714437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9">
              <a:extLst>
                <a:ext uri="{FF2B5EF4-FFF2-40B4-BE49-F238E27FC236}">
                  <a16:creationId xmlns:a16="http://schemas.microsoft.com/office/drawing/2014/main" id="{C8150A58-6BBF-CB49-5076-02C984F152F3}"/>
                </a:ext>
              </a:extLst>
            </p:cNvPr>
            <p:cNvSpPr/>
            <p:nvPr/>
          </p:nvSpPr>
          <p:spPr>
            <a:xfrm rot="16200000">
              <a:off x="19908157" y="711199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B06BE0F7-C09E-89AA-13E2-737917EFC165}"/>
                </a:ext>
              </a:extLst>
            </p:cNvPr>
            <p:cNvSpPr txBox="1"/>
            <p:nvPr/>
          </p:nvSpPr>
          <p:spPr>
            <a:xfrm>
              <a:off x="17038204" y="83861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bills</a:t>
              </a:r>
            </a:p>
          </p:txBody>
        </p:sp>
        <p:sp>
          <p:nvSpPr>
            <p:cNvPr id="21" name="TextBox 15">
              <a:extLst>
                <a:ext uri="{FF2B5EF4-FFF2-40B4-BE49-F238E27FC236}">
                  <a16:creationId xmlns:a16="http://schemas.microsoft.com/office/drawing/2014/main" id="{82404E48-FEA6-6E56-5349-F8D350D66660}"/>
                </a:ext>
              </a:extLst>
            </p:cNvPr>
            <p:cNvSpPr txBox="1"/>
            <p:nvPr/>
          </p:nvSpPr>
          <p:spPr>
            <a:xfrm>
              <a:off x="18945832" y="83861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recipies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22" name="AutoShape 39">
              <a:extLst>
                <a:ext uri="{FF2B5EF4-FFF2-40B4-BE49-F238E27FC236}">
                  <a16:creationId xmlns:a16="http://schemas.microsoft.com/office/drawing/2014/main" id="{12838E7F-540B-9AEA-297C-4D522D2326D8}"/>
                </a:ext>
              </a:extLst>
            </p:cNvPr>
            <p:cNvSpPr/>
            <p:nvPr/>
          </p:nvSpPr>
          <p:spPr>
            <a:xfrm rot="16200000">
              <a:off x="19945968" y="92787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3" name="Picture 13">
              <a:extLst>
                <a:ext uri="{FF2B5EF4-FFF2-40B4-BE49-F238E27FC236}">
                  <a16:creationId xmlns:a16="http://schemas.microsoft.com/office/drawing/2014/main" id="{AED5FAB3-B38A-ACE7-6527-E5393F5267A0}"/>
                </a:ext>
              </a:extLst>
            </p:cNvPr>
            <p:cNvSpPr/>
            <p:nvPr/>
          </p:nvSpPr>
          <p:spPr>
            <a:xfrm>
              <a:off x="18945832" y="9921663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739BB64F-9079-C71C-8338-15E9A4E21B50}"/>
                </a:ext>
              </a:extLst>
            </p:cNvPr>
            <p:cNvSpPr txBox="1"/>
            <p:nvPr/>
          </p:nvSpPr>
          <p:spPr>
            <a:xfrm>
              <a:off x="18174491" y="11055066"/>
              <a:ext cx="2232343" cy="404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fluffy_cakes.txt</a:t>
              </a:r>
            </a:p>
          </p:txBody>
        </p:sp>
        <p:sp>
          <p:nvSpPr>
            <p:cNvPr id="26" name="AutoShape 39">
              <a:extLst>
                <a:ext uri="{FF2B5EF4-FFF2-40B4-BE49-F238E27FC236}">
                  <a16:creationId xmlns:a16="http://schemas.microsoft.com/office/drawing/2014/main" id="{C3D25711-1267-3349-E4B8-866A05369050}"/>
                </a:ext>
              </a:extLst>
            </p:cNvPr>
            <p:cNvSpPr/>
            <p:nvPr/>
          </p:nvSpPr>
          <p:spPr>
            <a:xfrm rot="16200000">
              <a:off x="19063785" y="95967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7" name="AutoShape 39">
              <a:extLst>
                <a:ext uri="{FF2B5EF4-FFF2-40B4-BE49-F238E27FC236}">
                  <a16:creationId xmlns:a16="http://schemas.microsoft.com/office/drawing/2014/main" id="{9F3FC692-31AF-92FA-1192-27DB0F93DC08}"/>
                </a:ext>
              </a:extLst>
            </p:cNvPr>
            <p:cNvSpPr/>
            <p:nvPr/>
          </p:nvSpPr>
          <p:spPr>
            <a:xfrm rot="16200000">
              <a:off x="21017303" y="957171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30" name="Picture 22">
              <a:extLst>
                <a:ext uri="{FF2B5EF4-FFF2-40B4-BE49-F238E27FC236}">
                  <a16:creationId xmlns:a16="http://schemas.microsoft.com/office/drawing/2014/main" id="{1FD50553-74F9-7328-4976-A67F8C94B832}"/>
                </a:ext>
              </a:extLst>
            </p:cNvPr>
            <p:cNvGrpSpPr/>
            <p:nvPr/>
          </p:nvGrpSpPr>
          <p:grpSpPr>
            <a:xfrm>
              <a:off x="20674886" y="990868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EB3FEEF-D022-5041-F654-AE4CB8EA857E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D6963801-6024-5BDB-C155-339DCAD032DA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4E364848-F11E-F874-63F9-9AC60A0194D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34" name="TextBox 15">
              <a:extLst>
                <a:ext uri="{FF2B5EF4-FFF2-40B4-BE49-F238E27FC236}">
                  <a16:creationId xmlns:a16="http://schemas.microsoft.com/office/drawing/2014/main" id="{AB025629-4969-11A0-8345-CC3F493B9127}"/>
                </a:ext>
              </a:extLst>
            </p:cNvPr>
            <p:cNvSpPr txBox="1"/>
            <p:nvPr/>
          </p:nvSpPr>
          <p:spPr>
            <a:xfrm>
              <a:off x="20151704" y="11055066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new_dir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35" name="AutoShape 27">
              <a:extLst>
                <a:ext uri="{FF2B5EF4-FFF2-40B4-BE49-F238E27FC236}">
                  <a16:creationId xmlns:a16="http://schemas.microsoft.com/office/drawing/2014/main" id="{05526E40-8F6D-F888-1C07-6375A80225B5}"/>
                </a:ext>
              </a:extLst>
            </p:cNvPr>
            <p:cNvSpPr/>
            <p:nvPr/>
          </p:nvSpPr>
          <p:spPr>
            <a:xfrm flipV="1">
              <a:off x="19196785" y="9429509"/>
              <a:ext cx="917563" cy="249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6" name="AutoShape 27">
              <a:extLst>
                <a:ext uri="{FF2B5EF4-FFF2-40B4-BE49-F238E27FC236}">
                  <a16:creationId xmlns:a16="http://schemas.microsoft.com/office/drawing/2014/main" id="{2931325E-0906-1F0D-C82C-D2CC0FBCAADF}"/>
                </a:ext>
              </a:extLst>
            </p:cNvPr>
            <p:cNvSpPr/>
            <p:nvPr/>
          </p:nvSpPr>
          <p:spPr>
            <a:xfrm flipV="1">
              <a:off x="20108464" y="9425422"/>
              <a:ext cx="107897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</p:grpSp>
      <p:sp>
        <p:nvSpPr>
          <p:cNvPr id="37" name="CustomShape 13">
            <a:extLst>
              <a:ext uri="{FF2B5EF4-FFF2-40B4-BE49-F238E27FC236}">
                <a16:creationId xmlns:a16="http://schemas.microsoft.com/office/drawing/2014/main" id="{71D96134-ED2A-B909-10F3-C475DDEBF8F1}"/>
              </a:ext>
            </a:extLst>
          </p:cNvPr>
          <p:cNvSpPr txBox="1"/>
          <p:nvPr/>
        </p:nvSpPr>
        <p:spPr>
          <a:xfrm>
            <a:off x="2920140" y="6280454"/>
            <a:ext cx="10007757" cy="5933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b="1" spc="296">
                <a:solidFill>
                  <a:srgbClr val="FFFFFF"/>
                </a:solidFill>
              </a:defRPr>
            </a:pPr>
            <a:endParaRPr sz="3000" dirty="0">
              <a:solidFill>
                <a:srgbClr val="FFFFFF"/>
              </a:solidFill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new directory will not have any content.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There are many ways to create files, mostly as output from programs, but you can always create an empty file by using </a:t>
            </a:r>
            <a:r>
              <a:rPr lang="en-US" sz="3000" b="1" dirty="0">
                <a:cs typeface="Courier New" panose="02070309020205020404" pitchFamily="49" charset="0"/>
              </a:rPr>
              <a:t>touch</a:t>
            </a:r>
            <a:r>
              <a:rPr lang="en-US" sz="3000" dirty="0"/>
              <a:t>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touch</a:t>
            </a:r>
            <a:r>
              <a:rPr sz="3000" dirty="0"/>
              <a:t> </a:t>
            </a:r>
            <a:r>
              <a:rPr lang="en-US" sz="3000" dirty="0"/>
              <a:t>a_new_file</a:t>
            </a:r>
            <a:r>
              <a:rPr sz="3000" dirty="0"/>
              <a:t>.txt</a:t>
            </a:r>
            <a:endParaRPr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lang="en-US"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24323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6" grpId="0" animBg="1"/>
      <p:bldP spid="3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Rounded Rectangle"/>
          <p:cNvSpPr/>
          <p:nvPr/>
        </p:nvSpPr>
        <p:spPr>
          <a:xfrm>
            <a:off x="2139420" y="9199513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8" name="Group 3"/>
          <p:cNvSpPr txBox="1"/>
          <p:nvPr/>
        </p:nvSpPr>
        <p:spPr>
          <a:xfrm>
            <a:off x="5733899" y="1010312"/>
            <a:ext cx="1290352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OPERATING ON SEVERAL FILES</a:t>
            </a:r>
            <a:endParaRPr dirty="0"/>
          </a:p>
        </p:txBody>
      </p:sp>
      <p:sp>
        <p:nvSpPr>
          <p:cNvPr id="829" name="CustomShape 13"/>
          <p:cNvSpPr txBox="1"/>
          <p:nvPr/>
        </p:nvSpPr>
        <p:spPr>
          <a:xfrm>
            <a:off x="2462942" y="4512146"/>
            <a:ext cx="10007757" cy="8087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Above we have seen how to interact with single files and directories. But we can also interact with several at once! 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This would take all files named something .txt and move them one directory up: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</a:t>
            </a:r>
            <a:r>
              <a:rPr lang="en-US" sz="3000" dirty="0"/>
              <a:t> mv *.txt ../</a:t>
            </a:r>
            <a:endParaRPr sz="3000" dirty="0">
              <a:solidFill>
                <a:srgbClr val="FFFFFF"/>
              </a:solidFill>
            </a:endParaRPr>
          </a:p>
          <a:p>
            <a:pPr defTabSz="914400">
              <a:lnSpc>
                <a:spcPts val="4200"/>
              </a:lnSpc>
              <a:buSzPct val="100000"/>
              <a:defRPr sz="2800" b="1" spc="296">
                <a:solidFill>
                  <a:srgbClr val="FFFFFF"/>
                </a:solidFill>
              </a:defRPr>
            </a:pPr>
            <a:endParaRPr sz="3000" dirty="0">
              <a:solidFill>
                <a:srgbClr val="FFFFFF"/>
              </a:solidFill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star </a:t>
            </a:r>
            <a:r>
              <a:rPr lang="en-US" sz="3000" dirty="0">
                <a:cs typeface="Courier New" panose="02070309020205020404" pitchFamily="49" charset="0"/>
              </a:rPr>
              <a:t>‘*’</a:t>
            </a:r>
            <a:r>
              <a:rPr lang="en-US" sz="3000" dirty="0"/>
              <a:t> is called a wildcard. It matches every character (letter, number, </a:t>
            </a:r>
            <a:r>
              <a:rPr lang="en-US" sz="3000" dirty="0" err="1"/>
              <a:t>ect</a:t>
            </a:r>
            <a:r>
              <a:rPr lang="en-US" sz="3000" dirty="0"/>
              <a:t>). 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ea typeface="Arial"/>
              <a:cs typeface="Arial"/>
              <a:sym typeface="Arial"/>
            </a:endParaRPr>
          </a:p>
        </p:txBody>
      </p:sp>
      <p:sp>
        <p:nvSpPr>
          <p:cNvPr id="831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1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39</a:t>
            </a:r>
          </a:p>
        </p:txBody>
      </p:sp>
      <p:grpSp>
        <p:nvGrpSpPr>
          <p:cNvPr id="2" name="Picture 12">
            <a:extLst>
              <a:ext uri="{FF2B5EF4-FFF2-40B4-BE49-F238E27FC236}">
                <a16:creationId xmlns:a16="http://schemas.microsoft.com/office/drawing/2014/main" id="{A4719B59-402A-3D90-922F-9BD2FC55D73B}"/>
              </a:ext>
            </a:extLst>
          </p:cNvPr>
          <p:cNvGrpSpPr/>
          <p:nvPr/>
        </p:nvGrpSpPr>
        <p:grpSpPr>
          <a:xfrm>
            <a:off x="15741973" y="4352129"/>
            <a:ext cx="1299674" cy="1003907"/>
            <a:chOff x="6355127" y="6101290"/>
            <a:chExt cx="1145935" cy="885154"/>
          </a:xfrm>
          <a:solidFill>
            <a:srgbClr val="FFFFFF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5AFD88FB-2167-A1C7-0400-F5573DE315F2}"/>
                </a:ext>
              </a:extLst>
            </p:cNvPr>
            <p:cNvSpPr/>
            <p:nvPr/>
          </p:nvSpPr>
          <p:spPr>
            <a:xfrm>
              <a:off x="6355127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019EC21-46AA-883D-47E0-4048E627A670}"/>
                </a:ext>
              </a:extLst>
            </p:cNvPr>
            <p:cNvSpPr/>
            <p:nvPr/>
          </p:nvSpPr>
          <p:spPr>
            <a:xfrm>
              <a:off x="6503310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E991EAEA-BE39-69A9-47A9-74FA66C24F9A}"/>
                </a:ext>
              </a:extLst>
            </p:cNvPr>
            <p:cNvSpPr/>
            <p:nvPr/>
          </p:nvSpPr>
          <p:spPr>
            <a:xfrm>
              <a:off x="6429533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6" name="AutoShape 39">
            <a:extLst>
              <a:ext uri="{FF2B5EF4-FFF2-40B4-BE49-F238E27FC236}">
                <a16:creationId xmlns:a16="http://schemas.microsoft.com/office/drawing/2014/main" id="{C13F8A14-A4FD-5F20-DABB-742E7F50EC9E}"/>
              </a:ext>
            </a:extLst>
          </p:cNvPr>
          <p:cNvSpPr/>
          <p:nvPr/>
        </p:nvSpPr>
        <p:spPr>
          <a:xfrm rot="16200000" flipV="1">
            <a:off x="15967680" y="3865330"/>
            <a:ext cx="803355" cy="1190"/>
          </a:xfrm>
          <a:prstGeom prst="line">
            <a:avLst/>
          </a:prstGeom>
          <a:ln w="38100" cap="flat">
            <a:solidFill>
              <a:srgbClr val="FFFFFF"/>
            </a:solidFill>
            <a:prstDash val="dash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" name="TextBox 16">
            <a:extLst>
              <a:ext uri="{FF2B5EF4-FFF2-40B4-BE49-F238E27FC236}">
                <a16:creationId xmlns:a16="http://schemas.microsoft.com/office/drawing/2014/main" id="{D8B367B3-F0CA-4752-C681-43789833C555}"/>
              </a:ext>
            </a:extLst>
          </p:cNvPr>
          <p:cNvSpPr txBox="1"/>
          <p:nvPr/>
        </p:nvSpPr>
        <p:spPr>
          <a:xfrm>
            <a:off x="15125891" y="5522276"/>
            <a:ext cx="2531835" cy="545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Documents</a:t>
            </a:r>
          </a:p>
        </p:txBody>
      </p:sp>
      <p:grpSp>
        <p:nvGrpSpPr>
          <p:cNvPr id="8" name="Picture 22">
            <a:extLst>
              <a:ext uri="{FF2B5EF4-FFF2-40B4-BE49-F238E27FC236}">
                <a16:creationId xmlns:a16="http://schemas.microsoft.com/office/drawing/2014/main" id="{423C1CAF-6FE9-E060-4F54-F9538FCF522B}"/>
              </a:ext>
            </a:extLst>
          </p:cNvPr>
          <p:cNvGrpSpPr/>
          <p:nvPr/>
        </p:nvGrpSpPr>
        <p:grpSpPr>
          <a:xfrm>
            <a:off x="14828799" y="6970566"/>
            <a:ext cx="1299674" cy="1003907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655D596-BA64-5088-AF28-A310A1A9E42A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5006BB4-CD1F-FFDB-DC16-F4E2B6169D68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467C977-9269-6C0E-3D3B-349EF9511B2F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2" name="AutoShape 39">
            <a:extLst>
              <a:ext uri="{FF2B5EF4-FFF2-40B4-BE49-F238E27FC236}">
                <a16:creationId xmlns:a16="http://schemas.microsoft.com/office/drawing/2014/main" id="{41F6CC96-F216-EDFF-080B-F60780FD5907}"/>
              </a:ext>
            </a:extLst>
          </p:cNvPr>
          <p:cNvSpPr/>
          <p:nvPr/>
        </p:nvSpPr>
        <p:spPr>
          <a:xfrm rot="16200000">
            <a:off x="16211029" y="6434234"/>
            <a:ext cx="34755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13" name="Picture 22">
            <a:extLst>
              <a:ext uri="{FF2B5EF4-FFF2-40B4-BE49-F238E27FC236}">
                <a16:creationId xmlns:a16="http://schemas.microsoft.com/office/drawing/2014/main" id="{9DF17040-9798-DDBA-E729-6468F2ABC71D}"/>
              </a:ext>
            </a:extLst>
          </p:cNvPr>
          <p:cNvGrpSpPr/>
          <p:nvPr/>
        </p:nvGrpSpPr>
        <p:grpSpPr>
          <a:xfrm>
            <a:off x="16569337" y="6970566"/>
            <a:ext cx="1299674" cy="1003907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DBE3A1E-DDE4-6F6D-BF1E-EDF8D9130081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3F4040C-3847-8896-E4F9-9F13924E50E9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54F5A8-81DB-B5C9-409A-900BF0B63AB1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8" name="AutoShape 39">
            <a:extLst>
              <a:ext uri="{FF2B5EF4-FFF2-40B4-BE49-F238E27FC236}">
                <a16:creationId xmlns:a16="http://schemas.microsoft.com/office/drawing/2014/main" id="{D3788316-1E33-96F9-CE2F-88F179C69089}"/>
              </a:ext>
            </a:extLst>
          </p:cNvPr>
          <p:cNvSpPr/>
          <p:nvPr/>
        </p:nvSpPr>
        <p:spPr>
          <a:xfrm rot="16200000">
            <a:off x="15266139" y="6794854"/>
            <a:ext cx="34755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19" name="AutoShape 39">
            <a:extLst>
              <a:ext uri="{FF2B5EF4-FFF2-40B4-BE49-F238E27FC236}">
                <a16:creationId xmlns:a16="http://schemas.microsoft.com/office/drawing/2014/main" id="{C8150A58-6BBF-CB49-5076-02C984F152F3}"/>
              </a:ext>
            </a:extLst>
          </p:cNvPr>
          <p:cNvSpPr/>
          <p:nvPr/>
        </p:nvSpPr>
        <p:spPr>
          <a:xfrm rot="16200000">
            <a:off x="17067396" y="6809723"/>
            <a:ext cx="34755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20" name="TextBox 15">
            <a:extLst>
              <a:ext uri="{FF2B5EF4-FFF2-40B4-BE49-F238E27FC236}">
                <a16:creationId xmlns:a16="http://schemas.microsoft.com/office/drawing/2014/main" id="{B06BE0F7-C09E-89AA-13E2-737917EFC165}"/>
              </a:ext>
            </a:extLst>
          </p:cNvPr>
          <p:cNvSpPr txBox="1"/>
          <p:nvPr/>
        </p:nvSpPr>
        <p:spPr>
          <a:xfrm>
            <a:off x="14235428" y="8203246"/>
            <a:ext cx="2531835" cy="545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bills</a:t>
            </a:r>
          </a:p>
        </p:txBody>
      </p:sp>
      <p:sp>
        <p:nvSpPr>
          <p:cNvPr id="21" name="TextBox 15">
            <a:extLst>
              <a:ext uri="{FF2B5EF4-FFF2-40B4-BE49-F238E27FC236}">
                <a16:creationId xmlns:a16="http://schemas.microsoft.com/office/drawing/2014/main" id="{82404E48-FEA6-6E56-5349-F8D350D66660}"/>
              </a:ext>
            </a:extLst>
          </p:cNvPr>
          <p:cNvSpPr txBox="1"/>
          <p:nvPr/>
        </p:nvSpPr>
        <p:spPr>
          <a:xfrm>
            <a:off x="15907737" y="8203246"/>
            <a:ext cx="2531835" cy="545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recipes</a:t>
            </a:r>
          </a:p>
        </p:txBody>
      </p:sp>
      <p:sp>
        <p:nvSpPr>
          <p:cNvPr id="22" name="AutoShape 39">
            <a:extLst>
              <a:ext uri="{FF2B5EF4-FFF2-40B4-BE49-F238E27FC236}">
                <a16:creationId xmlns:a16="http://schemas.microsoft.com/office/drawing/2014/main" id="{12838E7F-540B-9AEA-297C-4D522D2326D8}"/>
              </a:ext>
            </a:extLst>
          </p:cNvPr>
          <p:cNvSpPr/>
          <p:nvPr/>
        </p:nvSpPr>
        <p:spPr>
          <a:xfrm rot="16200000">
            <a:off x="16729090" y="9394797"/>
            <a:ext cx="103688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23" name="Picture 13">
            <a:extLst>
              <a:ext uri="{FF2B5EF4-FFF2-40B4-BE49-F238E27FC236}">
                <a16:creationId xmlns:a16="http://schemas.microsoft.com/office/drawing/2014/main" id="{AED5FAB3-B38A-ACE7-6527-E5393F5267A0}"/>
              </a:ext>
            </a:extLst>
          </p:cNvPr>
          <p:cNvSpPr/>
          <p:nvPr/>
        </p:nvSpPr>
        <p:spPr>
          <a:xfrm>
            <a:off x="15941787" y="10468599"/>
            <a:ext cx="900985" cy="1038872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4" name="TextBox 15">
            <a:extLst>
              <a:ext uri="{FF2B5EF4-FFF2-40B4-BE49-F238E27FC236}">
                <a16:creationId xmlns:a16="http://schemas.microsoft.com/office/drawing/2014/main" id="{739BB64F-9079-C71C-8338-15E9A4E21B50}"/>
              </a:ext>
            </a:extLst>
          </p:cNvPr>
          <p:cNvSpPr txBox="1"/>
          <p:nvPr/>
        </p:nvSpPr>
        <p:spPr>
          <a:xfrm>
            <a:off x="15114691" y="11769081"/>
            <a:ext cx="2376333" cy="469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french_toast.txt</a:t>
            </a:r>
          </a:p>
        </p:txBody>
      </p:sp>
      <p:sp>
        <p:nvSpPr>
          <p:cNvPr id="25" name="AutoShape 27">
            <a:extLst>
              <a:ext uri="{FF2B5EF4-FFF2-40B4-BE49-F238E27FC236}">
                <a16:creationId xmlns:a16="http://schemas.microsoft.com/office/drawing/2014/main" id="{208B9F1B-1AA2-F9EE-C434-A8702A20636C}"/>
              </a:ext>
            </a:extLst>
          </p:cNvPr>
          <p:cNvSpPr/>
          <p:nvPr/>
        </p:nvSpPr>
        <p:spPr>
          <a:xfrm>
            <a:off x="14020937" y="9911534"/>
            <a:ext cx="4461108" cy="1673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27" name="AutoShape 39">
            <a:extLst>
              <a:ext uri="{FF2B5EF4-FFF2-40B4-BE49-F238E27FC236}">
                <a16:creationId xmlns:a16="http://schemas.microsoft.com/office/drawing/2014/main" id="{9F3FC692-31AF-92FA-1192-27DB0F93DC08}"/>
              </a:ext>
            </a:extLst>
          </p:cNvPr>
          <p:cNvSpPr/>
          <p:nvPr/>
        </p:nvSpPr>
        <p:spPr>
          <a:xfrm rot="16200000">
            <a:off x="18299845" y="10092177"/>
            <a:ext cx="34755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28" name="Picture 13">
            <a:extLst>
              <a:ext uri="{FF2B5EF4-FFF2-40B4-BE49-F238E27FC236}">
                <a16:creationId xmlns:a16="http://schemas.microsoft.com/office/drawing/2014/main" id="{F8DE86EF-8789-417A-9985-594257652AFA}"/>
              </a:ext>
            </a:extLst>
          </p:cNvPr>
          <p:cNvSpPr/>
          <p:nvPr/>
        </p:nvSpPr>
        <p:spPr>
          <a:xfrm>
            <a:off x="18327063" y="10468599"/>
            <a:ext cx="900985" cy="1038872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9" name="TextBox 15">
            <a:extLst>
              <a:ext uri="{FF2B5EF4-FFF2-40B4-BE49-F238E27FC236}">
                <a16:creationId xmlns:a16="http://schemas.microsoft.com/office/drawing/2014/main" id="{EA7F829F-51ED-CDD3-80BD-6A938E04EE6E}"/>
              </a:ext>
            </a:extLst>
          </p:cNvPr>
          <p:cNvSpPr txBox="1"/>
          <p:nvPr/>
        </p:nvSpPr>
        <p:spPr>
          <a:xfrm>
            <a:off x="17654515" y="11748746"/>
            <a:ext cx="2681123" cy="469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banana_bread.txt</a:t>
            </a:r>
          </a:p>
        </p:txBody>
      </p:sp>
      <p:sp>
        <p:nvSpPr>
          <p:cNvPr id="30" name="Picture 13">
            <a:extLst>
              <a:ext uri="{FF2B5EF4-FFF2-40B4-BE49-F238E27FC236}">
                <a16:creationId xmlns:a16="http://schemas.microsoft.com/office/drawing/2014/main" id="{5264BE47-9430-E226-B82D-E639D48347DB}"/>
              </a:ext>
            </a:extLst>
          </p:cNvPr>
          <p:cNvSpPr/>
          <p:nvPr/>
        </p:nvSpPr>
        <p:spPr>
          <a:xfrm>
            <a:off x="13570441" y="10438101"/>
            <a:ext cx="900985" cy="1038872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1" name="TextBox 15">
            <a:extLst>
              <a:ext uri="{FF2B5EF4-FFF2-40B4-BE49-F238E27FC236}">
                <a16:creationId xmlns:a16="http://schemas.microsoft.com/office/drawing/2014/main" id="{9139F70C-D175-35C2-1DE7-DD76C6814840}"/>
              </a:ext>
            </a:extLst>
          </p:cNvPr>
          <p:cNvSpPr txBox="1"/>
          <p:nvPr/>
        </p:nvSpPr>
        <p:spPr>
          <a:xfrm>
            <a:off x="12926347" y="11779252"/>
            <a:ext cx="2265932" cy="5329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buns.txt</a:t>
            </a:r>
          </a:p>
        </p:txBody>
      </p:sp>
      <p:sp>
        <p:nvSpPr>
          <p:cNvPr id="32" name="AutoShape 39">
            <a:extLst>
              <a:ext uri="{FF2B5EF4-FFF2-40B4-BE49-F238E27FC236}">
                <a16:creationId xmlns:a16="http://schemas.microsoft.com/office/drawing/2014/main" id="{A7F4410C-E1B4-3727-36B6-1EB5C483FA41}"/>
              </a:ext>
            </a:extLst>
          </p:cNvPr>
          <p:cNvSpPr/>
          <p:nvPr/>
        </p:nvSpPr>
        <p:spPr>
          <a:xfrm rot="16200000">
            <a:off x="13847161" y="10075392"/>
            <a:ext cx="34755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26" name="Picture 13">
            <a:extLst>
              <a:ext uri="{FF2B5EF4-FFF2-40B4-BE49-F238E27FC236}">
                <a16:creationId xmlns:a16="http://schemas.microsoft.com/office/drawing/2014/main" id="{EF65883E-A514-C4C4-7748-9EE6BDE89528}"/>
              </a:ext>
            </a:extLst>
          </p:cNvPr>
          <p:cNvSpPr/>
          <p:nvPr/>
        </p:nvSpPr>
        <p:spPr>
          <a:xfrm>
            <a:off x="18169299" y="7013353"/>
            <a:ext cx="900985" cy="1038872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3" name="TextBox 15">
            <a:extLst>
              <a:ext uri="{FF2B5EF4-FFF2-40B4-BE49-F238E27FC236}">
                <a16:creationId xmlns:a16="http://schemas.microsoft.com/office/drawing/2014/main" id="{4DE19630-D63A-13DB-37B1-67123884ABC3}"/>
              </a:ext>
            </a:extLst>
          </p:cNvPr>
          <p:cNvSpPr txBox="1"/>
          <p:nvPr/>
        </p:nvSpPr>
        <p:spPr>
          <a:xfrm>
            <a:off x="17548922" y="8177117"/>
            <a:ext cx="2265932" cy="11001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buns</a:t>
            </a:r>
          </a:p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.txt</a:t>
            </a:r>
          </a:p>
        </p:txBody>
      </p:sp>
      <p:sp>
        <p:nvSpPr>
          <p:cNvPr id="34" name="Picture 13">
            <a:extLst>
              <a:ext uri="{FF2B5EF4-FFF2-40B4-BE49-F238E27FC236}">
                <a16:creationId xmlns:a16="http://schemas.microsoft.com/office/drawing/2014/main" id="{DD66DE21-2856-6CF2-3203-C927F165FE3E}"/>
              </a:ext>
            </a:extLst>
          </p:cNvPr>
          <p:cNvSpPr/>
          <p:nvPr/>
        </p:nvSpPr>
        <p:spPr>
          <a:xfrm>
            <a:off x="19827771" y="7043848"/>
            <a:ext cx="900985" cy="1038872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5" name="TextBox 15">
            <a:extLst>
              <a:ext uri="{FF2B5EF4-FFF2-40B4-BE49-F238E27FC236}">
                <a16:creationId xmlns:a16="http://schemas.microsoft.com/office/drawing/2014/main" id="{AEB68E76-20A4-7F52-4528-BEDAFFD8A80C}"/>
              </a:ext>
            </a:extLst>
          </p:cNvPr>
          <p:cNvSpPr txBox="1"/>
          <p:nvPr/>
        </p:nvSpPr>
        <p:spPr>
          <a:xfrm>
            <a:off x="19137273" y="8167452"/>
            <a:ext cx="2265932" cy="16673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latin typeface="HK Grotesk Medium"/>
              </a:rPr>
              <a:t>french</a:t>
            </a:r>
            <a:r>
              <a:rPr lang="en-US" sz="2799" dirty="0">
                <a:solidFill>
                  <a:srgbClr val="FFFFFF"/>
                </a:solidFill>
                <a:latin typeface="HK Grotesk Medium"/>
              </a:rPr>
              <a:t>_</a:t>
            </a:r>
          </a:p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toast</a:t>
            </a:r>
          </a:p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.txt</a:t>
            </a:r>
          </a:p>
        </p:txBody>
      </p:sp>
      <p:sp>
        <p:nvSpPr>
          <p:cNvPr id="36" name="Picture 13">
            <a:extLst>
              <a:ext uri="{FF2B5EF4-FFF2-40B4-BE49-F238E27FC236}">
                <a16:creationId xmlns:a16="http://schemas.microsoft.com/office/drawing/2014/main" id="{7058C0E2-8881-F23A-38DF-EB383DBB77F8}"/>
              </a:ext>
            </a:extLst>
          </p:cNvPr>
          <p:cNvSpPr/>
          <p:nvPr/>
        </p:nvSpPr>
        <p:spPr>
          <a:xfrm>
            <a:off x="21479611" y="7043848"/>
            <a:ext cx="900985" cy="1038872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7" name="TextBox 15">
            <a:extLst>
              <a:ext uri="{FF2B5EF4-FFF2-40B4-BE49-F238E27FC236}">
                <a16:creationId xmlns:a16="http://schemas.microsoft.com/office/drawing/2014/main" id="{879D4339-FA7E-991B-2C21-145A5189E585}"/>
              </a:ext>
            </a:extLst>
          </p:cNvPr>
          <p:cNvSpPr txBox="1"/>
          <p:nvPr/>
        </p:nvSpPr>
        <p:spPr>
          <a:xfrm>
            <a:off x="20792835" y="8195359"/>
            <a:ext cx="2531835" cy="16673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banana</a:t>
            </a:r>
          </a:p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_bread</a:t>
            </a:r>
          </a:p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.txt</a:t>
            </a:r>
          </a:p>
        </p:txBody>
      </p:sp>
      <p:sp>
        <p:nvSpPr>
          <p:cNvPr id="43" name="AutoShape 39">
            <a:extLst>
              <a:ext uri="{FF2B5EF4-FFF2-40B4-BE49-F238E27FC236}">
                <a16:creationId xmlns:a16="http://schemas.microsoft.com/office/drawing/2014/main" id="{8FB37008-78FC-D61C-4095-697DCCF28F98}"/>
              </a:ext>
            </a:extLst>
          </p:cNvPr>
          <p:cNvSpPr/>
          <p:nvPr/>
        </p:nvSpPr>
        <p:spPr>
          <a:xfrm rot="16200000">
            <a:off x="16168078" y="10106580"/>
            <a:ext cx="34755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40" name="AutoShape 27">
            <a:extLst>
              <a:ext uri="{FF2B5EF4-FFF2-40B4-BE49-F238E27FC236}">
                <a16:creationId xmlns:a16="http://schemas.microsoft.com/office/drawing/2014/main" id="{F996198B-0500-7474-61EF-0C83BFB77E92}"/>
              </a:ext>
            </a:extLst>
          </p:cNvPr>
          <p:cNvSpPr/>
          <p:nvPr/>
        </p:nvSpPr>
        <p:spPr>
          <a:xfrm>
            <a:off x="15427171" y="6637600"/>
            <a:ext cx="6439492" cy="3012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44" name="AutoShape 39">
            <a:extLst>
              <a:ext uri="{FF2B5EF4-FFF2-40B4-BE49-F238E27FC236}">
                <a16:creationId xmlns:a16="http://schemas.microsoft.com/office/drawing/2014/main" id="{7BCD64F2-81B3-F59F-1968-56367831FAA4}"/>
              </a:ext>
            </a:extLst>
          </p:cNvPr>
          <p:cNvSpPr/>
          <p:nvPr/>
        </p:nvSpPr>
        <p:spPr>
          <a:xfrm rot="16200000" flipV="1">
            <a:off x="18370433" y="6757370"/>
            <a:ext cx="251122" cy="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45" name="AutoShape 39">
            <a:extLst>
              <a:ext uri="{FF2B5EF4-FFF2-40B4-BE49-F238E27FC236}">
                <a16:creationId xmlns:a16="http://schemas.microsoft.com/office/drawing/2014/main" id="{E5E65312-5BCD-63F1-86B2-4DBC66C81697}"/>
              </a:ext>
            </a:extLst>
          </p:cNvPr>
          <p:cNvSpPr/>
          <p:nvPr/>
        </p:nvSpPr>
        <p:spPr>
          <a:xfrm rot="16200000" flipV="1">
            <a:off x="19993500" y="6758664"/>
            <a:ext cx="251122" cy="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46" name="AutoShape 39">
            <a:extLst>
              <a:ext uri="{FF2B5EF4-FFF2-40B4-BE49-F238E27FC236}">
                <a16:creationId xmlns:a16="http://schemas.microsoft.com/office/drawing/2014/main" id="{44F8C8D2-87C6-47C9-A002-D3B4FDE46324}"/>
              </a:ext>
            </a:extLst>
          </p:cNvPr>
          <p:cNvSpPr/>
          <p:nvPr/>
        </p:nvSpPr>
        <p:spPr>
          <a:xfrm rot="16200000" flipV="1">
            <a:off x="21723450" y="6756034"/>
            <a:ext cx="251122" cy="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625661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/>
      <p:bldP spid="25" grpId="0" animBg="1"/>
      <p:bldP spid="27" grpId="0" animBg="1"/>
      <p:bldP spid="28" grpId="0" animBg="1"/>
      <p:bldP spid="29" grpId="0"/>
      <p:bldP spid="30" grpId="0" animBg="1"/>
      <p:bldP spid="31" grpId="0"/>
      <p:bldP spid="32" grpId="0" animBg="1"/>
      <p:bldP spid="26" grpId="0" animBg="1"/>
      <p:bldP spid="33" grpId="0"/>
      <p:bldP spid="34" grpId="0" animBg="1"/>
      <p:bldP spid="35" grpId="0"/>
      <p:bldP spid="36" grpId="0" animBg="1"/>
      <p:bldP spid="37" grpId="0"/>
      <p:bldP spid="43" grpId="0" animBg="1"/>
      <p:bldP spid="44" grpId="0" animBg="1"/>
      <p:bldP spid="45" grpId="0" animBg="1"/>
      <p:bldP spid="4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Rounded Rectangle"/>
          <p:cNvSpPr/>
          <p:nvPr/>
        </p:nvSpPr>
        <p:spPr>
          <a:xfrm>
            <a:off x="2194269" y="8787867"/>
            <a:ext cx="9714139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8" name="Group 3"/>
          <p:cNvSpPr txBox="1"/>
          <p:nvPr/>
        </p:nvSpPr>
        <p:spPr>
          <a:xfrm>
            <a:off x="5733899" y="1010312"/>
            <a:ext cx="1290352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OPERATING ON SEVERAL FILES</a:t>
            </a:r>
            <a:endParaRPr dirty="0"/>
          </a:p>
        </p:txBody>
      </p:sp>
      <p:sp>
        <p:nvSpPr>
          <p:cNvPr id="829" name="CustomShape 13"/>
          <p:cNvSpPr txBox="1"/>
          <p:nvPr/>
        </p:nvSpPr>
        <p:spPr>
          <a:xfrm>
            <a:off x="2623564" y="4623611"/>
            <a:ext cx="9471134" cy="6525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can also use the wildcard </a:t>
            </a:r>
            <a:r>
              <a:rPr lang="en-US" sz="3000" dirty="0">
                <a:cs typeface="Courier New" panose="02070309020205020404" pitchFamily="49" charset="0"/>
              </a:rPr>
              <a:t>‘*’ </a:t>
            </a:r>
            <a:r>
              <a:rPr lang="en-US" sz="3000" dirty="0"/>
              <a:t>to restrict actions to certain files and directories.  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By default ‘ls’ lists the entire directory. If we only want to see files with names ending in md we can specify that like this: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</a:t>
            </a:r>
            <a:r>
              <a:rPr lang="en-US" sz="3000" dirty="0"/>
              <a:t> ls *.md</a:t>
            </a:r>
            <a:endParaRPr sz="3000" dirty="0">
              <a:solidFill>
                <a:srgbClr val="FFFFFF"/>
              </a:solidFill>
            </a:endParaRPr>
          </a:p>
          <a:p>
            <a:pPr defTabSz="914400">
              <a:lnSpc>
                <a:spcPts val="4200"/>
              </a:lnSpc>
              <a:buSzPct val="100000"/>
              <a:defRPr sz="2800" b="1" spc="296">
                <a:solidFill>
                  <a:srgbClr val="FFFFFF"/>
                </a:solidFill>
              </a:defRPr>
            </a:pPr>
            <a:endParaRPr sz="3000" dirty="0">
              <a:solidFill>
                <a:srgbClr val="FFFFFF"/>
              </a:solidFill>
            </a:endParaRP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ea typeface="Arial"/>
              <a:cs typeface="Arial"/>
              <a:sym typeface="Arial"/>
            </a:endParaRPr>
          </a:p>
        </p:txBody>
      </p:sp>
      <p:sp>
        <p:nvSpPr>
          <p:cNvPr id="831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40</a:t>
            </a:r>
            <a:endParaRPr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7D33DB5-59D4-9B3C-649F-C3161EC43803}"/>
              </a:ext>
            </a:extLst>
          </p:cNvPr>
          <p:cNvGrpSpPr>
            <a:grpSpLocks noChangeAspect="1"/>
          </p:cNvGrpSpPr>
          <p:nvPr/>
        </p:nvGrpSpPr>
        <p:grpSpPr>
          <a:xfrm>
            <a:off x="12801223" y="4019485"/>
            <a:ext cx="9860906" cy="6889988"/>
            <a:chOff x="14946482" y="4019486"/>
            <a:chExt cx="7715647" cy="5391058"/>
          </a:xfrm>
        </p:grpSpPr>
        <p:grpSp>
          <p:nvGrpSpPr>
            <p:cNvPr id="2" name="Picture 12">
              <a:extLst>
                <a:ext uri="{FF2B5EF4-FFF2-40B4-BE49-F238E27FC236}">
                  <a16:creationId xmlns:a16="http://schemas.microsoft.com/office/drawing/2014/main" id="{A4719B59-402A-3D90-922F-9BD2FC55D73B}"/>
                </a:ext>
              </a:extLst>
            </p:cNvPr>
            <p:cNvGrpSpPr/>
            <p:nvPr/>
          </p:nvGrpSpPr>
          <p:grpSpPr>
            <a:xfrm>
              <a:off x="18366539" y="4990597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5AFD88FB-2167-A1C7-0400-F5573DE315F2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1019EC21-46AA-883D-47E0-4048E627A670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E991EAEA-BE39-69A9-47A9-74FA66C24F9A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" name="AutoShape 39">
              <a:extLst>
                <a:ext uri="{FF2B5EF4-FFF2-40B4-BE49-F238E27FC236}">
                  <a16:creationId xmlns:a16="http://schemas.microsoft.com/office/drawing/2014/main" id="{C13F8A14-A4FD-5F20-DABB-742E7F50EC9E}"/>
                </a:ext>
              </a:extLst>
            </p:cNvPr>
            <p:cNvSpPr/>
            <p:nvPr/>
          </p:nvSpPr>
          <p:spPr>
            <a:xfrm rot="16200000" flipV="1">
              <a:off x="18565547" y="4373124"/>
              <a:ext cx="708326" cy="1049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dash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7" name="TextBox 16">
              <a:extLst>
                <a:ext uri="{FF2B5EF4-FFF2-40B4-BE49-F238E27FC236}">
                  <a16:creationId xmlns:a16="http://schemas.microsoft.com/office/drawing/2014/main" id="{D8B367B3-F0CA-4752-C681-43789833C555}"/>
                </a:ext>
              </a:extLst>
            </p:cNvPr>
            <p:cNvSpPr txBox="1"/>
            <p:nvPr/>
          </p:nvSpPr>
          <p:spPr>
            <a:xfrm>
              <a:off x="17823333" y="6022327"/>
              <a:ext cx="2232343" cy="372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Just-Bash-It</a:t>
              </a:r>
            </a:p>
          </p:txBody>
        </p:sp>
        <p:grpSp>
          <p:nvGrpSpPr>
            <p:cNvPr id="8" name="Picture 22">
              <a:extLst>
                <a:ext uri="{FF2B5EF4-FFF2-40B4-BE49-F238E27FC236}">
                  <a16:creationId xmlns:a16="http://schemas.microsoft.com/office/drawing/2014/main" id="{423C1CAF-6FE9-E060-4F54-F9538FCF522B}"/>
                </a:ext>
              </a:extLst>
            </p:cNvPr>
            <p:cNvGrpSpPr/>
            <p:nvPr/>
          </p:nvGrpSpPr>
          <p:grpSpPr>
            <a:xfrm>
              <a:off x="15523035" y="7532519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655D596-BA64-5088-AF28-A310A1A9E42A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5006BB4-CD1F-FFDB-DC16-F4E2B6169D68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4467C977-9269-6C0E-3D3B-349EF9511B2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2" name="AutoShape 39">
              <a:extLst>
                <a:ext uri="{FF2B5EF4-FFF2-40B4-BE49-F238E27FC236}">
                  <a16:creationId xmlns:a16="http://schemas.microsoft.com/office/drawing/2014/main" id="{41F6CC96-F216-EDFF-080B-F60780FD5907}"/>
                </a:ext>
              </a:extLst>
            </p:cNvPr>
            <p:cNvSpPr/>
            <p:nvPr/>
          </p:nvSpPr>
          <p:spPr>
            <a:xfrm rot="16200000">
              <a:off x="18780110" y="682640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B06BE0F7-C09E-89AA-13E2-737917EFC165}"/>
                </a:ext>
              </a:extLst>
            </p:cNvPr>
            <p:cNvSpPr txBox="1"/>
            <p:nvPr/>
          </p:nvSpPr>
          <p:spPr>
            <a:xfrm>
              <a:off x="14946482" y="8635093"/>
              <a:ext cx="2232343" cy="372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Files</a:t>
              </a:r>
            </a:p>
          </p:txBody>
        </p:sp>
        <p:sp>
          <p:nvSpPr>
            <p:cNvPr id="21" name="TextBox 15">
              <a:extLst>
                <a:ext uri="{FF2B5EF4-FFF2-40B4-BE49-F238E27FC236}">
                  <a16:creationId xmlns:a16="http://schemas.microsoft.com/office/drawing/2014/main" id="{82404E48-FEA6-6E56-5349-F8D350D66660}"/>
                </a:ext>
              </a:extLst>
            </p:cNvPr>
            <p:cNvSpPr txBox="1"/>
            <p:nvPr/>
          </p:nvSpPr>
          <p:spPr>
            <a:xfrm>
              <a:off x="16777910" y="8646244"/>
              <a:ext cx="2232343" cy="764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Exercises</a:t>
              </a:r>
            </a:p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.html</a:t>
              </a:r>
            </a:p>
          </p:txBody>
        </p:sp>
        <p:sp>
          <p:nvSpPr>
            <p:cNvPr id="23" name="Picture 13">
              <a:extLst>
                <a:ext uri="{FF2B5EF4-FFF2-40B4-BE49-F238E27FC236}">
                  <a16:creationId xmlns:a16="http://schemas.microsoft.com/office/drawing/2014/main" id="{AED5FAB3-B38A-ACE7-6527-E5393F5267A0}"/>
                </a:ext>
              </a:extLst>
            </p:cNvPr>
            <p:cNvSpPr/>
            <p:nvPr/>
          </p:nvSpPr>
          <p:spPr>
            <a:xfrm>
              <a:off x="17547004" y="7501690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" name="Picture 13">
              <a:extLst>
                <a:ext uri="{FF2B5EF4-FFF2-40B4-BE49-F238E27FC236}">
                  <a16:creationId xmlns:a16="http://schemas.microsoft.com/office/drawing/2014/main" id="{F8DE86EF-8789-417A-9985-594257652AFA}"/>
                </a:ext>
              </a:extLst>
            </p:cNvPr>
            <p:cNvSpPr/>
            <p:nvPr/>
          </p:nvSpPr>
          <p:spPr>
            <a:xfrm>
              <a:off x="21234702" y="7513864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Picture 13">
              <a:extLst>
                <a:ext uri="{FF2B5EF4-FFF2-40B4-BE49-F238E27FC236}">
                  <a16:creationId xmlns:a16="http://schemas.microsoft.com/office/drawing/2014/main" id="{5264BE47-9430-E226-B82D-E639D48347DB}"/>
                </a:ext>
              </a:extLst>
            </p:cNvPr>
            <p:cNvSpPr/>
            <p:nvPr/>
          </p:nvSpPr>
          <p:spPr>
            <a:xfrm>
              <a:off x="19616545" y="7501690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" name="TextBox 15">
              <a:extLst>
                <a:ext uri="{FF2B5EF4-FFF2-40B4-BE49-F238E27FC236}">
                  <a16:creationId xmlns:a16="http://schemas.microsoft.com/office/drawing/2014/main" id="{9139F70C-D175-35C2-1DE7-DD76C6814840}"/>
                </a:ext>
              </a:extLst>
            </p:cNvPr>
            <p:cNvSpPr txBox="1"/>
            <p:nvPr/>
          </p:nvSpPr>
          <p:spPr>
            <a:xfrm>
              <a:off x="18995269" y="8646551"/>
              <a:ext cx="1997894" cy="7589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Exercises</a:t>
              </a:r>
            </a:p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.md</a:t>
              </a:r>
            </a:p>
          </p:txBody>
        </p:sp>
        <p:sp>
          <p:nvSpPr>
            <p:cNvPr id="26" name="AutoShape 27">
              <a:extLst>
                <a:ext uri="{FF2B5EF4-FFF2-40B4-BE49-F238E27FC236}">
                  <a16:creationId xmlns:a16="http://schemas.microsoft.com/office/drawing/2014/main" id="{8314EFFC-F2A1-6ED7-F51E-0BF6AA34DD1C}"/>
                </a:ext>
              </a:extLst>
            </p:cNvPr>
            <p:cNvSpPr/>
            <p:nvPr/>
          </p:nvSpPr>
          <p:spPr>
            <a:xfrm>
              <a:off x="16063676" y="6965884"/>
              <a:ext cx="5515933" cy="22196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3" name="AutoShape 39">
              <a:extLst>
                <a:ext uri="{FF2B5EF4-FFF2-40B4-BE49-F238E27FC236}">
                  <a16:creationId xmlns:a16="http://schemas.microsoft.com/office/drawing/2014/main" id="{20D8780D-C5B3-2F5D-1BD4-DDBB891280C6}"/>
                </a:ext>
              </a:extLst>
            </p:cNvPr>
            <p:cNvSpPr/>
            <p:nvPr/>
          </p:nvSpPr>
          <p:spPr>
            <a:xfrm rot="16200000">
              <a:off x="21426395" y="714501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5" name="AutoShape 39">
              <a:extLst>
                <a:ext uri="{FF2B5EF4-FFF2-40B4-BE49-F238E27FC236}">
                  <a16:creationId xmlns:a16="http://schemas.microsoft.com/office/drawing/2014/main" id="{318FE187-F8C2-4F13-D21D-540801F3333B}"/>
                </a:ext>
              </a:extLst>
            </p:cNvPr>
            <p:cNvSpPr/>
            <p:nvPr/>
          </p:nvSpPr>
          <p:spPr>
            <a:xfrm rot="16200000">
              <a:off x="15910455" y="713656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6" name="AutoShape 39">
              <a:extLst>
                <a:ext uri="{FF2B5EF4-FFF2-40B4-BE49-F238E27FC236}">
                  <a16:creationId xmlns:a16="http://schemas.microsoft.com/office/drawing/2014/main" id="{482B123F-C20F-DA53-B89E-9A52D002B914}"/>
                </a:ext>
              </a:extLst>
            </p:cNvPr>
            <p:cNvSpPr/>
            <p:nvPr/>
          </p:nvSpPr>
          <p:spPr>
            <a:xfrm rot="16200000">
              <a:off x="17659968" y="71832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7" name="AutoShape 39">
              <a:extLst>
                <a:ext uri="{FF2B5EF4-FFF2-40B4-BE49-F238E27FC236}">
                  <a16:creationId xmlns:a16="http://schemas.microsoft.com/office/drawing/2014/main" id="{D5DBEACC-2046-826F-09D5-05B2DC948109}"/>
                </a:ext>
              </a:extLst>
            </p:cNvPr>
            <p:cNvSpPr/>
            <p:nvPr/>
          </p:nvSpPr>
          <p:spPr>
            <a:xfrm rot="16200000">
              <a:off x="19774518" y="71832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8" name="TextBox 15">
              <a:extLst>
                <a:ext uri="{FF2B5EF4-FFF2-40B4-BE49-F238E27FC236}">
                  <a16:creationId xmlns:a16="http://schemas.microsoft.com/office/drawing/2014/main" id="{18E6E299-C637-DFE7-E5A9-058A447969D0}"/>
                </a:ext>
              </a:extLst>
            </p:cNvPr>
            <p:cNvSpPr txBox="1"/>
            <p:nvPr/>
          </p:nvSpPr>
          <p:spPr>
            <a:xfrm>
              <a:off x="20664235" y="8642837"/>
              <a:ext cx="1997894" cy="76430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Readme</a:t>
              </a:r>
            </a:p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.md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0154580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roup 3"/>
          <p:cNvSpPr txBox="1"/>
          <p:nvPr/>
        </p:nvSpPr>
        <p:spPr>
          <a:xfrm>
            <a:off x="8907831" y="883682"/>
            <a:ext cx="655563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rPr dirty="0"/>
              <a:t>CHEAT SHEET </a:t>
            </a:r>
            <a:r>
              <a:rPr lang="en-US" dirty="0"/>
              <a:t>2</a:t>
            </a:r>
            <a:endParaRPr dirty="0"/>
          </a:p>
        </p:txBody>
      </p:sp>
      <p:sp>
        <p:nvSpPr>
          <p:cNvPr id="900" name="Скругленный прямоугольник 7"/>
          <p:cNvSpPr/>
          <p:nvPr/>
        </p:nvSpPr>
        <p:spPr>
          <a:xfrm>
            <a:off x="951646" y="3821363"/>
            <a:ext cx="10889351" cy="4543703"/>
          </a:xfrm>
          <a:prstGeom prst="roundRect">
            <a:avLst>
              <a:gd name="adj" fmla="val 3330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1" name="pwd # print working dir…"/>
          <p:cNvSpPr txBox="1"/>
          <p:nvPr/>
        </p:nvSpPr>
        <p:spPr>
          <a:xfrm>
            <a:off x="1785379" y="4254019"/>
            <a:ext cx="9221885" cy="381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pwd </a:t>
            </a:r>
            <a:r>
              <a:rPr b="0"/>
              <a:t># print working dir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cd </a:t>
            </a:r>
            <a:r>
              <a:rPr b="0"/>
              <a:t>#</a:t>
            </a:r>
            <a:r>
              <a:t> </a:t>
            </a:r>
            <a:r>
              <a:rPr b="0"/>
              <a:t>go to home dir 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cd [path] </a:t>
            </a:r>
            <a:r>
              <a:rPr b="0"/>
              <a:t># change dir (remember path)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ls</a:t>
            </a:r>
            <a:r>
              <a:rPr b="0"/>
              <a:t> # list dir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man [cmd] </a:t>
            </a:r>
            <a:r>
              <a:rPr b="0"/>
              <a:t># get info about command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[cmd] --help </a:t>
            </a:r>
            <a:r>
              <a:rPr b="0"/>
              <a:t># view the help for command</a:t>
            </a:r>
          </a:p>
        </p:txBody>
      </p:sp>
      <p:sp>
        <p:nvSpPr>
          <p:cNvPr id="902" name="Скругленный прямоугольник 7"/>
          <p:cNvSpPr/>
          <p:nvPr/>
        </p:nvSpPr>
        <p:spPr>
          <a:xfrm>
            <a:off x="8334390" y="407189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3" name="WHERE &amp; WHAT"/>
          <p:cNvSpPr txBox="1"/>
          <p:nvPr/>
        </p:nvSpPr>
        <p:spPr>
          <a:xfrm>
            <a:off x="8352857" y="4127472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WHERE &amp; WHAT</a:t>
            </a:r>
          </a:p>
        </p:txBody>
      </p:sp>
      <p:sp>
        <p:nvSpPr>
          <p:cNvPr id="90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41</a:t>
            </a:r>
            <a:endParaRPr dirty="0"/>
          </a:p>
        </p:txBody>
      </p:sp>
      <p:sp>
        <p:nvSpPr>
          <p:cNvPr id="905" name="Line"/>
          <p:cNvSpPr/>
          <p:nvPr/>
        </p:nvSpPr>
        <p:spPr>
          <a:xfrm>
            <a:off x="59535" y="2543225"/>
            <a:ext cx="22780404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06" name="Скругленный прямоугольник 7"/>
          <p:cNvSpPr/>
          <p:nvPr/>
        </p:nvSpPr>
        <p:spPr>
          <a:xfrm>
            <a:off x="12420400" y="3821363"/>
            <a:ext cx="10982157" cy="4543699"/>
          </a:xfrm>
          <a:prstGeom prst="roundRect">
            <a:avLst>
              <a:gd name="adj" fmla="val 3330"/>
            </a:avLst>
          </a:prstGeom>
          <a:solidFill>
            <a:srgbClr val="FFEECB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7" name="Скругленный прямоугольник 7"/>
          <p:cNvSpPr/>
          <p:nvPr/>
        </p:nvSpPr>
        <p:spPr>
          <a:xfrm>
            <a:off x="19454037" y="4071894"/>
            <a:ext cx="3703759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8" name="FILE/DIR BASICS"/>
          <p:cNvSpPr txBox="1"/>
          <p:nvPr/>
        </p:nvSpPr>
        <p:spPr>
          <a:xfrm>
            <a:off x="19558753" y="4083646"/>
            <a:ext cx="353498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FILE/DIR BASICS</a:t>
            </a:r>
          </a:p>
        </p:txBody>
      </p:sp>
      <p:sp>
        <p:nvSpPr>
          <p:cNvPr id="909" name="touch [name] # make a file…"/>
          <p:cNvSpPr txBox="1"/>
          <p:nvPr/>
        </p:nvSpPr>
        <p:spPr>
          <a:xfrm>
            <a:off x="12896008" y="4237535"/>
            <a:ext cx="9221884" cy="35509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rm</a:t>
            </a:r>
            <a:r>
              <a:rPr b="0" dirty="0"/>
              <a:t> </a:t>
            </a:r>
            <a:r>
              <a:rPr dirty="0"/>
              <a:t>[name] </a:t>
            </a:r>
            <a:r>
              <a:rPr b="0" dirty="0"/>
              <a:t># remove file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rm -r [name] </a:t>
            </a:r>
            <a:r>
              <a:rPr b="0" dirty="0"/>
              <a:t># remove </a:t>
            </a:r>
            <a:r>
              <a:rPr b="0" dirty="0" err="1"/>
              <a:t>dir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cp [name] </a:t>
            </a:r>
            <a:r>
              <a:rPr b="0" dirty="0"/>
              <a:t># copy a file/</a:t>
            </a:r>
            <a:r>
              <a:rPr b="0" dirty="0" err="1"/>
              <a:t>dir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mv [name] [path] </a:t>
            </a:r>
            <a:r>
              <a:rPr b="0" dirty="0"/>
              <a:t># move file/</a:t>
            </a:r>
            <a:r>
              <a:rPr b="0" dirty="0" err="1"/>
              <a:t>dir</a:t>
            </a:r>
            <a:endParaRPr lang="en-US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da-DK" dirty="0" err="1"/>
              <a:t>mkdir</a:t>
            </a:r>
            <a:r>
              <a:rPr lang="da-DK" dirty="0"/>
              <a:t> [</a:t>
            </a:r>
            <a:r>
              <a:rPr lang="da-DK" dirty="0" err="1"/>
              <a:t>name</a:t>
            </a:r>
            <a:r>
              <a:rPr lang="da-DK" dirty="0"/>
              <a:t>] </a:t>
            </a:r>
            <a:r>
              <a:rPr lang="da-DK" b="0" dirty="0"/>
              <a:t># </a:t>
            </a:r>
            <a:r>
              <a:rPr lang="da-DK" b="0" dirty="0" err="1"/>
              <a:t>make</a:t>
            </a:r>
            <a:r>
              <a:rPr lang="da-DK" b="0" dirty="0"/>
              <a:t> dir</a:t>
            </a:r>
            <a:r>
              <a:rPr dirty="0"/>
              <a:t> </a:t>
            </a:r>
            <a:endParaRPr lang="en-US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da-DK" dirty="0"/>
              <a:t>touch [</a:t>
            </a:r>
            <a:r>
              <a:rPr lang="da-DK" dirty="0" err="1"/>
              <a:t>name</a:t>
            </a:r>
            <a:r>
              <a:rPr lang="da-DK" dirty="0"/>
              <a:t>] </a:t>
            </a:r>
            <a:r>
              <a:rPr lang="da-DK" b="0" dirty="0"/>
              <a:t># </a:t>
            </a:r>
            <a:r>
              <a:rPr lang="da-DK" b="0" dirty="0" err="1"/>
              <a:t>create</a:t>
            </a:r>
            <a:r>
              <a:rPr lang="da-DK" b="0" dirty="0"/>
              <a:t> file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237748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63720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8418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1640962" y="4990655"/>
            <a:ext cx="12237417" cy="3622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4500" spc="562"/>
            </a:pPr>
            <a:r>
              <a:rPr dirty="0"/>
              <a:t>“What is a shell, a terminal, a command-line, and what is bash?” </a:t>
            </a:r>
          </a:p>
          <a:p>
            <a:pPr>
              <a:defRPr sz="4500" spc="562"/>
            </a:pPr>
            <a:endParaRPr dirty="0"/>
          </a:p>
          <a:p>
            <a:pPr>
              <a:defRPr sz="4800" spc="600"/>
            </a:pPr>
            <a:r>
              <a:rPr dirty="0"/>
              <a:t>“</a:t>
            </a:r>
            <a:r>
              <a:rPr sz="4500" spc="562" dirty="0"/>
              <a:t>How do these concepts connected to my computer?</a:t>
            </a:r>
            <a:r>
              <a:rPr dirty="0"/>
              <a:t>”</a:t>
            </a:r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627966" y="12949908"/>
            <a:ext cx="327295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7</a:t>
            </a:r>
            <a:endParaRPr dirty="0"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5800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1640963" y="4990655"/>
            <a:ext cx="9455552" cy="2169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Let’s Bash It! </a:t>
            </a:r>
          </a:p>
          <a:p>
            <a:pPr>
              <a:defRPr sz="4500" spc="562"/>
            </a:pPr>
            <a:endParaRPr lang="en-US" dirty="0"/>
          </a:p>
          <a:p>
            <a:pPr>
              <a:defRPr sz="4500" spc="562"/>
            </a:pPr>
            <a:r>
              <a:rPr lang="en-US" dirty="0"/>
              <a:t>Time for </a:t>
            </a:r>
            <a:r>
              <a:rPr lang="en-US" b="1" dirty="0"/>
              <a:t>Exercise 2</a:t>
            </a:r>
            <a:r>
              <a:rPr lang="en-US" dirty="0"/>
              <a:t>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645165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925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923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920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912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3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4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5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6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7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8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9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921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922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924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926" name="TextBox 11"/>
          <p:cNvSpPr txBox="1"/>
          <p:nvPr/>
        </p:nvSpPr>
        <p:spPr>
          <a:xfrm>
            <a:off x="2358461" y="5421630"/>
            <a:ext cx="6859597" cy="283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lang="en-US" dirty="0"/>
              <a:t>3</a:t>
            </a:r>
            <a:r>
              <a:rPr dirty="0"/>
              <a:t>. PROJECT </a:t>
            </a:r>
          </a:p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ORGANIZATION </a:t>
            </a:r>
          </a:p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&amp; BACKUP </a:t>
            </a:r>
          </a:p>
        </p:txBody>
      </p:sp>
      <p:sp>
        <p:nvSpPr>
          <p:cNvPr id="927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43</a:t>
            </a:r>
            <a:endParaRPr dirty="0"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roup 3"/>
          <p:cNvSpPr txBox="1"/>
          <p:nvPr/>
        </p:nvSpPr>
        <p:spPr>
          <a:xfrm>
            <a:off x="4333004" y="1195141"/>
            <a:ext cx="1691223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IS YOUR COMPUTER A LAUNDRY BASKET?</a:t>
            </a:r>
          </a:p>
        </p:txBody>
      </p:sp>
      <p:pic>
        <p:nvPicPr>
          <p:cNvPr id="930" name="laundry-basket-icon-vector-9143708.jpg" descr="laundry-basket-icon-vector-9143708.jpg"/>
          <p:cNvPicPr>
            <a:picLocks noChangeAspect="1"/>
          </p:cNvPicPr>
          <p:nvPr/>
        </p:nvPicPr>
        <p:blipFill>
          <a:blip r:embed="rId3"/>
          <a:srcRect l="12562" t="22202" r="10839" b="30829"/>
          <a:stretch>
            <a:fillRect/>
          </a:stretch>
        </p:blipFill>
        <p:spPr>
          <a:xfrm>
            <a:off x="14226069" y="4839097"/>
            <a:ext cx="9403086" cy="6227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5" h="21556" extrusionOk="0">
                <a:moveTo>
                  <a:pt x="10212" y="5"/>
                </a:moveTo>
                <a:cubicBezTo>
                  <a:pt x="9976" y="29"/>
                  <a:pt x="9749" y="156"/>
                  <a:pt x="9571" y="391"/>
                </a:cubicBezTo>
                <a:cubicBezTo>
                  <a:pt x="9497" y="488"/>
                  <a:pt x="9433" y="605"/>
                  <a:pt x="9382" y="732"/>
                </a:cubicBezTo>
                <a:cubicBezTo>
                  <a:pt x="9272" y="989"/>
                  <a:pt x="9171" y="1254"/>
                  <a:pt x="9080" y="1527"/>
                </a:cubicBezTo>
                <a:cubicBezTo>
                  <a:pt x="9006" y="1751"/>
                  <a:pt x="8938" y="1980"/>
                  <a:pt x="8866" y="2205"/>
                </a:cubicBezTo>
                <a:cubicBezTo>
                  <a:pt x="8780" y="2469"/>
                  <a:pt x="8688" y="2726"/>
                  <a:pt x="8589" y="2979"/>
                </a:cubicBezTo>
                <a:lnTo>
                  <a:pt x="7559" y="1239"/>
                </a:lnTo>
                <a:cubicBezTo>
                  <a:pt x="7427" y="1035"/>
                  <a:pt x="7278" y="855"/>
                  <a:pt x="7117" y="707"/>
                </a:cubicBezTo>
                <a:cubicBezTo>
                  <a:pt x="6865" y="475"/>
                  <a:pt x="6580" y="319"/>
                  <a:pt x="6286" y="365"/>
                </a:cubicBezTo>
                <a:cubicBezTo>
                  <a:pt x="6134" y="388"/>
                  <a:pt x="5987" y="467"/>
                  <a:pt x="5859" y="594"/>
                </a:cubicBezTo>
                <a:cubicBezTo>
                  <a:pt x="5707" y="755"/>
                  <a:pt x="5571" y="947"/>
                  <a:pt x="5456" y="1167"/>
                </a:cubicBezTo>
                <a:cubicBezTo>
                  <a:pt x="5205" y="1647"/>
                  <a:pt x="5058" y="2242"/>
                  <a:pt x="5087" y="2852"/>
                </a:cubicBezTo>
                <a:cubicBezTo>
                  <a:pt x="5105" y="3252"/>
                  <a:pt x="5200" y="3632"/>
                  <a:pt x="5359" y="3953"/>
                </a:cubicBezTo>
                <a:cubicBezTo>
                  <a:pt x="4543" y="3955"/>
                  <a:pt x="3726" y="3957"/>
                  <a:pt x="2910" y="3959"/>
                </a:cubicBezTo>
                <a:cubicBezTo>
                  <a:pt x="2094" y="3960"/>
                  <a:pt x="1279" y="3962"/>
                  <a:pt x="463" y="3964"/>
                </a:cubicBezTo>
                <a:cubicBezTo>
                  <a:pt x="320" y="3986"/>
                  <a:pt x="191" y="4096"/>
                  <a:pt x="105" y="4269"/>
                </a:cubicBezTo>
                <a:cubicBezTo>
                  <a:pt x="39" y="4403"/>
                  <a:pt x="4" y="4567"/>
                  <a:pt x="5" y="4734"/>
                </a:cubicBezTo>
                <a:cubicBezTo>
                  <a:pt x="-24" y="5045"/>
                  <a:pt x="87" y="5348"/>
                  <a:pt x="278" y="5474"/>
                </a:cubicBezTo>
                <a:cubicBezTo>
                  <a:pt x="371" y="5535"/>
                  <a:pt x="473" y="5547"/>
                  <a:pt x="574" y="5561"/>
                </a:cubicBezTo>
                <a:cubicBezTo>
                  <a:pt x="650" y="5573"/>
                  <a:pt x="726" y="5585"/>
                  <a:pt x="801" y="5602"/>
                </a:cubicBezTo>
                <a:lnTo>
                  <a:pt x="1875" y="19235"/>
                </a:lnTo>
                <a:cubicBezTo>
                  <a:pt x="1905" y="19612"/>
                  <a:pt x="1986" y="19973"/>
                  <a:pt x="2114" y="20299"/>
                </a:cubicBezTo>
                <a:cubicBezTo>
                  <a:pt x="2206" y="20535"/>
                  <a:pt x="2322" y="20749"/>
                  <a:pt x="2456" y="20933"/>
                </a:cubicBezTo>
                <a:cubicBezTo>
                  <a:pt x="2608" y="21141"/>
                  <a:pt x="2785" y="21303"/>
                  <a:pt x="2978" y="21409"/>
                </a:cubicBezTo>
                <a:cubicBezTo>
                  <a:pt x="3187" y="21525"/>
                  <a:pt x="3411" y="21573"/>
                  <a:pt x="3634" y="21551"/>
                </a:cubicBezTo>
                <a:lnTo>
                  <a:pt x="18281" y="21529"/>
                </a:lnTo>
                <a:cubicBezTo>
                  <a:pt x="18620" y="21441"/>
                  <a:pt x="18935" y="21205"/>
                  <a:pt x="19185" y="20850"/>
                </a:cubicBezTo>
                <a:cubicBezTo>
                  <a:pt x="19398" y="20548"/>
                  <a:pt x="19558" y="20172"/>
                  <a:pt x="19649" y="19753"/>
                </a:cubicBezTo>
                <a:lnTo>
                  <a:pt x="20853" y="5581"/>
                </a:lnTo>
                <a:cubicBezTo>
                  <a:pt x="21000" y="5629"/>
                  <a:pt x="21154" y="5593"/>
                  <a:pt x="21284" y="5481"/>
                </a:cubicBezTo>
                <a:cubicBezTo>
                  <a:pt x="21460" y="5329"/>
                  <a:pt x="21576" y="5053"/>
                  <a:pt x="21565" y="4749"/>
                </a:cubicBezTo>
                <a:cubicBezTo>
                  <a:pt x="21556" y="4482"/>
                  <a:pt x="21451" y="4250"/>
                  <a:pt x="21300" y="4110"/>
                </a:cubicBezTo>
                <a:cubicBezTo>
                  <a:pt x="21155" y="3975"/>
                  <a:pt x="20981" y="3935"/>
                  <a:pt x="20815" y="3995"/>
                </a:cubicBezTo>
                <a:lnTo>
                  <a:pt x="16771" y="3988"/>
                </a:lnTo>
                <a:cubicBezTo>
                  <a:pt x="16633" y="3780"/>
                  <a:pt x="16478" y="3598"/>
                  <a:pt x="16311" y="3446"/>
                </a:cubicBezTo>
                <a:cubicBezTo>
                  <a:pt x="15974" y="3141"/>
                  <a:pt x="15592" y="2967"/>
                  <a:pt x="15200" y="2926"/>
                </a:cubicBezTo>
                <a:cubicBezTo>
                  <a:pt x="14889" y="2894"/>
                  <a:pt x="14568" y="2952"/>
                  <a:pt x="14316" y="3227"/>
                </a:cubicBezTo>
                <a:cubicBezTo>
                  <a:pt x="14155" y="3403"/>
                  <a:pt x="14038" y="3653"/>
                  <a:pt x="13982" y="3941"/>
                </a:cubicBezTo>
                <a:cubicBezTo>
                  <a:pt x="13899" y="3479"/>
                  <a:pt x="13763" y="3044"/>
                  <a:pt x="13579" y="2654"/>
                </a:cubicBezTo>
                <a:cubicBezTo>
                  <a:pt x="13173" y="1790"/>
                  <a:pt x="12568" y="1207"/>
                  <a:pt x="11930" y="766"/>
                </a:cubicBezTo>
                <a:cubicBezTo>
                  <a:pt x="11658" y="577"/>
                  <a:pt x="11374" y="414"/>
                  <a:pt x="11095" y="265"/>
                </a:cubicBezTo>
                <a:cubicBezTo>
                  <a:pt x="10808" y="112"/>
                  <a:pt x="10519" y="-27"/>
                  <a:pt x="10212" y="5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931" name="Freeform 16"/>
          <p:cNvSpPr/>
          <p:nvPr/>
        </p:nvSpPr>
        <p:spPr>
          <a:xfrm>
            <a:off x="1958997" y="4087695"/>
            <a:ext cx="10263583" cy="19207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71" y="0"/>
                </a:moveTo>
                <a:cubicBezTo>
                  <a:pt x="4256" y="0"/>
                  <a:pt x="4256" y="0"/>
                  <a:pt x="4256" y="0"/>
                </a:cubicBezTo>
                <a:cubicBezTo>
                  <a:pt x="1954" y="0"/>
                  <a:pt x="54" y="4869"/>
                  <a:pt x="54" y="10766"/>
                </a:cubicBezTo>
                <a:cubicBezTo>
                  <a:pt x="54" y="10766"/>
                  <a:pt x="54" y="10766"/>
                  <a:pt x="54" y="10766"/>
                </a:cubicBezTo>
                <a:cubicBezTo>
                  <a:pt x="54" y="12686"/>
                  <a:pt x="241" y="14469"/>
                  <a:pt x="589" y="16046"/>
                </a:cubicBezTo>
                <a:cubicBezTo>
                  <a:pt x="0" y="20366"/>
                  <a:pt x="0" y="20366"/>
                  <a:pt x="0" y="20366"/>
                </a:cubicBezTo>
                <a:cubicBezTo>
                  <a:pt x="1767" y="19474"/>
                  <a:pt x="1767" y="19474"/>
                  <a:pt x="1767" y="19474"/>
                </a:cubicBezTo>
                <a:cubicBezTo>
                  <a:pt x="2462" y="20777"/>
                  <a:pt x="3346" y="21600"/>
                  <a:pt x="4256" y="21600"/>
                </a:cubicBezTo>
                <a:cubicBezTo>
                  <a:pt x="17371" y="21600"/>
                  <a:pt x="17371" y="21600"/>
                  <a:pt x="17371" y="21600"/>
                </a:cubicBezTo>
                <a:cubicBezTo>
                  <a:pt x="19700" y="21600"/>
                  <a:pt x="21600" y="16731"/>
                  <a:pt x="21600" y="10766"/>
                </a:cubicBezTo>
                <a:cubicBezTo>
                  <a:pt x="21600" y="10766"/>
                  <a:pt x="21600" y="10766"/>
                  <a:pt x="21600" y="10766"/>
                </a:cubicBezTo>
                <a:cubicBezTo>
                  <a:pt x="21600" y="4869"/>
                  <a:pt x="19700" y="0"/>
                  <a:pt x="17371" y="0"/>
                </a:cubicBezTo>
                <a:close/>
              </a:path>
            </a:pathLst>
          </a:custGeom>
          <a:solidFill>
            <a:srgbClr val="FFDCCE">
              <a:alpha val="95258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32" name="TextBox 90"/>
          <p:cNvSpPr txBox="1"/>
          <p:nvPr/>
        </p:nvSpPr>
        <p:spPr>
          <a:xfrm>
            <a:off x="2671043" y="4474481"/>
            <a:ext cx="8839491" cy="1139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lnSpc>
                <a:spcPts val="4200"/>
              </a:lnSpc>
              <a:defRPr sz="3000" b="1" spc="321"/>
            </a:lvl1pPr>
          </a:lstStyle>
          <a:p>
            <a:r>
              <a:rPr dirty="0"/>
              <a:t>Why should I care about directory structure and file naming?</a:t>
            </a:r>
          </a:p>
        </p:txBody>
      </p:sp>
      <p:sp>
        <p:nvSpPr>
          <p:cNvPr id="933" name="TextBox 90"/>
          <p:cNvSpPr txBox="1"/>
          <p:nvPr/>
        </p:nvSpPr>
        <p:spPr>
          <a:xfrm>
            <a:off x="1567349" y="7018240"/>
            <a:ext cx="12534419" cy="545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Not nice to not “work” in a mess.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If your computer crashes it is MUCH easier to recover work if files/directories are structured.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If you apply a command (bash, R, Python) to a group of files/directories, naming is important!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Large files should be stored smartly to save space (storage &amp; memory).</a:t>
            </a:r>
          </a:p>
        </p:txBody>
      </p:sp>
      <p:sp>
        <p:nvSpPr>
          <p:cNvPr id="93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44</a:t>
            </a:r>
            <a:endParaRPr dirty="0"/>
          </a:p>
        </p:txBody>
      </p:sp>
      <p:sp>
        <p:nvSpPr>
          <p:cNvPr id="2" name="Line">
            <a:extLst>
              <a:ext uri="{FF2B5EF4-FFF2-40B4-BE49-F238E27FC236}">
                <a16:creationId xmlns:a16="http://schemas.microsoft.com/office/drawing/2014/main" id="{A4F4AFD6-DA0E-D8DB-AFB3-95E4DE5C1128}"/>
              </a:ext>
            </a:extLst>
          </p:cNvPr>
          <p:cNvSpPr/>
          <p:nvPr/>
        </p:nvSpPr>
        <p:spPr>
          <a:xfrm>
            <a:off x="1531361" y="2763942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Rectangle 21"/>
          <p:cNvSpPr/>
          <p:nvPr/>
        </p:nvSpPr>
        <p:spPr>
          <a:xfrm flipH="1">
            <a:off x="-52834" y="0"/>
            <a:ext cx="12238483" cy="13716000"/>
          </a:xfrm>
          <a:prstGeom prst="rect">
            <a:avLst/>
          </a:prstGeom>
          <a:solidFill>
            <a:srgbClr val="A0B7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DDDDDD"/>
                </a:solidFill>
              </a:defRPr>
            </a:pPr>
            <a:endParaRPr/>
          </a:p>
        </p:txBody>
      </p:sp>
      <p:sp>
        <p:nvSpPr>
          <p:cNvPr id="937" name="Group 1"/>
          <p:cNvSpPr/>
          <p:nvPr/>
        </p:nvSpPr>
        <p:spPr>
          <a:xfrm flipH="1">
            <a:off x="7521612" y="1358002"/>
            <a:ext cx="9328075" cy="18334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38" name="TextBox 34"/>
          <p:cNvSpPr txBox="1"/>
          <p:nvPr/>
        </p:nvSpPr>
        <p:spPr>
          <a:xfrm>
            <a:off x="8203982" y="1809901"/>
            <a:ext cx="7963336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b="1" spc="600"/>
            </a:lvl1pPr>
          </a:lstStyle>
          <a:p>
            <a:r>
              <a:rPr b="0" dirty="0"/>
              <a:t>DO’S and DON’TS</a:t>
            </a:r>
          </a:p>
        </p:txBody>
      </p:sp>
      <p:grpSp>
        <p:nvGrpSpPr>
          <p:cNvPr id="941" name="Group"/>
          <p:cNvGrpSpPr/>
          <p:nvPr/>
        </p:nvGrpSpPr>
        <p:grpSpPr>
          <a:xfrm>
            <a:off x="1389271" y="6578265"/>
            <a:ext cx="9593772" cy="1270002"/>
            <a:chOff x="0" y="0"/>
            <a:chExt cx="9593772" cy="1270001"/>
          </a:xfrm>
        </p:grpSpPr>
        <p:sp>
          <p:nvSpPr>
            <p:cNvPr id="939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40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44" name="Group"/>
          <p:cNvGrpSpPr/>
          <p:nvPr/>
        </p:nvGrpSpPr>
        <p:grpSpPr>
          <a:xfrm>
            <a:off x="1389271" y="10966418"/>
            <a:ext cx="9593772" cy="1270002"/>
            <a:chOff x="0" y="0"/>
            <a:chExt cx="9593772" cy="1270001"/>
          </a:xfrm>
        </p:grpSpPr>
        <p:sp>
          <p:nvSpPr>
            <p:cNvPr id="942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43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47" name="Group"/>
          <p:cNvGrpSpPr/>
          <p:nvPr/>
        </p:nvGrpSpPr>
        <p:grpSpPr>
          <a:xfrm>
            <a:off x="1389271" y="8772342"/>
            <a:ext cx="9593772" cy="1270002"/>
            <a:chOff x="0" y="0"/>
            <a:chExt cx="9593772" cy="1270001"/>
          </a:xfrm>
        </p:grpSpPr>
        <p:sp>
          <p:nvSpPr>
            <p:cNvPr id="945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46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50" name="Group"/>
          <p:cNvGrpSpPr/>
          <p:nvPr/>
        </p:nvGrpSpPr>
        <p:grpSpPr>
          <a:xfrm>
            <a:off x="1389271" y="4384190"/>
            <a:ext cx="9593772" cy="1270002"/>
            <a:chOff x="0" y="0"/>
            <a:chExt cx="9593772" cy="1270001"/>
          </a:xfrm>
        </p:grpSpPr>
        <p:sp>
          <p:nvSpPr>
            <p:cNvPr id="948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49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51" name="TextBox 34"/>
          <p:cNvSpPr txBox="1"/>
          <p:nvPr/>
        </p:nvSpPr>
        <p:spPr>
          <a:xfrm>
            <a:off x="2883558" y="4567071"/>
            <a:ext cx="762000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dirty="0"/>
              <a:t>Consistent and Logical Directory Structure </a:t>
            </a:r>
          </a:p>
        </p:txBody>
      </p:sp>
      <p:sp>
        <p:nvSpPr>
          <p:cNvPr id="952" name="TextBox 34"/>
          <p:cNvSpPr txBox="1"/>
          <p:nvPr/>
        </p:nvSpPr>
        <p:spPr>
          <a:xfrm>
            <a:off x="2883558" y="6748446"/>
            <a:ext cx="762000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b="1" spc="311"/>
            </a:pPr>
            <a:r>
              <a:rPr dirty="0" err="1"/>
              <a:t>Consistant</a:t>
            </a:r>
            <a:r>
              <a:rPr dirty="0"/>
              <a:t> &amp; Non-</a:t>
            </a:r>
          </a:p>
          <a:p>
            <a:pPr algn="ctr">
              <a:defRPr sz="2800" b="1" spc="311"/>
            </a:pPr>
            <a:r>
              <a:rPr dirty="0"/>
              <a:t>redundant File Naming</a:t>
            </a:r>
          </a:p>
        </p:txBody>
      </p:sp>
      <p:sp>
        <p:nvSpPr>
          <p:cNvPr id="953" name="TextBox 34"/>
          <p:cNvSpPr txBox="1"/>
          <p:nvPr/>
        </p:nvSpPr>
        <p:spPr>
          <a:xfrm>
            <a:off x="2883558" y="8929823"/>
            <a:ext cx="762000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b="1" spc="311"/>
            </a:pPr>
            <a:r>
              <a:t>Version Control System</a:t>
            </a:r>
          </a:p>
          <a:p>
            <a:pPr algn="ctr">
              <a:defRPr sz="2800" b="1" spc="311"/>
            </a:pPr>
            <a:r>
              <a:t>git/GitHub &amp; Back-up</a:t>
            </a:r>
          </a:p>
        </p:txBody>
      </p:sp>
      <p:sp>
        <p:nvSpPr>
          <p:cNvPr id="954" name="TextBox 34"/>
          <p:cNvSpPr txBox="1"/>
          <p:nvPr/>
        </p:nvSpPr>
        <p:spPr>
          <a:xfrm>
            <a:off x="2883558" y="11123900"/>
            <a:ext cx="762000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t>Clean and Update Your Computer Regularly  </a:t>
            </a:r>
          </a:p>
        </p:txBody>
      </p:sp>
      <p:grpSp>
        <p:nvGrpSpPr>
          <p:cNvPr id="957" name="Group"/>
          <p:cNvGrpSpPr/>
          <p:nvPr/>
        </p:nvGrpSpPr>
        <p:grpSpPr>
          <a:xfrm>
            <a:off x="13547971" y="4384190"/>
            <a:ext cx="9593773" cy="1270002"/>
            <a:chOff x="0" y="0"/>
            <a:chExt cx="9593772" cy="1270001"/>
          </a:xfrm>
        </p:grpSpPr>
        <p:sp>
          <p:nvSpPr>
            <p:cNvPr id="955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56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60" name="Group"/>
          <p:cNvGrpSpPr/>
          <p:nvPr/>
        </p:nvGrpSpPr>
        <p:grpSpPr>
          <a:xfrm>
            <a:off x="13547971" y="6578265"/>
            <a:ext cx="9593773" cy="1270002"/>
            <a:chOff x="0" y="0"/>
            <a:chExt cx="9593772" cy="1270001"/>
          </a:xfrm>
        </p:grpSpPr>
        <p:sp>
          <p:nvSpPr>
            <p:cNvPr id="958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59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63" name="Group"/>
          <p:cNvGrpSpPr/>
          <p:nvPr/>
        </p:nvGrpSpPr>
        <p:grpSpPr>
          <a:xfrm>
            <a:off x="13532865" y="8694759"/>
            <a:ext cx="9593773" cy="1270003"/>
            <a:chOff x="0" y="0"/>
            <a:chExt cx="9593772" cy="1270001"/>
          </a:xfrm>
        </p:grpSpPr>
        <p:sp>
          <p:nvSpPr>
            <p:cNvPr id="961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62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66" name="Group"/>
          <p:cNvGrpSpPr/>
          <p:nvPr/>
        </p:nvGrpSpPr>
        <p:grpSpPr>
          <a:xfrm>
            <a:off x="13532865" y="10966418"/>
            <a:ext cx="9593773" cy="1270002"/>
            <a:chOff x="0" y="0"/>
            <a:chExt cx="9593772" cy="1270001"/>
          </a:xfrm>
        </p:grpSpPr>
        <p:sp>
          <p:nvSpPr>
            <p:cNvPr id="964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65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67" name="TextBox 34"/>
          <p:cNvSpPr txBox="1"/>
          <p:nvPr/>
        </p:nvSpPr>
        <p:spPr>
          <a:xfrm>
            <a:off x="14911660" y="8852241"/>
            <a:ext cx="762000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FFFFFF"/>
                </a:solidFill>
              </a:defRPr>
            </a:lvl1pPr>
          </a:lstStyle>
          <a:p>
            <a:r>
              <a:t>Don’t Store Large Data/Files on Your Local Computer</a:t>
            </a:r>
          </a:p>
        </p:txBody>
      </p:sp>
      <p:sp>
        <p:nvSpPr>
          <p:cNvPr id="968" name="Tick"/>
          <p:cNvSpPr/>
          <p:nvPr/>
        </p:nvSpPr>
        <p:spPr>
          <a:xfrm>
            <a:off x="1602972" y="4696440"/>
            <a:ext cx="840841" cy="645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4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sp>
        <p:nvSpPr>
          <p:cNvPr id="969" name="Tick"/>
          <p:cNvSpPr/>
          <p:nvPr/>
        </p:nvSpPr>
        <p:spPr>
          <a:xfrm>
            <a:off x="1602972" y="6880132"/>
            <a:ext cx="840841" cy="6454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4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sp>
        <p:nvSpPr>
          <p:cNvPr id="970" name="Tick"/>
          <p:cNvSpPr/>
          <p:nvPr/>
        </p:nvSpPr>
        <p:spPr>
          <a:xfrm>
            <a:off x="1602972" y="11289055"/>
            <a:ext cx="840841" cy="6454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4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sp>
        <p:nvSpPr>
          <p:cNvPr id="971" name="Tick"/>
          <p:cNvSpPr/>
          <p:nvPr/>
        </p:nvSpPr>
        <p:spPr>
          <a:xfrm>
            <a:off x="1602972" y="9084594"/>
            <a:ext cx="840841" cy="6454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4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sp>
        <p:nvSpPr>
          <p:cNvPr id="972" name="Multiplication Sign"/>
          <p:cNvSpPr/>
          <p:nvPr/>
        </p:nvSpPr>
        <p:spPr>
          <a:xfrm>
            <a:off x="13820942" y="4634443"/>
            <a:ext cx="769531" cy="7695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77" extrusionOk="0">
                <a:moveTo>
                  <a:pt x="3397" y="0"/>
                </a:moveTo>
                <a:cubicBezTo>
                  <a:pt x="3367" y="0"/>
                  <a:pt x="3337" y="11"/>
                  <a:pt x="3314" y="34"/>
                </a:cubicBezTo>
                <a:lnTo>
                  <a:pt x="34" y="3314"/>
                </a:lnTo>
                <a:cubicBezTo>
                  <a:pt x="-12" y="3360"/>
                  <a:pt x="-12" y="3433"/>
                  <a:pt x="34" y="3479"/>
                </a:cubicBezTo>
                <a:lnTo>
                  <a:pt x="7289" y="10732"/>
                </a:lnTo>
                <a:cubicBezTo>
                  <a:pt x="7319" y="10763"/>
                  <a:pt x="7319" y="10812"/>
                  <a:pt x="7289" y="10842"/>
                </a:cubicBezTo>
                <a:lnTo>
                  <a:pt x="34" y="18097"/>
                </a:lnTo>
                <a:cubicBezTo>
                  <a:pt x="-12" y="18143"/>
                  <a:pt x="-12" y="18216"/>
                  <a:pt x="34" y="18262"/>
                </a:cubicBezTo>
                <a:lnTo>
                  <a:pt x="3314" y="21542"/>
                </a:lnTo>
                <a:cubicBezTo>
                  <a:pt x="3360" y="21588"/>
                  <a:pt x="3433" y="21588"/>
                  <a:pt x="3479" y="21542"/>
                </a:cubicBezTo>
                <a:lnTo>
                  <a:pt x="10732" y="14287"/>
                </a:lnTo>
                <a:cubicBezTo>
                  <a:pt x="10763" y="14257"/>
                  <a:pt x="10813" y="14257"/>
                  <a:pt x="10844" y="14287"/>
                </a:cubicBezTo>
                <a:lnTo>
                  <a:pt x="18097" y="21542"/>
                </a:lnTo>
                <a:cubicBezTo>
                  <a:pt x="18143" y="21588"/>
                  <a:pt x="18216" y="21588"/>
                  <a:pt x="18262" y="21542"/>
                </a:cubicBezTo>
                <a:lnTo>
                  <a:pt x="21542" y="18262"/>
                </a:lnTo>
                <a:cubicBezTo>
                  <a:pt x="21588" y="18216"/>
                  <a:pt x="21588" y="18143"/>
                  <a:pt x="21542" y="18097"/>
                </a:cubicBezTo>
                <a:lnTo>
                  <a:pt x="14287" y="10844"/>
                </a:lnTo>
                <a:cubicBezTo>
                  <a:pt x="14257" y="10813"/>
                  <a:pt x="14257" y="10763"/>
                  <a:pt x="14287" y="10732"/>
                </a:cubicBezTo>
                <a:lnTo>
                  <a:pt x="21542" y="3479"/>
                </a:lnTo>
                <a:cubicBezTo>
                  <a:pt x="21587" y="3433"/>
                  <a:pt x="21587" y="3359"/>
                  <a:pt x="21542" y="3314"/>
                </a:cubicBezTo>
                <a:lnTo>
                  <a:pt x="18262" y="34"/>
                </a:lnTo>
                <a:cubicBezTo>
                  <a:pt x="18216" y="-12"/>
                  <a:pt x="18143" y="-12"/>
                  <a:pt x="18097" y="34"/>
                </a:cubicBezTo>
                <a:lnTo>
                  <a:pt x="10844" y="7289"/>
                </a:lnTo>
                <a:cubicBezTo>
                  <a:pt x="10813" y="7319"/>
                  <a:pt x="10764" y="7319"/>
                  <a:pt x="10734" y="7289"/>
                </a:cubicBezTo>
                <a:lnTo>
                  <a:pt x="3479" y="34"/>
                </a:lnTo>
                <a:cubicBezTo>
                  <a:pt x="3456" y="11"/>
                  <a:pt x="3427" y="0"/>
                  <a:pt x="3397" y="0"/>
                </a:cubicBezTo>
                <a:close/>
              </a:path>
            </a:pathLst>
          </a:custGeom>
          <a:solidFill>
            <a:srgbClr val="FF557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3" name="Multiplication Sign"/>
          <p:cNvSpPr/>
          <p:nvPr/>
        </p:nvSpPr>
        <p:spPr>
          <a:xfrm>
            <a:off x="13820943" y="6846958"/>
            <a:ext cx="769530" cy="769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77" extrusionOk="0">
                <a:moveTo>
                  <a:pt x="3397" y="0"/>
                </a:moveTo>
                <a:cubicBezTo>
                  <a:pt x="3367" y="0"/>
                  <a:pt x="3337" y="11"/>
                  <a:pt x="3314" y="34"/>
                </a:cubicBezTo>
                <a:lnTo>
                  <a:pt x="34" y="3314"/>
                </a:lnTo>
                <a:cubicBezTo>
                  <a:pt x="-12" y="3360"/>
                  <a:pt x="-12" y="3433"/>
                  <a:pt x="34" y="3479"/>
                </a:cubicBezTo>
                <a:lnTo>
                  <a:pt x="7289" y="10732"/>
                </a:lnTo>
                <a:cubicBezTo>
                  <a:pt x="7319" y="10763"/>
                  <a:pt x="7319" y="10812"/>
                  <a:pt x="7289" y="10842"/>
                </a:cubicBezTo>
                <a:lnTo>
                  <a:pt x="34" y="18097"/>
                </a:lnTo>
                <a:cubicBezTo>
                  <a:pt x="-12" y="18143"/>
                  <a:pt x="-12" y="18216"/>
                  <a:pt x="34" y="18262"/>
                </a:cubicBezTo>
                <a:lnTo>
                  <a:pt x="3314" y="21542"/>
                </a:lnTo>
                <a:cubicBezTo>
                  <a:pt x="3360" y="21588"/>
                  <a:pt x="3433" y="21588"/>
                  <a:pt x="3479" y="21542"/>
                </a:cubicBezTo>
                <a:lnTo>
                  <a:pt x="10732" y="14287"/>
                </a:lnTo>
                <a:cubicBezTo>
                  <a:pt x="10763" y="14257"/>
                  <a:pt x="10813" y="14257"/>
                  <a:pt x="10844" y="14287"/>
                </a:cubicBezTo>
                <a:lnTo>
                  <a:pt x="18097" y="21542"/>
                </a:lnTo>
                <a:cubicBezTo>
                  <a:pt x="18143" y="21588"/>
                  <a:pt x="18216" y="21588"/>
                  <a:pt x="18262" y="21542"/>
                </a:cubicBezTo>
                <a:lnTo>
                  <a:pt x="21542" y="18262"/>
                </a:lnTo>
                <a:cubicBezTo>
                  <a:pt x="21588" y="18216"/>
                  <a:pt x="21588" y="18143"/>
                  <a:pt x="21542" y="18097"/>
                </a:cubicBezTo>
                <a:lnTo>
                  <a:pt x="14287" y="10844"/>
                </a:lnTo>
                <a:cubicBezTo>
                  <a:pt x="14257" y="10813"/>
                  <a:pt x="14257" y="10763"/>
                  <a:pt x="14287" y="10732"/>
                </a:cubicBezTo>
                <a:lnTo>
                  <a:pt x="21542" y="3479"/>
                </a:lnTo>
                <a:cubicBezTo>
                  <a:pt x="21587" y="3433"/>
                  <a:pt x="21587" y="3359"/>
                  <a:pt x="21542" y="3314"/>
                </a:cubicBezTo>
                <a:lnTo>
                  <a:pt x="18262" y="34"/>
                </a:lnTo>
                <a:cubicBezTo>
                  <a:pt x="18216" y="-12"/>
                  <a:pt x="18143" y="-12"/>
                  <a:pt x="18097" y="34"/>
                </a:cubicBezTo>
                <a:lnTo>
                  <a:pt x="10844" y="7289"/>
                </a:lnTo>
                <a:cubicBezTo>
                  <a:pt x="10813" y="7319"/>
                  <a:pt x="10764" y="7319"/>
                  <a:pt x="10734" y="7289"/>
                </a:cubicBezTo>
                <a:lnTo>
                  <a:pt x="3479" y="34"/>
                </a:lnTo>
                <a:cubicBezTo>
                  <a:pt x="3456" y="11"/>
                  <a:pt x="3427" y="0"/>
                  <a:pt x="3397" y="0"/>
                </a:cubicBezTo>
                <a:close/>
              </a:path>
            </a:pathLst>
          </a:custGeom>
          <a:solidFill>
            <a:srgbClr val="FF557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4" name="Multiplication Sign"/>
          <p:cNvSpPr/>
          <p:nvPr/>
        </p:nvSpPr>
        <p:spPr>
          <a:xfrm>
            <a:off x="13820942" y="8945013"/>
            <a:ext cx="769531" cy="769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77" extrusionOk="0">
                <a:moveTo>
                  <a:pt x="3397" y="0"/>
                </a:moveTo>
                <a:cubicBezTo>
                  <a:pt x="3367" y="0"/>
                  <a:pt x="3337" y="11"/>
                  <a:pt x="3314" y="34"/>
                </a:cubicBezTo>
                <a:lnTo>
                  <a:pt x="34" y="3314"/>
                </a:lnTo>
                <a:cubicBezTo>
                  <a:pt x="-12" y="3360"/>
                  <a:pt x="-12" y="3433"/>
                  <a:pt x="34" y="3479"/>
                </a:cubicBezTo>
                <a:lnTo>
                  <a:pt x="7289" y="10732"/>
                </a:lnTo>
                <a:cubicBezTo>
                  <a:pt x="7319" y="10763"/>
                  <a:pt x="7319" y="10812"/>
                  <a:pt x="7289" y="10842"/>
                </a:cubicBezTo>
                <a:lnTo>
                  <a:pt x="34" y="18097"/>
                </a:lnTo>
                <a:cubicBezTo>
                  <a:pt x="-12" y="18143"/>
                  <a:pt x="-12" y="18216"/>
                  <a:pt x="34" y="18262"/>
                </a:cubicBezTo>
                <a:lnTo>
                  <a:pt x="3314" y="21542"/>
                </a:lnTo>
                <a:cubicBezTo>
                  <a:pt x="3360" y="21588"/>
                  <a:pt x="3433" y="21588"/>
                  <a:pt x="3479" y="21542"/>
                </a:cubicBezTo>
                <a:lnTo>
                  <a:pt x="10732" y="14287"/>
                </a:lnTo>
                <a:cubicBezTo>
                  <a:pt x="10763" y="14257"/>
                  <a:pt x="10813" y="14257"/>
                  <a:pt x="10844" y="14287"/>
                </a:cubicBezTo>
                <a:lnTo>
                  <a:pt x="18097" y="21542"/>
                </a:lnTo>
                <a:cubicBezTo>
                  <a:pt x="18143" y="21588"/>
                  <a:pt x="18216" y="21588"/>
                  <a:pt x="18262" y="21542"/>
                </a:cubicBezTo>
                <a:lnTo>
                  <a:pt x="21542" y="18262"/>
                </a:lnTo>
                <a:cubicBezTo>
                  <a:pt x="21588" y="18216"/>
                  <a:pt x="21588" y="18143"/>
                  <a:pt x="21542" y="18097"/>
                </a:cubicBezTo>
                <a:lnTo>
                  <a:pt x="14287" y="10844"/>
                </a:lnTo>
                <a:cubicBezTo>
                  <a:pt x="14257" y="10813"/>
                  <a:pt x="14257" y="10763"/>
                  <a:pt x="14287" y="10732"/>
                </a:cubicBezTo>
                <a:lnTo>
                  <a:pt x="21542" y="3479"/>
                </a:lnTo>
                <a:cubicBezTo>
                  <a:pt x="21587" y="3433"/>
                  <a:pt x="21587" y="3359"/>
                  <a:pt x="21542" y="3314"/>
                </a:cubicBezTo>
                <a:lnTo>
                  <a:pt x="18262" y="34"/>
                </a:lnTo>
                <a:cubicBezTo>
                  <a:pt x="18216" y="-12"/>
                  <a:pt x="18143" y="-12"/>
                  <a:pt x="18097" y="34"/>
                </a:cubicBezTo>
                <a:lnTo>
                  <a:pt x="10844" y="7289"/>
                </a:lnTo>
                <a:cubicBezTo>
                  <a:pt x="10813" y="7319"/>
                  <a:pt x="10764" y="7319"/>
                  <a:pt x="10734" y="7289"/>
                </a:cubicBezTo>
                <a:lnTo>
                  <a:pt x="3479" y="34"/>
                </a:lnTo>
                <a:cubicBezTo>
                  <a:pt x="3456" y="11"/>
                  <a:pt x="3427" y="0"/>
                  <a:pt x="3397" y="0"/>
                </a:cubicBezTo>
                <a:close/>
              </a:path>
            </a:pathLst>
          </a:custGeom>
          <a:solidFill>
            <a:srgbClr val="FF557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5" name="Multiplication Sign"/>
          <p:cNvSpPr/>
          <p:nvPr/>
        </p:nvSpPr>
        <p:spPr>
          <a:xfrm>
            <a:off x="13820943" y="11235111"/>
            <a:ext cx="769530" cy="7695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77" extrusionOk="0">
                <a:moveTo>
                  <a:pt x="3397" y="0"/>
                </a:moveTo>
                <a:cubicBezTo>
                  <a:pt x="3367" y="0"/>
                  <a:pt x="3337" y="11"/>
                  <a:pt x="3314" y="34"/>
                </a:cubicBezTo>
                <a:lnTo>
                  <a:pt x="34" y="3314"/>
                </a:lnTo>
                <a:cubicBezTo>
                  <a:pt x="-12" y="3360"/>
                  <a:pt x="-12" y="3433"/>
                  <a:pt x="34" y="3479"/>
                </a:cubicBezTo>
                <a:lnTo>
                  <a:pt x="7289" y="10732"/>
                </a:lnTo>
                <a:cubicBezTo>
                  <a:pt x="7319" y="10763"/>
                  <a:pt x="7319" y="10812"/>
                  <a:pt x="7289" y="10842"/>
                </a:cubicBezTo>
                <a:lnTo>
                  <a:pt x="34" y="18097"/>
                </a:lnTo>
                <a:cubicBezTo>
                  <a:pt x="-12" y="18143"/>
                  <a:pt x="-12" y="18216"/>
                  <a:pt x="34" y="18262"/>
                </a:cubicBezTo>
                <a:lnTo>
                  <a:pt x="3314" y="21542"/>
                </a:lnTo>
                <a:cubicBezTo>
                  <a:pt x="3360" y="21588"/>
                  <a:pt x="3433" y="21588"/>
                  <a:pt x="3479" y="21542"/>
                </a:cubicBezTo>
                <a:lnTo>
                  <a:pt x="10732" y="14287"/>
                </a:lnTo>
                <a:cubicBezTo>
                  <a:pt x="10763" y="14257"/>
                  <a:pt x="10813" y="14257"/>
                  <a:pt x="10844" y="14287"/>
                </a:cubicBezTo>
                <a:lnTo>
                  <a:pt x="18097" y="21542"/>
                </a:lnTo>
                <a:cubicBezTo>
                  <a:pt x="18143" y="21588"/>
                  <a:pt x="18216" y="21588"/>
                  <a:pt x="18262" y="21542"/>
                </a:cubicBezTo>
                <a:lnTo>
                  <a:pt x="21542" y="18262"/>
                </a:lnTo>
                <a:cubicBezTo>
                  <a:pt x="21588" y="18216"/>
                  <a:pt x="21588" y="18143"/>
                  <a:pt x="21542" y="18097"/>
                </a:cubicBezTo>
                <a:lnTo>
                  <a:pt x="14287" y="10844"/>
                </a:lnTo>
                <a:cubicBezTo>
                  <a:pt x="14257" y="10813"/>
                  <a:pt x="14257" y="10763"/>
                  <a:pt x="14287" y="10732"/>
                </a:cubicBezTo>
                <a:lnTo>
                  <a:pt x="21542" y="3479"/>
                </a:lnTo>
                <a:cubicBezTo>
                  <a:pt x="21587" y="3433"/>
                  <a:pt x="21587" y="3359"/>
                  <a:pt x="21542" y="3314"/>
                </a:cubicBezTo>
                <a:lnTo>
                  <a:pt x="18262" y="34"/>
                </a:lnTo>
                <a:cubicBezTo>
                  <a:pt x="18216" y="-12"/>
                  <a:pt x="18143" y="-12"/>
                  <a:pt x="18097" y="34"/>
                </a:cubicBezTo>
                <a:lnTo>
                  <a:pt x="10844" y="7289"/>
                </a:lnTo>
                <a:cubicBezTo>
                  <a:pt x="10813" y="7319"/>
                  <a:pt x="10764" y="7319"/>
                  <a:pt x="10734" y="7289"/>
                </a:cubicBezTo>
                <a:lnTo>
                  <a:pt x="3479" y="34"/>
                </a:lnTo>
                <a:cubicBezTo>
                  <a:pt x="3456" y="11"/>
                  <a:pt x="3427" y="0"/>
                  <a:pt x="3397" y="0"/>
                </a:cubicBezTo>
                <a:close/>
              </a:path>
            </a:pathLst>
          </a:custGeom>
          <a:solidFill>
            <a:srgbClr val="FF557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6" name="TextBox 34"/>
          <p:cNvSpPr txBox="1"/>
          <p:nvPr/>
        </p:nvSpPr>
        <p:spPr>
          <a:xfrm>
            <a:off x="14908730" y="4541671"/>
            <a:ext cx="762586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FFFFFF"/>
                </a:solidFill>
              </a:defRPr>
            </a:lvl1pPr>
          </a:lstStyle>
          <a:p>
            <a:r>
              <a:t>Don’t Use Symbols or Spaces in File/Directory Names</a:t>
            </a:r>
          </a:p>
        </p:txBody>
      </p:sp>
      <p:sp>
        <p:nvSpPr>
          <p:cNvPr id="977" name="TextBox 34"/>
          <p:cNvSpPr txBox="1"/>
          <p:nvPr/>
        </p:nvSpPr>
        <p:spPr>
          <a:xfrm>
            <a:off x="15010330" y="11123900"/>
            <a:ext cx="762586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FFFFFF"/>
                </a:solidFill>
              </a:defRPr>
            </a:lvl1pPr>
          </a:lstStyle>
          <a:p>
            <a:r>
              <a:t>Don’t Store Sensitive Datasets on Your Computer</a:t>
            </a:r>
          </a:p>
        </p:txBody>
      </p:sp>
      <p:sp>
        <p:nvSpPr>
          <p:cNvPr id="978" name="TextBox 34"/>
          <p:cNvSpPr txBox="1"/>
          <p:nvPr/>
        </p:nvSpPr>
        <p:spPr>
          <a:xfrm>
            <a:off x="15013260" y="6748446"/>
            <a:ext cx="762000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FFFFFF"/>
                </a:solidFill>
              </a:defRPr>
            </a:lvl1pPr>
          </a:lstStyle>
          <a:p>
            <a:r>
              <a:rPr dirty="0"/>
              <a:t>Don’t store multiple copies of file, instead point to i</a:t>
            </a:r>
            <a:r>
              <a:rPr lang="en-US" dirty="0"/>
              <a:t>t</a:t>
            </a:r>
            <a:r>
              <a:rPr dirty="0"/>
              <a:t> (path).</a:t>
            </a:r>
          </a:p>
        </p:txBody>
      </p:sp>
      <p:sp>
        <p:nvSpPr>
          <p:cNvPr id="979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626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45</a:t>
            </a:r>
            <a:endParaRPr dirty="0"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Rectangle"/>
          <p:cNvSpPr/>
          <p:nvPr/>
        </p:nvSpPr>
        <p:spPr>
          <a:xfrm>
            <a:off x="3030" y="-36899"/>
            <a:ext cx="24365240" cy="271196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E2E2E2"/>
                </a:solidFill>
              </a:defRPr>
            </a:pPr>
            <a:endParaRPr/>
          </a:p>
        </p:txBody>
      </p:sp>
      <p:sp>
        <p:nvSpPr>
          <p:cNvPr id="982" name="Group 3"/>
          <p:cNvSpPr txBox="1"/>
          <p:nvPr/>
        </p:nvSpPr>
        <p:spPr>
          <a:xfrm>
            <a:off x="6157636" y="950622"/>
            <a:ext cx="13326029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74556"/>
                </a:solidFill>
              </a:defRPr>
            </a:lvl1pPr>
          </a:lstStyle>
          <a:p>
            <a:r>
              <a:t>A SUGGESTION FOR STRUCTURE</a:t>
            </a:r>
          </a:p>
        </p:txBody>
      </p:sp>
      <p:grpSp>
        <p:nvGrpSpPr>
          <p:cNvPr id="985" name="Group"/>
          <p:cNvGrpSpPr/>
          <p:nvPr/>
        </p:nvGrpSpPr>
        <p:grpSpPr>
          <a:xfrm>
            <a:off x="10595143" y="3317549"/>
            <a:ext cx="3033884" cy="1223886"/>
            <a:chOff x="0" y="0"/>
            <a:chExt cx="3033883" cy="1223885"/>
          </a:xfrm>
        </p:grpSpPr>
        <p:sp>
          <p:nvSpPr>
            <p:cNvPr id="983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84" name="Freeform 25"/>
            <p:cNvSpPr/>
            <p:nvPr/>
          </p:nvSpPr>
          <p:spPr>
            <a:xfrm>
              <a:off x="99419" y="98275"/>
              <a:ext cx="2848480" cy="1026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986" name="SCRATCH"/>
          <p:cNvSpPr txBox="1"/>
          <p:nvPr/>
        </p:nvSpPr>
        <p:spPr>
          <a:xfrm>
            <a:off x="11393741" y="3666909"/>
            <a:ext cx="1409081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</a:t>
            </a:r>
            <a:r>
              <a:rPr>
                <a:solidFill>
                  <a:srgbClr val="374556"/>
                </a:solidFill>
              </a:rPr>
              <a:t>HOME</a:t>
            </a:r>
          </a:p>
        </p:txBody>
      </p:sp>
      <p:grpSp>
        <p:nvGrpSpPr>
          <p:cNvPr id="989" name="Group"/>
          <p:cNvGrpSpPr/>
          <p:nvPr/>
        </p:nvGrpSpPr>
        <p:grpSpPr>
          <a:xfrm>
            <a:off x="8451198" y="4752740"/>
            <a:ext cx="3033883" cy="1223886"/>
            <a:chOff x="-1" y="0"/>
            <a:chExt cx="3033881" cy="1223884"/>
          </a:xfrm>
        </p:grpSpPr>
        <p:sp>
          <p:nvSpPr>
            <p:cNvPr id="987" name="Freeform 15"/>
            <p:cNvSpPr/>
            <p:nvPr/>
          </p:nvSpPr>
          <p:spPr>
            <a:xfrm>
              <a:off x="-2" y="0"/>
              <a:ext cx="3033883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88" name="Freeform 25"/>
            <p:cNvSpPr/>
            <p:nvPr/>
          </p:nvSpPr>
          <p:spPr>
            <a:xfrm>
              <a:off x="99419" y="98275"/>
              <a:ext cx="2848478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990" name="SCRATCH"/>
          <p:cNvSpPr txBox="1"/>
          <p:nvPr/>
        </p:nvSpPr>
        <p:spPr>
          <a:xfrm>
            <a:off x="9193559" y="5101710"/>
            <a:ext cx="1549162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USER</a:t>
            </a:r>
          </a:p>
        </p:txBody>
      </p:sp>
      <p:grpSp>
        <p:nvGrpSpPr>
          <p:cNvPr id="993" name="Group"/>
          <p:cNvGrpSpPr/>
          <p:nvPr/>
        </p:nvGrpSpPr>
        <p:grpSpPr>
          <a:xfrm>
            <a:off x="12886218" y="4752740"/>
            <a:ext cx="3033883" cy="1223886"/>
            <a:chOff x="-1" y="0"/>
            <a:chExt cx="3033881" cy="1223884"/>
          </a:xfrm>
        </p:grpSpPr>
        <p:sp>
          <p:nvSpPr>
            <p:cNvPr id="991" name="Freeform 15"/>
            <p:cNvSpPr/>
            <p:nvPr/>
          </p:nvSpPr>
          <p:spPr>
            <a:xfrm>
              <a:off x="-2" y="0"/>
              <a:ext cx="3033883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2" name="Freeform 25"/>
            <p:cNvSpPr/>
            <p:nvPr/>
          </p:nvSpPr>
          <p:spPr>
            <a:xfrm>
              <a:off x="99419" y="98275"/>
              <a:ext cx="2848478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994" name="SCRATCH"/>
          <p:cNvSpPr txBox="1"/>
          <p:nvPr/>
        </p:nvSpPr>
        <p:spPr>
          <a:xfrm>
            <a:off x="13534941" y="5106563"/>
            <a:ext cx="173643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DRIVE</a:t>
            </a:r>
          </a:p>
        </p:txBody>
      </p:sp>
      <p:grpSp>
        <p:nvGrpSpPr>
          <p:cNvPr id="997" name="Group"/>
          <p:cNvGrpSpPr/>
          <p:nvPr/>
        </p:nvGrpSpPr>
        <p:grpSpPr>
          <a:xfrm>
            <a:off x="10595143" y="6195304"/>
            <a:ext cx="3033884" cy="1223886"/>
            <a:chOff x="0" y="0"/>
            <a:chExt cx="3033883" cy="1223884"/>
          </a:xfrm>
        </p:grpSpPr>
        <p:sp>
          <p:nvSpPr>
            <p:cNvPr id="995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6" name="Freeform 25"/>
            <p:cNvSpPr/>
            <p:nvPr/>
          </p:nvSpPr>
          <p:spPr>
            <a:xfrm>
              <a:off x="99419" y="98275"/>
              <a:ext cx="2848480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998" name="SCRATCH"/>
          <p:cNvSpPr txBox="1"/>
          <p:nvPr/>
        </p:nvSpPr>
        <p:spPr>
          <a:xfrm>
            <a:off x="10914526" y="6553245"/>
            <a:ext cx="234857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PROJECTS</a:t>
            </a:r>
          </a:p>
        </p:txBody>
      </p:sp>
      <p:sp>
        <p:nvSpPr>
          <p:cNvPr id="999" name="Line"/>
          <p:cNvSpPr/>
          <p:nvPr/>
        </p:nvSpPr>
        <p:spPr>
          <a:xfrm>
            <a:off x="12112084" y="7573557"/>
            <a:ext cx="2" cy="479967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0" name="Line"/>
          <p:cNvSpPr/>
          <p:nvPr/>
        </p:nvSpPr>
        <p:spPr>
          <a:xfrm>
            <a:off x="11643493" y="5433623"/>
            <a:ext cx="1084316" cy="3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1" name="Connection Line"/>
          <p:cNvSpPr/>
          <p:nvPr/>
        </p:nvSpPr>
        <p:spPr>
          <a:xfrm>
            <a:off x="9832970" y="3922790"/>
            <a:ext cx="682314" cy="7120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2" name="Connection Line"/>
          <p:cNvSpPr/>
          <p:nvPr/>
        </p:nvSpPr>
        <p:spPr>
          <a:xfrm>
            <a:off x="9752285" y="4510330"/>
            <a:ext cx="195848" cy="125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3" name="Connection Line"/>
          <p:cNvSpPr/>
          <p:nvPr/>
        </p:nvSpPr>
        <p:spPr>
          <a:xfrm>
            <a:off x="13749807" y="6102005"/>
            <a:ext cx="682314" cy="712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4" name="Connection Line"/>
          <p:cNvSpPr/>
          <p:nvPr/>
        </p:nvSpPr>
        <p:spPr>
          <a:xfrm>
            <a:off x="13756823" y="6698754"/>
            <a:ext cx="145924" cy="20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07" h="21600" extrusionOk="0">
                <a:moveTo>
                  <a:pt x="16307" y="21600"/>
                </a:moveTo>
                <a:cubicBezTo>
                  <a:pt x="-3674" y="17058"/>
                  <a:pt x="-5293" y="9858"/>
                  <a:pt x="11451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5" name="Connection Line"/>
          <p:cNvSpPr/>
          <p:nvPr/>
        </p:nvSpPr>
        <p:spPr>
          <a:xfrm>
            <a:off x="9792627" y="6102005"/>
            <a:ext cx="682315" cy="712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8985" y="19645"/>
                  <a:pt x="1785" y="12445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6" name="Connection Line"/>
          <p:cNvSpPr/>
          <p:nvPr/>
        </p:nvSpPr>
        <p:spPr>
          <a:xfrm>
            <a:off x="10322000" y="6698754"/>
            <a:ext cx="145926" cy="20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07" h="21600" extrusionOk="0">
                <a:moveTo>
                  <a:pt x="0" y="21600"/>
                </a:moveTo>
                <a:cubicBezTo>
                  <a:pt x="19981" y="17058"/>
                  <a:pt x="21600" y="9858"/>
                  <a:pt x="4856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7" name="Connection Line"/>
          <p:cNvSpPr/>
          <p:nvPr/>
        </p:nvSpPr>
        <p:spPr>
          <a:xfrm>
            <a:off x="11993098" y="7922248"/>
            <a:ext cx="237731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8" name="Connection Line"/>
          <p:cNvSpPr/>
          <p:nvPr/>
        </p:nvSpPr>
        <p:spPr>
          <a:xfrm>
            <a:off x="12592108" y="5355114"/>
            <a:ext cx="146002" cy="1828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7" h="21600" extrusionOk="0">
                <a:moveTo>
                  <a:pt x="2526" y="21600"/>
                </a:moveTo>
                <a:cubicBezTo>
                  <a:pt x="21600" y="12380"/>
                  <a:pt x="20758" y="5180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9" name="Connection Line"/>
          <p:cNvSpPr/>
          <p:nvPr/>
        </p:nvSpPr>
        <p:spPr>
          <a:xfrm>
            <a:off x="11634239" y="5355114"/>
            <a:ext cx="146000" cy="1828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7" h="21600" extrusionOk="0">
                <a:moveTo>
                  <a:pt x="13701" y="21600"/>
                </a:moveTo>
                <a:cubicBezTo>
                  <a:pt x="-5373" y="12380"/>
                  <a:pt x="-4531" y="5180"/>
                  <a:pt x="16227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0" name="Connection Line"/>
          <p:cNvSpPr/>
          <p:nvPr/>
        </p:nvSpPr>
        <p:spPr>
          <a:xfrm>
            <a:off x="13680154" y="3934064"/>
            <a:ext cx="682314" cy="7120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1" name="Connection Line"/>
          <p:cNvSpPr/>
          <p:nvPr/>
        </p:nvSpPr>
        <p:spPr>
          <a:xfrm>
            <a:off x="14247305" y="4521605"/>
            <a:ext cx="195848" cy="125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2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44</a:t>
            </a:fld>
            <a:endParaRPr/>
          </a:p>
        </p:txBody>
      </p:sp>
      <p:sp>
        <p:nvSpPr>
          <p:cNvPr id="1013" name="Rectangle"/>
          <p:cNvSpPr/>
          <p:nvPr/>
        </p:nvSpPr>
        <p:spPr>
          <a:xfrm>
            <a:off x="0" y="8582199"/>
            <a:ext cx="24371304" cy="515743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E2E2E2"/>
                </a:solidFill>
              </a:defRPr>
            </a:pPr>
            <a:endParaRPr dirty="0"/>
          </a:p>
        </p:txBody>
      </p:sp>
      <p:grpSp>
        <p:nvGrpSpPr>
          <p:cNvPr id="1016" name="Group"/>
          <p:cNvGrpSpPr/>
          <p:nvPr/>
        </p:nvGrpSpPr>
        <p:grpSpPr>
          <a:xfrm>
            <a:off x="9442483" y="12304910"/>
            <a:ext cx="2559138" cy="984545"/>
            <a:chOff x="0" y="0"/>
            <a:chExt cx="2559136" cy="984543"/>
          </a:xfrm>
        </p:grpSpPr>
        <p:sp>
          <p:nvSpPr>
            <p:cNvPr id="1014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15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017" name="Freeform 15"/>
          <p:cNvSpPr/>
          <p:nvPr/>
        </p:nvSpPr>
        <p:spPr>
          <a:xfrm>
            <a:off x="18624573" y="10706334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18" name="Freeform 25"/>
          <p:cNvSpPr/>
          <p:nvPr/>
        </p:nvSpPr>
        <p:spPr>
          <a:xfrm>
            <a:off x="18708436" y="10789232"/>
            <a:ext cx="2402744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19" name="Freeform 15"/>
          <p:cNvSpPr/>
          <p:nvPr/>
        </p:nvSpPr>
        <p:spPr>
          <a:xfrm>
            <a:off x="10806514" y="10702376"/>
            <a:ext cx="2559136" cy="10323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20" name="Freeform 25"/>
          <p:cNvSpPr/>
          <p:nvPr/>
        </p:nvSpPr>
        <p:spPr>
          <a:xfrm>
            <a:off x="10884710" y="10789574"/>
            <a:ext cx="2402744" cy="8656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21" name="Freeform 15"/>
          <p:cNvSpPr/>
          <p:nvPr/>
        </p:nvSpPr>
        <p:spPr>
          <a:xfrm>
            <a:off x="2995670" y="10706334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22" name="Freeform 25"/>
          <p:cNvSpPr/>
          <p:nvPr/>
        </p:nvSpPr>
        <p:spPr>
          <a:xfrm>
            <a:off x="3079531" y="10789232"/>
            <a:ext cx="2402745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23" name="ARCHIVE"/>
          <p:cNvSpPr txBox="1"/>
          <p:nvPr/>
        </p:nvSpPr>
        <p:spPr>
          <a:xfrm>
            <a:off x="18829210" y="10974870"/>
            <a:ext cx="214986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Docs</a:t>
            </a:r>
          </a:p>
        </p:txBody>
      </p:sp>
      <p:sp>
        <p:nvSpPr>
          <p:cNvPr id="1024" name="DATA"/>
          <p:cNvSpPr txBox="1"/>
          <p:nvPr/>
        </p:nvSpPr>
        <p:spPr>
          <a:xfrm>
            <a:off x="11598606" y="10974869"/>
            <a:ext cx="99935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Data</a:t>
            </a:r>
          </a:p>
        </p:txBody>
      </p:sp>
      <p:sp>
        <p:nvSpPr>
          <p:cNvPr id="1025" name="PEOPLE"/>
          <p:cNvSpPr txBox="1"/>
          <p:nvPr/>
        </p:nvSpPr>
        <p:spPr>
          <a:xfrm>
            <a:off x="3544076" y="10979552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Results</a:t>
            </a:r>
          </a:p>
        </p:txBody>
      </p:sp>
      <p:grpSp>
        <p:nvGrpSpPr>
          <p:cNvPr id="1028" name="Group"/>
          <p:cNvGrpSpPr/>
          <p:nvPr/>
        </p:nvGrpSpPr>
        <p:grpSpPr>
          <a:xfrm>
            <a:off x="12170542" y="12287960"/>
            <a:ext cx="2559137" cy="984545"/>
            <a:chOff x="0" y="0"/>
            <a:chExt cx="2559136" cy="984543"/>
          </a:xfrm>
        </p:grpSpPr>
        <p:sp>
          <p:nvSpPr>
            <p:cNvPr id="1026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27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029" name="GENERATED"/>
          <p:cNvSpPr txBox="1"/>
          <p:nvPr/>
        </p:nvSpPr>
        <p:spPr>
          <a:xfrm>
            <a:off x="12459462" y="12516210"/>
            <a:ext cx="198129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Generated</a:t>
            </a:r>
          </a:p>
        </p:txBody>
      </p:sp>
      <p:sp>
        <p:nvSpPr>
          <p:cNvPr id="1030" name="Freeform 15"/>
          <p:cNvSpPr/>
          <p:nvPr/>
        </p:nvSpPr>
        <p:spPr>
          <a:xfrm>
            <a:off x="10820316" y="8804464"/>
            <a:ext cx="2559136" cy="10323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31" name="Freeform 25"/>
          <p:cNvSpPr/>
          <p:nvPr/>
        </p:nvSpPr>
        <p:spPr>
          <a:xfrm>
            <a:off x="10904177" y="8887362"/>
            <a:ext cx="2402745" cy="8656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32" name="SCRATCH"/>
          <p:cNvSpPr txBox="1"/>
          <p:nvPr/>
        </p:nvSpPr>
        <p:spPr>
          <a:xfrm>
            <a:off x="11433726" y="9055786"/>
            <a:ext cx="13301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Name</a:t>
            </a:r>
          </a:p>
        </p:txBody>
      </p:sp>
      <p:sp>
        <p:nvSpPr>
          <p:cNvPr id="1033" name="GENERATED"/>
          <p:cNvSpPr txBox="1"/>
          <p:nvPr/>
        </p:nvSpPr>
        <p:spPr>
          <a:xfrm>
            <a:off x="10255387" y="12549531"/>
            <a:ext cx="93333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Raw</a:t>
            </a:r>
          </a:p>
        </p:txBody>
      </p:sp>
      <p:grpSp>
        <p:nvGrpSpPr>
          <p:cNvPr id="1036" name="Group"/>
          <p:cNvGrpSpPr/>
          <p:nvPr/>
        </p:nvGrpSpPr>
        <p:grpSpPr>
          <a:xfrm>
            <a:off x="17210733" y="12271588"/>
            <a:ext cx="2559137" cy="984546"/>
            <a:chOff x="0" y="0"/>
            <a:chExt cx="2559136" cy="984545"/>
          </a:xfrm>
        </p:grpSpPr>
        <p:sp>
          <p:nvSpPr>
            <p:cNvPr id="1034" name="Freeform 15"/>
            <p:cNvSpPr/>
            <p:nvPr/>
          </p:nvSpPr>
          <p:spPr>
            <a:xfrm>
              <a:off x="-1" y="-1"/>
              <a:ext cx="2559137" cy="984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35" name="Freeform 25"/>
            <p:cNvSpPr/>
            <p:nvPr/>
          </p:nvSpPr>
          <p:spPr>
            <a:xfrm>
              <a:off x="78644" y="79056"/>
              <a:ext cx="2402746" cy="825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039" name="Group"/>
          <p:cNvGrpSpPr/>
          <p:nvPr/>
        </p:nvGrpSpPr>
        <p:grpSpPr>
          <a:xfrm>
            <a:off x="20034759" y="12262408"/>
            <a:ext cx="2559137" cy="984545"/>
            <a:chOff x="0" y="0"/>
            <a:chExt cx="2559136" cy="984543"/>
          </a:xfrm>
        </p:grpSpPr>
        <p:sp>
          <p:nvSpPr>
            <p:cNvPr id="1037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38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040" name="GENERATED"/>
          <p:cNvSpPr txBox="1"/>
          <p:nvPr/>
        </p:nvSpPr>
        <p:spPr>
          <a:xfrm>
            <a:off x="20709264" y="12521675"/>
            <a:ext cx="1210125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Drafts</a:t>
            </a:r>
          </a:p>
        </p:txBody>
      </p:sp>
      <p:sp>
        <p:nvSpPr>
          <p:cNvPr id="1041" name="GENERATED"/>
          <p:cNvSpPr txBox="1"/>
          <p:nvPr/>
        </p:nvSpPr>
        <p:spPr>
          <a:xfrm>
            <a:off x="17571848" y="12507030"/>
            <a:ext cx="1836908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Literature</a:t>
            </a:r>
          </a:p>
        </p:txBody>
      </p:sp>
      <p:sp>
        <p:nvSpPr>
          <p:cNvPr id="1042" name="Freeform 15"/>
          <p:cNvSpPr/>
          <p:nvPr/>
        </p:nvSpPr>
        <p:spPr>
          <a:xfrm>
            <a:off x="1577269" y="12243086"/>
            <a:ext cx="2559136" cy="1032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43" name="Freeform 25"/>
          <p:cNvSpPr/>
          <p:nvPr/>
        </p:nvSpPr>
        <p:spPr>
          <a:xfrm>
            <a:off x="1661130" y="12325984"/>
            <a:ext cx="2402746" cy="86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44" name="Freeform 15"/>
          <p:cNvSpPr/>
          <p:nvPr/>
        </p:nvSpPr>
        <p:spPr>
          <a:xfrm>
            <a:off x="4385433" y="12243086"/>
            <a:ext cx="2559136" cy="1032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45" name="Freeform 25"/>
          <p:cNvSpPr/>
          <p:nvPr/>
        </p:nvSpPr>
        <p:spPr>
          <a:xfrm>
            <a:off x="4463627" y="12325984"/>
            <a:ext cx="2402745" cy="86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46" name="GENERATED"/>
          <p:cNvSpPr txBox="1"/>
          <p:nvPr/>
        </p:nvSpPr>
        <p:spPr>
          <a:xfrm>
            <a:off x="2251774" y="12507030"/>
            <a:ext cx="13301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Tables</a:t>
            </a:r>
          </a:p>
        </p:txBody>
      </p:sp>
      <p:sp>
        <p:nvSpPr>
          <p:cNvPr id="1047" name="GENERATED"/>
          <p:cNvSpPr txBox="1"/>
          <p:nvPr/>
        </p:nvSpPr>
        <p:spPr>
          <a:xfrm>
            <a:off x="4999946" y="12507030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Figures</a:t>
            </a:r>
          </a:p>
        </p:txBody>
      </p:sp>
      <p:sp>
        <p:nvSpPr>
          <p:cNvPr id="1048" name="Freeform 15"/>
          <p:cNvSpPr/>
          <p:nvPr/>
        </p:nvSpPr>
        <p:spPr>
          <a:xfrm>
            <a:off x="14715545" y="10705086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49" name="Freeform 25"/>
          <p:cNvSpPr/>
          <p:nvPr/>
        </p:nvSpPr>
        <p:spPr>
          <a:xfrm>
            <a:off x="14799406" y="10787984"/>
            <a:ext cx="2402745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50" name="PEOPLE"/>
          <p:cNvSpPr txBox="1"/>
          <p:nvPr/>
        </p:nvSpPr>
        <p:spPr>
          <a:xfrm>
            <a:off x="15332502" y="10974869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Scratch</a:t>
            </a:r>
          </a:p>
        </p:txBody>
      </p:sp>
      <p:sp>
        <p:nvSpPr>
          <p:cNvPr id="1051" name="Line"/>
          <p:cNvSpPr/>
          <p:nvPr/>
        </p:nvSpPr>
        <p:spPr>
          <a:xfrm>
            <a:off x="12083999" y="11826728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2" name="Connection Line"/>
          <p:cNvSpPr/>
          <p:nvPr/>
        </p:nvSpPr>
        <p:spPr>
          <a:xfrm>
            <a:off x="11965813" y="12186939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3" name="Line"/>
          <p:cNvSpPr/>
          <p:nvPr/>
        </p:nvSpPr>
        <p:spPr>
          <a:xfrm>
            <a:off x="19901897" y="11826728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4" name="Connection Line"/>
          <p:cNvSpPr/>
          <p:nvPr/>
        </p:nvSpPr>
        <p:spPr>
          <a:xfrm>
            <a:off x="19776448" y="12185132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5" name="Line"/>
          <p:cNvSpPr/>
          <p:nvPr/>
        </p:nvSpPr>
        <p:spPr>
          <a:xfrm>
            <a:off x="4261314" y="11826728"/>
            <a:ext cx="3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6" name="Connection Line"/>
          <p:cNvSpPr/>
          <p:nvPr/>
        </p:nvSpPr>
        <p:spPr>
          <a:xfrm>
            <a:off x="4129516" y="12186939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62" name="Group"/>
          <p:cNvGrpSpPr/>
          <p:nvPr/>
        </p:nvGrpSpPr>
        <p:grpSpPr>
          <a:xfrm>
            <a:off x="4124602" y="9535476"/>
            <a:ext cx="6372489" cy="1014461"/>
            <a:chOff x="0" y="3"/>
            <a:chExt cx="6372488" cy="1014460"/>
          </a:xfrm>
        </p:grpSpPr>
        <p:sp>
          <p:nvSpPr>
            <p:cNvPr id="1057" name="Connection Line"/>
            <p:cNvSpPr/>
            <p:nvPr/>
          </p:nvSpPr>
          <p:spPr>
            <a:xfrm>
              <a:off x="98805" y="3"/>
              <a:ext cx="6273684" cy="999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19198" extrusionOk="0">
                  <a:moveTo>
                    <a:pt x="21576" y="844"/>
                  </a:moveTo>
                  <a:cubicBezTo>
                    <a:pt x="7168" y="-2402"/>
                    <a:pt x="-24" y="3716"/>
                    <a:pt x="0" y="19198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58" name="Connection Line"/>
            <p:cNvSpPr/>
            <p:nvPr/>
          </p:nvSpPr>
          <p:spPr>
            <a:xfrm>
              <a:off x="-1" y="830613"/>
              <a:ext cx="288147" cy="1838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45" extrusionOk="0">
                  <a:moveTo>
                    <a:pt x="21600" y="3243"/>
                  </a:moveTo>
                  <a:cubicBezTo>
                    <a:pt x="9455" y="21600"/>
                    <a:pt x="2255" y="20519"/>
                    <a:pt x="0" y="0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061" name="Group"/>
            <p:cNvGrpSpPr/>
            <p:nvPr/>
          </p:nvGrpSpPr>
          <p:grpSpPr>
            <a:xfrm>
              <a:off x="3872353" y="66587"/>
              <a:ext cx="2449683" cy="928100"/>
              <a:chOff x="0" y="0"/>
              <a:chExt cx="2449681" cy="928099"/>
            </a:xfrm>
          </p:grpSpPr>
          <p:sp>
            <p:nvSpPr>
              <p:cNvPr id="1059" name="Connection Line"/>
              <p:cNvSpPr/>
              <p:nvPr/>
            </p:nvSpPr>
            <p:spPr>
              <a:xfrm>
                <a:off x="116414" y="-1"/>
                <a:ext cx="2333268" cy="9215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8539" y="2010"/>
                      <a:pt x="1339" y="9210"/>
                      <a:pt x="0" y="21600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60" name="Connection Line"/>
              <p:cNvSpPr/>
              <p:nvPr/>
            </p:nvSpPr>
            <p:spPr>
              <a:xfrm>
                <a:off x="-1" y="730706"/>
                <a:ext cx="310643" cy="197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32" extrusionOk="0">
                    <a:moveTo>
                      <a:pt x="0" y="0"/>
                    </a:moveTo>
                    <a:cubicBezTo>
                      <a:pt x="4342" y="20682"/>
                      <a:pt x="11542" y="21600"/>
                      <a:pt x="21600" y="2755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063" name="Freeform 15"/>
          <p:cNvSpPr/>
          <p:nvPr/>
        </p:nvSpPr>
        <p:spPr>
          <a:xfrm>
            <a:off x="6897482" y="10706676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64" name="Freeform 25"/>
          <p:cNvSpPr/>
          <p:nvPr/>
        </p:nvSpPr>
        <p:spPr>
          <a:xfrm>
            <a:off x="6981345" y="10789573"/>
            <a:ext cx="2402744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65" name="ARCHIVE"/>
          <p:cNvSpPr txBox="1"/>
          <p:nvPr/>
        </p:nvSpPr>
        <p:spPr>
          <a:xfrm>
            <a:off x="7102119" y="10975212"/>
            <a:ext cx="214986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Scripts</a:t>
            </a:r>
          </a:p>
        </p:txBody>
      </p:sp>
      <p:sp>
        <p:nvSpPr>
          <p:cNvPr id="1066" name="Line"/>
          <p:cNvSpPr/>
          <p:nvPr/>
        </p:nvSpPr>
        <p:spPr>
          <a:xfrm>
            <a:off x="12099883" y="10073069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67" name="Connection Line"/>
          <p:cNvSpPr/>
          <p:nvPr/>
        </p:nvSpPr>
        <p:spPr>
          <a:xfrm>
            <a:off x="11982277" y="10447266"/>
            <a:ext cx="237731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73" name="Group"/>
          <p:cNvGrpSpPr/>
          <p:nvPr/>
        </p:nvGrpSpPr>
        <p:grpSpPr>
          <a:xfrm>
            <a:off x="13675690" y="9559770"/>
            <a:ext cx="6372490" cy="1014462"/>
            <a:chOff x="0" y="0"/>
            <a:chExt cx="6372488" cy="1014460"/>
          </a:xfrm>
        </p:grpSpPr>
        <p:sp>
          <p:nvSpPr>
            <p:cNvPr id="1068" name="Connection Line"/>
            <p:cNvSpPr/>
            <p:nvPr/>
          </p:nvSpPr>
          <p:spPr>
            <a:xfrm flipH="1">
              <a:off x="0" y="-1"/>
              <a:ext cx="6273683" cy="999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19198" extrusionOk="0">
                  <a:moveTo>
                    <a:pt x="21576" y="844"/>
                  </a:moveTo>
                  <a:cubicBezTo>
                    <a:pt x="7168" y="-2402"/>
                    <a:pt x="-24" y="3716"/>
                    <a:pt x="0" y="19198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69" name="Connection Line"/>
            <p:cNvSpPr/>
            <p:nvPr/>
          </p:nvSpPr>
          <p:spPr>
            <a:xfrm flipH="1">
              <a:off x="6084342" y="830610"/>
              <a:ext cx="288147" cy="183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45" extrusionOk="0">
                  <a:moveTo>
                    <a:pt x="21600" y="3243"/>
                  </a:moveTo>
                  <a:cubicBezTo>
                    <a:pt x="9455" y="21600"/>
                    <a:pt x="2255" y="20519"/>
                    <a:pt x="0" y="0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072" name="Group"/>
            <p:cNvGrpSpPr/>
            <p:nvPr/>
          </p:nvGrpSpPr>
          <p:grpSpPr>
            <a:xfrm>
              <a:off x="50452" y="66583"/>
              <a:ext cx="2449683" cy="928100"/>
              <a:chOff x="0" y="0"/>
              <a:chExt cx="2449681" cy="928099"/>
            </a:xfrm>
          </p:grpSpPr>
          <p:sp>
            <p:nvSpPr>
              <p:cNvPr id="1070" name="Connection Line"/>
              <p:cNvSpPr/>
              <p:nvPr/>
            </p:nvSpPr>
            <p:spPr>
              <a:xfrm flipH="1">
                <a:off x="0" y="0"/>
                <a:ext cx="2333268" cy="9215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8539" y="2010"/>
                      <a:pt x="1339" y="9210"/>
                      <a:pt x="0" y="21600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71" name="Connection Line"/>
              <p:cNvSpPr/>
              <p:nvPr/>
            </p:nvSpPr>
            <p:spPr>
              <a:xfrm flipH="1">
                <a:off x="2139040" y="730706"/>
                <a:ext cx="310642" cy="197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32" extrusionOk="0">
                    <a:moveTo>
                      <a:pt x="0" y="0"/>
                    </a:moveTo>
                    <a:cubicBezTo>
                      <a:pt x="4342" y="20682"/>
                      <a:pt x="11542" y="21600"/>
                      <a:pt x="21600" y="2755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074" name="TextBox 6"/>
          <p:cNvSpPr txBox="1"/>
          <p:nvPr/>
        </p:nvSpPr>
        <p:spPr>
          <a:xfrm>
            <a:off x="23552579" y="12949908"/>
            <a:ext cx="478068" cy="487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91421" tIns="91421" rIns="91421" bIns="91421">
            <a:sp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44</a:t>
            </a:fld>
            <a:endParaRPr/>
          </a:p>
        </p:txBody>
      </p:sp>
      <p:sp>
        <p:nvSpPr>
          <p:cNvPr id="1075" name="SCRATCH"/>
          <p:cNvSpPr txBox="1"/>
          <p:nvPr/>
        </p:nvSpPr>
        <p:spPr>
          <a:xfrm>
            <a:off x="449787" y="2966381"/>
            <a:ext cx="380313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800" b="1">
                <a:solidFill>
                  <a:srgbClr val="FFFFFF"/>
                </a:solidFill>
              </a:defRPr>
            </a:lvl1pPr>
          </a:lstStyle>
          <a:p>
            <a:r>
              <a:t>LOCAL COMPUTER</a:t>
            </a: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DAAC13BA-C390-D6CD-6030-4DFB598FCAA8}"/>
              </a:ext>
            </a:extLst>
          </p:cNvPr>
          <p:cNvSpPr txBox="1">
            <a:spLocks/>
          </p:cNvSpPr>
          <p:nvPr/>
        </p:nvSpPr>
        <p:spPr>
          <a:xfrm>
            <a:off x="23556632" y="12962608"/>
            <a:ext cx="469962" cy="492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91421" tIns="91421" rIns="91421" bIns="91421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46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TextBox 90"/>
          <p:cNvSpPr txBox="1"/>
          <p:nvPr/>
        </p:nvSpPr>
        <p:spPr>
          <a:xfrm>
            <a:off x="13704994" y="4113563"/>
            <a:ext cx="10130030" cy="8149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60683" indent="-260683">
              <a:lnSpc>
                <a:spcPts val="4200"/>
              </a:lnSpc>
              <a:buSzPct val="100000"/>
              <a:buChar char="•"/>
              <a:defRPr sz="2600" spc="278">
                <a:solidFill>
                  <a:srgbClr val="FFFFFF"/>
                </a:solidFill>
              </a:defRPr>
            </a:pPr>
            <a:endParaRPr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BIG DATA &amp; SENSITIVE DATA: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Your own KU drives (S-drive)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ERDA &amp; SIF (KU data storage)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Lab or department server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Lab or department cloud solution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DOCX, EXCEL, POWERPOINT: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Google Drive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Dropbox</a:t>
            </a:r>
          </a:p>
          <a:p>
            <a:pPr lvl="7" indent="1600200">
              <a:lnSpc>
                <a:spcPts val="4200"/>
              </a:lnSpc>
              <a:defRPr sz="2800" u="sng" spc="300">
                <a:solidFill>
                  <a:srgbClr val="FFFFFF"/>
                </a:solidFill>
              </a:defRPr>
            </a:pPr>
            <a:r>
              <a:rPr sz="3000" dirty="0"/>
              <a:t>KU drives</a:t>
            </a:r>
          </a:p>
          <a:p>
            <a:pPr lvl="7" indent="1600200">
              <a:lnSpc>
                <a:spcPts val="4200"/>
              </a:lnSpc>
              <a:defRPr sz="2800" u="sng" spc="300">
                <a:solidFill>
                  <a:srgbClr val="FFFFFF"/>
                </a:solidFill>
              </a:defRPr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SCRIPTS:</a:t>
            </a:r>
          </a:p>
          <a:p>
            <a:pPr lvl="7" indent="1600200">
              <a:lnSpc>
                <a:spcPts val="4200"/>
              </a:lnSpc>
              <a:defRPr sz="2800" b="1" spc="300">
                <a:solidFill>
                  <a:srgbClr val="FF518F"/>
                </a:solidFill>
              </a:defRPr>
            </a:pPr>
            <a:r>
              <a:rPr sz="3000" dirty="0"/>
              <a:t>git/GitHub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(KU drives)</a:t>
            </a:r>
          </a:p>
        </p:txBody>
      </p:sp>
      <p:sp>
        <p:nvSpPr>
          <p:cNvPr id="1078" name="TextBox 11"/>
          <p:cNvSpPr txBox="1"/>
          <p:nvPr/>
        </p:nvSpPr>
        <p:spPr>
          <a:xfrm>
            <a:off x="13959471" y="1223329"/>
            <a:ext cx="9051760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t>STORAGE &amp; BACKUP </a:t>
            </a:r>
          </a:p>
        </p:txBody>
      </p:sp>
      <p:grpSp>
        <p:nvGrpSpPr>
          <p:cNvPr id="1083" name="Group"/>
          <p:cNvGrpSpPr/>
          <p:nvPr/>
        </p:nvGrpSpPr>
        <p:grpSpPr>
          <a:xfrm>
            <a:off x="1034742" y="2067478"/>
            <a:ext cx="10376393" cy="10386352"/>
            <a:chOff x="0" y="35"/>
            <a:chExt cx="10376391" cy="10386351"/>
          </a:xfrm>
        </p:grpSpPr>
        <p:sp>
          <p:nvSpPr>
            <p:cNvPr id="1079" name="Freeform 6"/>
            <p:cNvSpPr/>
            <p:nvPr/>
          </p:nvSpPr>
          <p:spPr>
            <a:xfrm>
              <a:off x="-1" y="3471"/>
              <a:ext cx="5711747" cy="51115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1" y="6549"/>
                  </a:moveTo>
                  <a:cubicBezTo>
                    <a:pt x="21452" y="6285"/>
                    <a:pt x="21275" y="6020"/>
                    <a:pt x="21008" y="5954"/>
                  </a:cubicBezTo>
                  <a:cubicBezTo>
                    <a:pt x="20772" y="5921"/>
                    <a:pt x="20535" y="6153"/>
                    <a:pt x="20416" y="6351"/>
                  </a:cubicBezTo>
                  <a:cubicBezTo>
                    <a:pt x="20061" y="6880"/>
                    <a:pt x="19322" y="6583"/>
                    <a:pt x="19322" y="5954"/>
                  </a:cubicBezTo>
                  <a:cubicBezTo>
                    <a:pt x="19322" y="794"/>
                    <a:pt x="19322" y="794"/>
                    <a:pt x="19322" y="794"/>
                  </a:cubicBezTo>
                  <a:cubicBezTo>
                    <a:pt x="19322" y="331"/>
                    <a:pt x="18996" y="0"/>
                    <a:pt x="18612" y="0"/>
                  </a:cubicBezTo>
                  <a:cubicBezTo>
                    <a:pt x="18612" y="0"/>
                    <a:pt x="18582" y="0"/>
                    <a:pt x="18582" y="0"/>
                  </a:cubicBezTo>
                  <a:cubicBezTo>
                    <a:pt x="13729" y="265"/>
                    <a:pt x="9173" y="2547"/>
                    <a:pt x="5740" y="6384"/>
                  </a:cubicBezTo>
                  <a:cubicBezTo>
                    <a:pt x="2278" y="10254"/>
                    <a:pt x="266" y="15348"/>
                    <a:pt x="0" y="20773"/>
                  </a:cubicBezTo>
                  <a:cubicBezTo>
                    <a:pt x="0" y="20972"/>
                    <a:pt x="59" y="21170"/>
                    <a:pt x="207" y="21335"/>
                  </a:cubicBezTo>
                  <a:cubicBezTo>
                    <a:pt x="325" y="21501"/>
                    <a:pt x="503" y="21600"/>
                    <a:pt x="710" y="21600"/>
                  </a:cubicBezTo>
                  <a:cubicBezTo>
                    <a:pt x="5415" y="21600"/>
                    <a:pt x="5415" y="21600"/>
                    <a:pt x="5415" y="21600"/>
                  </a:cubicBezTo>
                  <a:cubicBezTo>
                    <a:pt x="5415" y="21534"/>
                    <a:pt x="5385" y="21534"/>
                    <a:pt x="5385" y="21501"/>
                  </a:cubicBezTo>
                  <a:cubicBezTo>
                    <a:pt x="4971" y="21170"/>
                    <a:pt x="4764" y="20740"/>
                    <a:pt x="4823" y="20277"/>
                  </a:cubicBezTo>
                  <a:cubicBezTo>
                    <a:pt x="4912" y="19814"/>
                    <a:pt x="5237" y="19417"/>
                    <a:pt x="5711" y="19218"/>
                  </a:cubicBezTo>
                  <a:cubicBezTo>
                    <a:pt x="5888" y="19152"/>
                    <a:pt x="6125" y="19119"/>
                    <a:pt x="6332" y="19119"/>
                  </a:cubicBezTo>
                  <a:cubicBezTo>
                    <a:pt x="6569" y="19119"/>
                    <a:pt x="6805" y="19152"/>
                    <a:pt x="7013" y="19218"/>
                  </a:cubicBezTo>
                  <a:cubicBezTo>
                    <a:pt x="7486" y="19417"/>
                    <a:pt x="7812" y="19814"/>
                    <a:pt x="7871" y="20277"/>
                  </a:cubicBezTo>
                  <a:cubicBezTo>
                    <a:pt x="7930" y="20740"/>
                    <a:pt x="7723" y="21170"/>
                    <a:pt x="7308" y="21501"/>
                  </a:cubicBezTo>
                  <a:cubicBezTo>
                    <a:pt x="7308" y="21534"/>
                    <a:pt x="7279" y="21534"/>
                    <a:pt x="7308" y="21600"/>
                  </a:cubicBezTo>
                  <a:cubicBezTo>
                    <a:pt x="11984" y="21600"/>
                    <a:pt x="11984" y="21600"/>
                    <a:pt x="11984" y="21600"/>
                  </a:cubicBezTo>
                  <a:cubicBezTo>
                    <a:pt x="12339" y="21600"/>
                    <a:pt x="12635" y="21302"/>
                    <a:pt x="12694" y="20905"/>
                  </a:cubicBezTo>
                  <a:cubicBezTo>
                    <a:pt x="13108" y="17399"/>
                    <a:pt x="15564" y="14654"/>
                    <a:pt x="18700" y="14191"/>
                  </a:cubicBezTo>
                  <a:cubicBezTo>
                    <a:pt x="19055" y="14124"/>
                    <a:pt x="19322" y="13794"/>
                    <a:pt x="19322" y="13397"/>
                  </a:cubicBezTo>
                  <a:cubicBezTo>
                    <a:pt x="19322" y="8236"/>
                    <a:pt x="19322" y="8236"/>
                    <a:pt x="19322" y="8236"/>
                  </a:cubicBezTo>
                  <a:cubicBezTo>
                    <a:pt x="19322" y="7608"/>
                    <a:pt x="20061" y="7310"/>
                    <a:pt x="20416" y="7840"/>
                  </a:cubicBezTo>
                  <a:cubicBezTo>
                    <a:pt x="20535" y="8038"/>
                    <a:pt x="20772" y="8270"/>
                    <a:pt x="21008" y="8203"/>
                  </a:cubicBezTo>
                  <a:cubicBezTo>
                    <a:pt x="21275" y="8170"/>
                    <a:pt x="21452" y="7873"/>
                    <a:pt x="21541" y="7641"/>
                  </a:cubicBezTo>
                  <a:cubicBezTo>
                    <a:pt x="21570" y="7476"/>
                    <a:pt x="21600" y="7277"/>
                    <a:pt x="21600" y="7079"/>
                  </a:cubicBezTo>
                  <a:cubicBezTo>
                    <a:pt x="21600" y="6913"/>
                    <a:pt x="21570" y="6715"/>
                    <a:pt x="21541" y="6549"/>
                  </a:cubicBezTo>
                  <a:close/>
                </a:path>
              </a:pathLst>
            </a:custGeom>
            <a:solidFill>
              <a:srgbClr val="FFD3A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0" name="Freeform 7"/>
            <p:cNvSpPr/>
            <p:nvPr/>
          </p:nvSpPr>
          <p:spPr>
            <a:xfrm>
              <a:off x="-1" y="4661592"/>
              <a:ext cx="5111541" cy="572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49" y="89"/>
                  </a:moveTo>
                  <a:cubicBezTo>
                    <a:pt x="6318" y="177"/>
                    <a:pt x="6020" y="355"/>
                    <a:pt x="5987" y="621"/>
                  </a:cubicBezTo>
                  <a:cubicBezTo>
                    <a:pt x="5921" y="857"/>
                    <a:pt x="6153" y="1064"/>
                    <a:pt x="6351" y="1211"/>
                  </a:cubicBezTo>
                  <a:cubicBezTo>
                    <a:pt x="6880" y="1537"/>
                    <a:pt x="6616" y="2305"/>
                    <a:pt x="5954" y="2305"/>
                  </a:cubicBezTo>
                  <a:cubicBezTo>
                    <a:pt x="794" y="2305"/>
                    <a:pt x="794" y="2305"/>
                    <a:pt x="794" y="2305"/>
                  </a:cubicBezTo>
                  <a:cubicBezTo>
                    <a:pt x="364" y="2305"/>
                    <a:pt x="0" y="2630"/>
                    <a:pt x="0" y="3014"/>
                  </a:cubicBezTo>
                  <a:cubicBezTo>
                    <a:pt x="0" y="3014"/>
                    <a:pt x="0" y="3044"/>
                    <a:pt x="0" y="3044"/>
                  </a:cubicBezTo>
                  <a:cubicBezTo>
                    <a:pt x="298" y="7889"/>
                    <a:pt x="2547" y="12440"/>
                    <a:pt x="6417" y="15868"/>
                  </a:cubicBezTo>
                  <a:cubicBezTo>
                    <a:pt x="10254" y="19325"/>
                    <a:pt x="15348" y="21334"/>
                    <a:pt x="20773" y="21600"/>
                  </a:cubicBezTo>
                  <a:cubicBezTo>
                    <a:pt x="20972" y="21600"/>
                    <a:pt x="21203" y="21541"/>
                    <a:pt x="21368" y="21393"/>
                  </a:cubicBezTo>
                  <a:cubicBezTo>
                    <a:pt x="21501" y="21275"/>
                    <a:pt x="21600" y="21098"/>
                    <a:pt x="21600" y="20891"/>
                  </a:cubicBezTo>
                  <a:cubicBezTo>
                    <a:pt x="21600" y="16193"/>
                    <a:pt x="21600" y="16193"/>
                    <a:pt x="21600" y="16193"/>
                  </a:cubicBezTo>
                  <a:cubicBezTo>
                    <a:pt x="21534" y="16193"/>
                    <a:pt x="21534" y="16222"/>
                    <a:pt x="21501" y="16222"/>
                  </a:cubicBezTo>
                  <a:cubicBezTo>
                    <a:pt x="21170" y="16636"/>
                    <a:pt x="20740" y="16843"/>
                    <a:pt x="20277" y="16784"/>
                  </a:cubicBezTo>
                  <a:cubicBezTo>
                    <a:pt x="19814" y="16695"/>
                    <a:pt x="19417" y="16370"/>
                    <a:pt x="19251" y="15897"/>
                  </a:cubicBezTo>
                  <a:cubicBezTo>
                    <a:pt x="19152" y="15690"/>
                    <a:pt x="19119" y="15483"/>
                    <a:pt x="19119" y="15247"/>
                  </a:cubicBezTo>
                  <a:cubicBezTo>
                    <a:pt x="19119" y="15011"/>
                    <a:pt x="19152" y="14804"/>
                    <a:pt x="19251" y="14597"/>
                  </a:cubicBezTo>
                  <a:cubicBezTo>
                    <a:pt x="19417" y="14124"/>
                    <a:pt x="19814" y="13799"/>
                    <a:pt x="20277" y="13740"/>
                  </a:cubicBezTo>
                  <a:cubicBezTo>
                    <a:pt x="20740" y="13681"/>
                    <a:pt x="21170" y="13858"/>
                    <a:pt x="21534" y="14302"/>
                  </a:cubicBezTo>
                  <a:cubicBezTo>
                    <a:pt x="21534" y="14302"/>
                    <a:pt x="21534" y="14331"/>
                    <a:pt x="21600" y="14302"/>
                  </a:cubicBezTo>
                  <a:cubicBezTo>
                    <a:pt x="21600" y="9633"/>
                    <a:pt x="21600" y="9633"/>
                    <a:pt x="21600" y="9633"/>
                  </a:cubicBezTo>
                  <a:cubicBezTo>
                    <a:pt x="21600" y="9278"/>
                    <a:pt x="21302" y="8953"/>
                    <a:pt x="20905" y="8924"/>
                  </a:cubicBezTo>
                  <a:cubicBezTo>
                    <a:pt x="17399" y="8510"/>
                    <a:pt x="14654" y="6028"/>
                    <a:pt x="14191" y="2925"/>
                  </a:cubicBezTo>
                  <a:cubicBezTo>
                    <a:pt x="14124" y="2571"/>
                    <a:pt x="13794" y="2305"/>
                    <a:pt x="13397" y="2305"/>
                  </a:cubicBezTo>
                  <a:cubicBezTo>
                    <a:pt x="8236" y="2305"/>
                    <a:pt x="8236" y="2305"/>
                    <a:pt x="8236" y="2305"/>
                  </a:cubicBezTo>
                  <a:cubicBezTo>
                    <a:pt x="7608" y="2305"/>
                    <a:pt x="7310" y="1537"/>
                    <a:pt x="7840" y="1211"/>
                  </a:cubicBezTo>
                  <a:cubicBezTo>
                    <a:pt x="8038" y="1064"/>
                    <a:pt x="8270" y="857"/>
                    <a:pt x="8236" y="621"/>
                  </a:cubicBezTo>
                  <a:cubicBezTo>
                    <a:pt x="8170" y="355"/>
                    <a:pt x="7906" y="177"/>
                    <a:pt x="7641" y="89"/>
                  </a:cubicBezTo>
                  <a:cubicBezTo>
                    <a:pt x="7476" y="30"/>
                    <a:pt x="7277" y="0"/>
                    <a:pt x="7112" y="0"/>
                  </a:cubicBezTo>
                  <a:cubicBezTo>
                    <a:pt x="6913" y="0"/>
                    <a:pt x="6715" y="30"/>
                    <a:pt x="6549" y="89"/>
                  </a:cubicBezTo>
                  <a:close/>
                </a:path>
              </a:pathLst>
            </a:custGeom>
            <a:solidFill>
              <a:srgbClr val="E9E3DB">
                <a:alpha val="8529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1" name="Freeform 8"/>
            <p:cNvSpPr/>
            <p:nvPr/>
          </p:nvSpPr>
          <p:spPr>
            <a:xfrm>
              <a:off x="4664644" y="5271585"/>
              <a:ext cx="5711748" cy="5114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9" y="15017"/>
                  </a:moveTo>
                  <a:cubicBezTo>
                    <a:pt x="148" y="15282"/>
                    <a:pt x="325" y="15580"/>
                    <a:pt x="592" y="15613"/>
                  </a:cubicBezTo>
                  <a:cubicBezTo>
                    <a:pt x="828" y="15679"/>
                    <a:pt x="1065" y="15447"/>
                    <a:pt x="1184" y="15249"/>
                  </a:cubicBezTo>
                  <a:cubicBezTo>
                    <a:pt x="1539" y="14720"/>
                    <a:pt x="2278" y="14984"/>
                    <a:pt x="2278" y="15646"/>
                  </a:cubicBezTo>
                  <a:cubicBezTo>
                    <a:pt x="2278" y="20806"/>
                    <a:pt x="2278" y="20806"/>
                    <a:pt x="2278" y="20806"/>
                  </a:cubicBezTo>
                  <a:cubicBezTo>
                    <a:pt x="2278" y="21236"/>
                    <a:pt x="2604" y="21600"/>
                    <a:pt x="2988" y="21600"/>
                  </a:cubicBezTo>
                  <a:cubicBezTo>
                    <a:pt x="2988" y="21600"/>
                    <a:pt x="3018" y="21600"/>
                    <a:pt x="3018" y="21600"/>
                  </a:cubicBezTo>
                  <a:cubicBezTo>
                    <a:pt x="7871" y="21302"/>
                    <a:pt x="12427" y="19053"/>
                    <a:pt x="15860" y="15183"/>
                  </a:cubicBezTo>
                  <a:cubicBezTo>
                    <a:pt x="19322" y="11346"/>
                    <a:pt x="21334" y="6252"/>
                    <a:pt x="21600" y="827"/>
                  </a:cubicBezTo>
                  <a:cubicBezTo>
                    <a:pt x="21600" y="595"/>
                    <a:pt x="21541" y="397"/>
                    <a:pt x="21393" y="232"/>
                  </a:cubicBezTo>
                  <a:cubicBezTo>
                    <a:pt x="21275" y="66"/>
                    <a:pt x="21097" y="0"/>
                    <a:pt x="20890" y="0"/>
                  </a:cubicBezTo>
                  <a:cubicBezTo>
                    <a:pt x="16185" y="0"/>
                    <a:pt x="16185" y="0"/>
                    <a:pt x="16185" y="0"/>
                  </a:cubicBezTo>
                  <a:cubicBezTo>
                    <a:pt x="16185" y="33"/>
                    <a:pt x="16215" y="66"/>
                    <a:pt x="16215" y="66"/>
                  </a:cubicBezTo>
                  <a:cubicBezTo>
                    <a:pt x="16629" y="397"/>
                    <a:pt x="16836" y="860"/>
                    <a:pt x="16777" y="1323"/>
                  </a:cubicBezTo>
                  <a:cubicBezTo>
                    <a:pt x="16688" y="1786"/>
                    <a:pt x="16363" y="2150"/>
                    <a:pt x="15889" y="2349"/>
                  </a:cubicBezTo>
                  <a:cubicBezTo>
                    <a:pt x="15712" y="2415"/>
                    <a:pt x="15475" y="2481"/>
                    <a:pt x="15268" y="2481"/>
                  </a:cubicBezTo>
                  <a:cubicBezTo>
                    <a:pt x="15031" y="2481"/>
                    <a:pt x="14795" y="2415"/>
                    <a:pt x="14587" y="2349"/>
                  </a:cubicBezTo>
                  <a:cubicBezTo>
                    <a:pt x="14114" y="2150"/>
                    <a:pt x="13788" y="1786"/>
                    <a:pt x="13729" y="1323"/>
                  </a:cubicBezTo>
                  <a:cubicBezTo>
                    <a:pt x="13670" y="860"/>
                    <a:pt x="13877" y="397"/>
                    <a:pt x="14292" y="66"/>
                  </a:cubicBezTo>
                  <a:cubicBezTo>
                    <a:pt x="14292" y="66"/>
                    <a:pt x="14321" y="33"/>
                    <a:pt x="14292" y="0"/>
                  </a:cubicBezTo>
                  <a:cubicBezTo>
                    <a:pt x="9616" y="0"/>
                    <a:pt x="9616" y="0"/>
                    <a:pt x="9616" y="0"/>
                  </a:cubicBezTo>
                  <a:cubicBezTo>
                    <a:pt x="9261" y="0"/>
                    <a:pt x="8965" y="298"/>
                    <a:pt x="8906" y="695"/>
                  </a:cubicBezTo>
                  <a:cubicBezTo>
                    <a:pt x="8492" y="4168"/>
                    <a:pt x="6036" y="6946"/>
                    <a:pt x="2900" y="7409"/>
                  </a:cubicBezTo>
                  <a:cubicBezTo>
                    <a:pt x="2545" y="7443"/>
                    <a:pt x="2278" y="7806"/>
                    <a:pt x="2278" y="8203"/>
                  </a:cubicBezTo>
                  <a:cubicBezTo>
                    <a:pt x="2278" y="13364"/>
                    <a:pt x="2278" y="13364"/>
                    <a:pt x="2278" y="13364"/>
                  </a:cubicBezTo>
                  <a:cubicBezTo>
                    <a:pt x="2278" y="13992"/>
                    <a:pt x="1539" y="14257"/>
                    <a:pt x="1184" y="13760"/>
                  </a:cubicBezTo>
                  <a:cubicBezTo>
                    <a:pt x="1065" y="13529"/>
                    <a:pt x="828" y="13330"/>
                    <a:pt x="592" y="13364"/>
                  </a:cubicBezTo>
                  <a:cubicBezTo>
                    <a:pt x="325" y="13430"/>
                    <a:pt x="148" y="13694"/>
                    <a:pt x="59" y="13959"/>
                  </a:cubicBezTo>
                  <a:cubicBezTo>
                    <a:pt x="30" y="14124"/>
                    <a:pt x="0" y="14290"/>
                    <a:pt x="0" y="14488"/>
                  </a:cubicBezTo>
                  <a:cubicBezTo>
                    <a:pt x="0" y="14687"/>
                    <a:pt x="30" y="14852"/>
                    <a:pt x="59" y="15017"/>
                  </a:cubicBezTo>
                  <a:close/>
                </a:path>
              </a:pathLst>
            </a:custGeom>
            <a:solidFill>
              <a:srgbClr val="E29C6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2" name="Freeform 9"/>
            <p:cNvSpPr/>
            <p:nvPr/>
          </p:nvSpPr>
          <p:spPr>
            <a:xfrm>
              <a:off x="5268111" y="35"/>
              <a:ext cx="5108279" cy="5718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6" extrusionOk="0">
                  <a:moveTo>
                    <a:pt x="15051" y="21487"/>
                  </a:moveTo>
                  <a:cubicBezTo>
                    <a:pt x="15282" y="21428"/>
                    <a:pt x="15580" y="21251"/>
                    <a:pt x="15613" y="20985"/>
                  </a:cubicBezTo>
                  <a:cubicBezTo>
                    <a:pt x="15679" y="20749"/>
                    <a:pt x="15447" y="20512"/>
                    <a:pt x="15249" y="20394"/>
                  </a:cubicBezTo>
                  <a:cubicBezTo>
                    <a:pt x="14720" y="20039"/>
                    <a:pt x="14984" y="19301"/>
                    <a:pt x="15646" y="19301"/>
                  </a:cubicBezTo>
                  <a:cubicBezTo>
                    <a:pt x="20806" y="19301"/>
                    <a:pt x="20806" y="19301"/>
                    <a:pt x="20806" y="19301"/>
                  </a:cubicBezTo>
                  <a:cubicBezTo>
                    <a:pt x="21236" y="19301"/>
                    <a:pt x="21600" y="18976"/>
                    <a:pt x="21600" y="18592"/>
                  </a:cubicBezTo>
                  <a:cubicBezTo>
                    <a:pt x="21600" y="18562"/>
                    <a:pt x="21600" y="18562"/>
                    <a:pt x="21600" y="18562"/>
                  </a:cubicBezTo>
                  <a:cubicBezTo>
                    <a:pt x="21302" y="13716"/>
                    <a:pt x="19053" y="9166"/>
                    <a:pt x="15183" y="5708"/>
                  </a:cubicBezTo>
                  <a:cubicBezTo>
                    <a:pt x="11346" y="2281"/>
                    <a:pt x="6252" y="242"/>
                    <a:pt x="827" y="6"/>
                  </a:cubicBezTo>
                  <a:cubicBezTo>
                    <a:pt x="628" y="-24"/>
                    <a:pt x="397" y="65"/>
                    <a:pt x="232" y="183"/>
                  </a:cubicBezTo>
                  <a:cubicBezTo>
                    <a:pt x="99" y="331"/>
                    <a:pt x="0" y="508"/>
                    <a:pt x="0" y="715"/>
                  </a:cubicBezTo>
                  <a:cubicBezTo>
                    <a:pt x="0" y="5383"/>
                    <a:pt x="0" y="5383"/>
                    <a:pt x="0" y="5383"/>
                  </a:cubicBezTo>
                  <a:cubicBezTo>
                    <a:pt x="66" y="5413"/>
                    <a:pt x="66" y="5383"/>
                    <a:pt x="99" y="5383"/>
                  </a:cubicBezTo>
                  <a:cubicBezTo>
                    <a:pt x="430" y="4970"/>
                    <a:pt x="860" y="4763"/>
                    <a:pt x="1323" y="4822"/>
                  </a:cubicBezTo>
                  <a:cubicBezTo>
                    <a:pt x="1786" y="4881"/>
                    <a:pt x="2183" y="5206"/>
                    <a:pt x="2349" y="5679"/>
                  </a:cubicBezTo>
                  <a:cubicBezTo>
                    <a:pt x="2448" y="5886"/>
                    <a:pt x="2481" y="6122"/>
                    <a:pt x="2481" y="6329"/>
                  </a:cubicBezTo>
                  <a:cubicBezTo>
                    <a:pt x="2481" y="6565"/>
                    <a:pt x="2448" y="6802"/>
                    <a:pt x="2349" y="6979"/>
                  </a:cubicBezTo>
                  <a:cubicBezTo>
                    <a:pt x="2183" y="7452"/>
                    <a:pt x="1786" y="7777"/>
                    <a:pt x="1323" y="7865"/>
                  </a:cubicBezTo>
                  <a:cubicBezTo>
                    <a:pt x="860" y="7925"/>
                    <a:pt x="430" y="7718"/>
                    <a:pt x="66" y="7304"/>
                  </a:cubicBezTo>
                  <a:cubicBezTo>
                    <a:pt x="66" y="7304"/>
                    <a:pt x="66" y="7274"/>
                    <a:pt x="0" y="7274"/>
                  </a:cubicBezTo>
                  <a:cubicBezTo>
                    <a:pt x="0" y="11973"/>
                    <a:pt x="0" y="11973"/>
                    <a:pt x="0" y="11973"/>
                  </a:cubicBezTo>
                  <a:cubicBezTo>
                    <a:pt x="0" y="12327"/>
                    <a:pt x="298" y="12623"/>
                    <a:pt x="695" y="12682"/>
                  </a:cubicBezTo>
                  <a:cubicBezTo>
                    <a:pt x="4201" y="13096"/>
                    <a:pt x="6946" y="15548"/>
                    <a:pt x="7409" y="18680"/>
                  </a:cubicBezTo>
                  <a:cubicBezTo>
                    <a:pt x="7476" y="19035"/>
                    <a:pt x="7806" y="19301"/>
                    <a:pt x="8203" y="19301"/>
                  </a:cubicBezTo>
                  <a:cubicBezTo>
                    <a:pt x="13364" y="19301"/>
                    <a:pt x="13364" y="19301"/>
                    <a:pt x="13364" y="19301"/>
                  </a:cubicBezTo>
                  <a:cubicBezTo>
                    <a:pt x="13992" y="19301"/>
                    <a:pt x="14290" y="20039"/>
                    <a:pt x="13760" y="20394"/>
                  </a:cubicBezTo>
                  <a:cubicBezTo>
                    <a:pt x="13562" y="20512"/>
                    <a:pt x="13330" y="20749"/>
                    <a:pt x="13364" y="20985"/>
                  </a:cubicBezTo>
                  <a:cubicBezTo>
                    <a:pt x="13430" y="21251"/>
                    <a:pt x="13694" y="21428"/>
                    <a:pt x="13959" y="21487"/>
                  </a:cubicBezTo>
                  <a:cubicBezTo>
                    <a:pt x="14124" y="21546"/>
                    <a:pt x="14323" y="21576"/>
                    <a:pt x="14488" y="21576"/>
                  </a:cubicBezTo>
                  <a:cubicBezTo>
                    <a:pt x="14687" y="21576"/>
                    <a:pt x="14885" y="21546"/>
                    <a:pt x="15051" y="21487"/>
                  </a:cubicBezTo>
                  <a:close/>
                </a:path>
              </a:pathLst>
            </a:custGeom>
            <a:solidFill>
              <a:srgbClr val="B8A9D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084" name="Line"/>
          <p:cNvSpPr/>
          <p:nvPr/>
        </p:nvSpPr>
        <p:spPr>
          <a:xfrm flipV="1">
            <a:off x="12161222" y="279634"/>
            <a:ext cx="3" cy="13156732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85" name="Line"/>
          <p:cNvSpPr/>
          <p:nvPr/>
        </p:nvSpPr>
        <p:spPr>
          <a:xfrm flipH="1" flipV="1">
            <a:off x="13017368" y="3177715"/>
            <a:ext cx="1055701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86" name="Shape"/>
          <p:cNvSpPr/>
          <p:nvPr/>
        </p:nvSpPr>
        <p:spPr>
          <a:xfrm>
            <a:off x="7450842" y="3118554"/>
            <a:ext cx="1625683" cy="13494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21600" extrusionOk="0">
                <a:moveTo>
                  <a:pt x="21361" y="18262"/>
                </a:moveTo>
                <a:cubicBezTo>
                  <a:pt x="19699" y="13156"/>
                  <a:pt x="19699" y="13156"/>
                  <a:pt x="19699" y="13156"/>
                </a:cubicBezTo>
                <a:cubicBezTo>
                  <a:pt x="19548" y="12960"/>
                  <a:pt x="19397" y="12764"/>
                  <a:pt x="19246" y="12764"/>
                </a:cubicBezTo>
                <a:cubicBezTo>
                  <a:pt x="16678" y="10800"/>
                  <a:pt x="16678" y="10800"/>
                  <a:pt x="16678" y="10800"/>
                </a:cubicBezTo>
                <a:cubicBezTo>
                  <a:pt x="16527" y="10800"/>
                  <a:pt x="16527" y="10800"/>
                  <a:pt x="16527" y="10996"/>
                </a:cubicBezTo>
                <a:cubicBezTo>
                  <a:pt x="16225" y="11193"/>
                  <a:pt x="15923" y="11389"/>
                  <a:pt x="15470" y="11585"/>
                </a:cubicBezTo>
                <a:cubicBezTo>
                  <a:pt x="17132" y="12764"/>
                  <a:pt x="17132" y="12764"/>
                  <a:pt x="17132" y="12764"/>
                </a:cubicBezTo>
                <a:cubicBezTo>
                  <a:pt x="17434" y="12960"/>
                  <a:pt x="17736" y="13353"/>
                  <a:pt x="17887" y="13745"/>
                </a:cubicBezTo>
                <a:cubicBezTo>
                  <a:pt x="19850" y="19440"/>
                  <a:pt x="19850" y="19440"/>
                  <a:pt x="19850" y="19440"/>
                </a:cubicBezTo>
                <a:cubicBezTo>
                  <a:pt x="19850" y="19440"/>
                  <a:pt x="19850" y="19636"/>
                  <a:pt x="19850" y="19833"/>
                </a:cubicBezTo>
                <a:cubicBezTo>
                  <a:pt x="20606" y="19833"/>
                  <a:pt x="20606" y="19833"/>
                  <a:pt x="20606" y="19833"/>
                </a:cubicBezTo>
                <a:cubicBezTo>
                  <a:pt x="20908" y="19833"/>
                  <a:pt x="21210" y="19636"/>
                  <a:pt x="21361" y="19244"/>
                </a:cubicBezTo>
                <a:cubicBezTo>
                  <a:pt x="21512" y="19047"/>
                  <a:pt x="21512" y="18655"/>
                  <a:pt x="21361" y="18262"/>
                </a:cubicBezTo>
                <a:close/>
                <a:moveTo>
                  <a:pt x="4443" y="12764"/>
                </a:moveTo>
                <a:cubicBezTo>
                  <a:pt x="5954" y="11585"/>
                  <a:pt x="5954" y="11585"/>
                  <a:pt x="5954" y="11585"/>
                </a:cubicBezTo>
                <a:cubicBezTo>
                  <a:pt x="5652" y="11389"/>
                  <a:pt x="5350" y="11193"/>
                  <a:pt x="5048" y="10996"/>
                </a:cubicBezTo>
                <a:cubicBezTo>
                  <a:pt x="4897" y="10800"/>
                  <a:pt x="4897" y="10800"/>
                  <a:pt x="4897" y="10800"/>
                </a:cubicBezTo>
                <a:cubicBezTo>
                  <a:pt x="2178" y="12764"/>
                  <a:pt x="2178" y="12764"/>
                  <a:pt x="2178" y="12764"/>
                </a:cubicBezTo>
                <a:cubicBezTo>
                  <a:pt x="2027" y="12764"/>
                  <a:pt x="1876" y="12960"/>
                  <a:pt x="1725" y="13156"/>
                </a:cubicBezTo>
                <a:cubicBezTo>
                  <a:pt x="63" y="18262"/>
                  <a:pt x="63" y="18262"/>
                  <a:pt x="63" y="18262"/>
                </a:cubicBezTo>
                <a:cubicBezTo>
                  <a:pt x="-88" y="18655"/>
                  <a:pt x="63" y="19047"/>
                  <a:pt x="214" y="19244"/>
                </a:cubicBezTo>
                <a:cubicBezTo>
                  <a:pt x="365" y="19636"/>
                  <a:pt x="516" y="19833"/>
                  <a:pt x="818" y="19833"/>
                </a:cubicBezTo>
                <a:cubicBezTo>
                  <a:pt x="1574" y="19833"/>
                  <a:pt x="1574" y="19833"/>
                  <a:pt x="1574" y="19833"/>
                </a:cubicBezTo>
                <a:cubicBezTo>
                  <a:pt x="1574" y="19636"/>
                  <a:pt x="1574" y="19440"/>
                  <a:pt x="1725" y="19440"/>
                </a:cubicBezTo>
                <a:cubicBezTo>
                  <a:pt x="3537" y="13745"/>
                  <a:pt x="3537" y="13745"/>
                  <a:pt x="3537" y="13745"/>
                </a:cubicBezTo>
                <a:cubicBezTo>
                  <a:pt x="3688" y="13353"/>
                  <a:pt x="3990" y="12960"/>
                  <a:pt x="4443" y="12764"/>
                </a:cubicBezTo>
                <a:close/>
                <a:moveTo>
                  <a:pt x="7464" y="10604"/>
                </a:moveTo>
                <a:cubicBezTo>
                  <a:pt x="7464" y="10604"/>
                  <a:pt x="7464" y="10604"/>
                  <a:pt x="7464" y="10604"/>
                </a:cubicBezTo>
                <a:cubicBezTo>
                  <a:pt x="7464" y="10604"/>
                  <a:pt x="7464" y="10407"/>
                  <a:pt x="7464" y="10407"/>
                </a:cubicBezTo>
                <a:cubicBezTo>
                  <a:pt x="6558" y="9229"/>
                  <a:pt x="6105" y="7462"/>
                  <a:pt x="6105" y="5695"/>
                </a:cubicBezTo>
                <a:cubicBezTo>
                  <a:pt x="6105" y="3338"/>
                  <a:pt x="6558" y="1571"/>
                  <a:pt x="7464" y="393"/>
                </a:cubicBezTo>
                <a:cubicBezTo>
                  <a:pt x="7464" y="393"/>
                  <a:pt x="7464" y="393"/>
                  <a:pt x="7464" y="393"/>
                </a:cubicBezTo>
                <a:cubicBezTo>
                  <a:pt x="5652" y="393"/>
                  <a:pt x="4141" y="1571"/>
                  <a:pt x="4141" y="5498"/>
                </a:cubicBezTo>
                <a:cubicBezTo>
                  <a:pt x="4141" y="8247"/>
                  <a:pt x="5652" y="10604"/>
                  <a:pt x="7464" y="10604"/>
                </a:cubicBezTo>
                <a:close/>
                <a:moveTo>
                  <a:pt x="15319" y="5695"/>
                </a:moveTo>
                <a:cubicBezTo>
                  <a:pt x="15319" y="7462"/>
                  <a:pt x="14866" y="9229"/>
                  <a:pt x="14111" y="10407"/>
                </a:cubicBezTo>
                <a:cubicBezTo>
                  <a:pt x="13960" y="10407"/>
                  <a:pt x="13960" y="10604"/>
                  <a:pt x="13960" y="10604"/>
                </a:cubicBezTo>
                <a:cubicBezTo>
                  <a:pt x="13960" y="10604"/>
                  <a:pt x="13960" y="10604"/>
                  <a:pt x="14111" y="10604"/>
                </a:cubicBezTo>
                <a:cubicBezTo>
                  <a:pt x="15923" y="10604"/>
                  <a:pt x="17283" y="8247"/>
                  <a:pt x="17283" y="5498"/>
                </a:cubicBezTo>
                <a:cubicBezTo>
                  <a:pt x="17283" y="1571"/>
                  <a:pt x="15772" y="393"/>
                  <a:pt x="13960" y="393"/>
                </a:cubicBezTo>
                <a:cubicBezTo>
                  <a:pt x="13960" y="393"/>
                  <a:pt x="13960" y="393"/>
                  <a:pt x="13960" y="393"/>
                </a:cubicBezTo>
                <a:cubicBezTo>
                  <a:pt x="14866" y="1571"/>
                  <a:pt x="15319" y="3338"/>
                  <a:pt x="15319" y="5695"/>
                </a:cubicBezTo>
                <a:close/>
                <a:moveTo>
                  <a:pt x="10788" y="11389"/>
                </a:moveTo>
                <a:cubicBezTo>
                  <a:pt x="12751" y="11389"/>
                  <a:pt x="14564" y="8836"/>
                  <a:pt x="14564" y="5695"/>
                </a:cubicBezTo>
                <a:cubicBezTo>
                  <a:pt x="14564" y="1375"/>
                  <a:pt x="12751" y="0"/>
                  <a:pt x="10788" y="0"/>
                </a:cubicBezTo>
                <a:cubicBezTo>
                  <a:pt x="8673" y="0"/>
                  <a:pt x="7011" y="1375"/>
                  <a:pt x="7011" y="5695"/>
                </a:cubicBezTo>
                <a:cubicBezTo>
                  <a:pt x="7011" y="8836"/>
                  <a:pt x="8673" y="11389"/>
                  <a:pt x="10788" y="11389"/>
                </a:cubicBezTo>
                <a:close/>
                <a:moveTo>
                  <a:pt x="17132" y="14335"/>
                </a:moveTo>
                <a:cubicBezTo>
                  <a:pt x="16981" y="13942"/>
                  <a:pt x="16829" y="13745"/>
                  <a:pt x="16678" y="13745"/>
                </a:cubicBezTo>
                <a:cubicBezTo>
                  <a:pt x="13809" y="11585"/>
                  <a:pt x="13809" y="11585"/>
                  <a:pt x="13809" y="11585"/>
                </a:cubicBezTo>
                <a:cubicBezTo>
                  <a:pt x="13657" y="11585"/>
                  <a:pt x="13657" y="11585"/>
                  <a:pt x="13506" y="11782"/>
                </a:cubicBezTo>
                <a:cubicBezTo>
                  <a:pt x="12751" y="12567"/>
                  <a:pt x="11694" y="12960"/>
                  <a:pt x="10788" y="12960"/>
                </a:cubicBezTo>
                <a:cubicBezTo>
                  <a:pt x="9730" y="12960"/>
                  <a:pt x="8673" y="12567"/>
                  <a:pt x="7918" y="11782"/>
                </a:cubicBezTo>
                <a:cubicBezTo>
                  <a:pt x="7918" y="11585"/>
                  <a:pt x="7767" y="11585"/>
                  <a:pt x="7767" y="11585"/>
                </a:cubicBezTo>
                <a:cubicBezTo>
                  <a:pt x="4746" y="13745"/>
                  <a:pt x="4746" y="13745"/>
                  <a:pt x="4746" y="13745"/>
                </a:cubicBezTo>
                <a:cubicBezTo>
                  <a:pt x="4595" y="13745"/>
                  <a:pt x="4443" y="13942"/>
                  <a:pt x="4292" y="14335"/>
                </a:cubicBezTo>
                <a:cubicBezTo>
                  <a:pt x="2480" y="19833"/>
                  <a:pt x="2480" y="19833"/>
                  <a:pt x="2480" y="19833"/>
                </a:cubicBezTo>
                <a:cubicBezTo>
                  <a:pt x="2329" y="20225"/>
                  <a:pt x="2329" y="20618"/>
                  <a:pt x="2480" y="21011"/>
                </a:cubicBezTo>
                <a:cubicBezTo>
                  <a:pt x="2631" y="21404"/>
                  <a:pt x="2933" y="21600"/>
                  <a:pt x="3235" y="21600"/>
                </a:cubicBezTo>
                <a:cubicBezTo>
                  <a:pt x="18189" y="21600"/>
                  <a:pt x="18189" y="21600"/>
                  <a:pt x="18189" y="21600"/>
                </a:cubicBezTo>
                <a:cubicBezTo>
                  <a:pt x="18491" y="21600"/>
                  <a:pt x="18793" y="21404"/>
                  <a:pt x="18944" y="21011"/>
                </a:cubicBezTo>
                <a:cubicBezTo>
                  <a:pt x="19095" y="20618"/>
                  <a:pt x="19095" y="20225"/>
                  <a:pt x="19095" y="19833"/>
                </a:cubicBezTo>
                <a:lnTo>
                  <a:pt x="17132" y="14335"/>
                </a:ln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87" name="Shape"/>
          <p:cNvSpPr/>
          <p:nvPr/>
        </p:nvSpPr>
        <p:spPr>
          <a:xfrm>
            <a:off x="8428162" y="3761301"/>
            <a:ext cx="933122" cy="1168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10" y="8600"/>
                </a:moveTo>
                <a:cubicBezTo>
                  <a:pt x="19710" y="6600"/>
                  <a:pt x="19710" y="6600"/>
                  <a:pt x="19710" y="6600"/>
                </a:cubicBezTo>
                <a:cubicBezTo>
                  <a:pt x="19710" y="3000"/>
                  <a:pt x="15660" y="0"/>
                  <a:pt x="10800" y="0"/>
                </a:cubicBezTo>
                <a:cubicBezTo>
                  <a:pt x="5940" y="0"/>
                  <a:pt x="1890" y="3000"/>
                  <a:pt x="1890" y="6600"/>
                </a:cubicBezTo>
                <a:cubicBezTo>
                  <a:pt x="1890" y="8600"/>
                  <a:pt x="1890" y="8600"/>
                  <a:pt x="1890" y="8600"/>
                </a:cubicBezTo>
                <a:cubicBezTo>
                  <a:pt x="0" y="8600"/>
                  <a:pt x="0" y="8600"/>
                  <a:pt x="0" y="86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8600"/>
                  <a:pt x="21600" y="8600"/>
                  <a:pt x="21600" y="8600"/>
                </a:cubicBezTo>
                <a:lnTo>
                  <a:pt x="19710" y="8600"/>
                </a:lnTo>
                <a:close/>
                <a:moveTo>
                  <a:pt x="12150" y="18800"/>
                </a:moveTo>
                <a:cubicBezTo>
                  <a:pt x="8910" y="18800"/>
                  <a:pt x="8910" y="18800"/>
                  <a:pt x="8910" y="18800"/>
                </a:cubicBezTo>
                <a:cubicBezTo>
                  <a:pt x="9720" y="15400"/>
                  <a:pt x="9720" y="15400"/>
                  <a:pt x="9720" y="15400"/>
                </a:cubicBezTo>
                <a:cubicBezTo>
                  <a:pt x="9180" y="15200"/>
                  <a:pt x="8910" y="14800"/>
                  <a:pt x="8910" y="14400"/>
                </a:cubicBezTo>
                <a:cubicBezTo>
                  <a:pt x="8910" y="13800"/>
                  <a:pt x="9720" y="13200"/>
                  <a:pt x="10530" y="13200"/>
                </a:cubicBezTo>
                <a:cubicBezTo>
                  <a:pt x="11340" y="13200"/>
                  <a:pt x="12150" y="13800"/>
                  <a:pt x="12150" y="14400"/>
                </a:cubicBezTo>
                <a:cubicBezTo>
                  <a:pt x="12150" y="14800"/>
                  <a:pt x="11880" y="15200"/>
                  <a:pt x="11340" y="15400"/>
                </a:cubicBezTo>
                <a:lnTo>
                  <a:pt x="12150" y="18800"/>
                </a:lnTo>
                <a:close/>
                <a:moveTo>
                  <a:pt x="15660" y="8600"/>
                </a:moveTo>
                <a:cubicBezTo>
                  <a:pt x="5940" y="8600"/>
                  <a:pt x="5940" y="8600"/>
                  <a:pt x="5940" y="8600"/>
                </a:cubicBezTo>
                <a:cubicBezTo>
                  <a:pt x="5940" y="6600"/>
                  <a:pt x="5940" y="6600"/>
                  <a:pt x="5940" y="6600"/>
                </a:cubicBezTo>
                <a:cubicBezTo>
                  <a:pt x="5940" y="4600"/>
                  <a:pt x="8100" y="3000"/>
                  <a:pt x="10800" y="3000"/>
                </a:cubicBezTo>
                <a:cubicBezTo>
                  <a:pt x="13500" y="3000"/>
                  <a:pt x="15660" y="4600"/>
                  <a:pt x="15660" y="6600"/>
                </a:cubicBezTo>
                <a:lnTo>
                  <a:pt x="15660" y="8600"/>
                </a:lnTo>
                <a:close/>
              </a:path>
            </a:pathLst>
          </a:custGeom>
          <a:solidFill>
            <a:srgbClr val="374556"/>
          </a:solidFill>
          <a:ln w="25400">
            <a:solidFill>
              <a:srgbClr val="B8A9D2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88" name="Shape"/>
          <p:cNvSpPr/>
          <p:nvPr/>
        </p:nvSpPr>
        <p:spPr>
          <a:xfrm>
            <a:off x="3722265" y="3039827"/>
            <a:ext cx="1566267" cy="1682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69" y="0"/>
                </a:moveTo>
                <a:cubicBezTo>
                  <a:pt x="1647" y="0"/>
                  <a:pt x="1647" y="0"/>
                  <a:pt x="1647" y="0"/>
                </a:cubicBezTo>
                <a:cubicBezTo>
                  <a:pt x="732" y="0"/>
                  <a:pt x="0" y="732"/>
                  <a:pt x="0" y="1831"/>
                </a:cubicBezTo>
                <a:cubicBezTo>
                  <a:pt x="0" y="3844"/>
                  <a:pt x="0" y="3844"/>
                  <a:pt x="0" y="3844"/>
                </a:cubicBezTo>
                <a:cubicBezTo>
                  <a:pt x="0" y="4759"/>
                  <a:pt x="732" y="5675"/>
                  <a:pt x="1647" y="5675"/>
                </a:cubicBezTo>
                <a:cubicBezTo>
                  <a:pt x="19769" y="5675"/>
                  <a:pt x="19769" y="5675"/>
                  <a:pt x="19769" y="5675"/>
                </a:cubicBezTo>
                <a:cubicBezTo>
                  <a:pt x="20868" y="5675"/>
                  <a:pt x="21600" y="4759"/>
                  <a:pt x="21600" y="3844"/>
                </a:cubicBezTo>
                <a:cubicBezTo>
                  <a:pt x="21600" y="1831"/>
                  <a:pt x="21600" y="1831"/>
                  <a:pt x="21600" y="1831"/>
                </a:cubicBezTo>
                <a:cubicBezTo>
                  <a:pt x="21600" y="732"/>
                  <a:pt x="20868" y="0"/>
                  <a:pt x="19769" y="0"/>
                </a:cubicBezTo>
                <a:close/>
                <a:moveTo>
                  <a:pt x="14827" y="3478"/>
                </a:moveTo>
                <a:cubicBezTo>
                  <a:pt x="14461" y="3478"/>
                  <a:pt x="14278" y="3295"/>
                  <a:pt x="14278" y="2929"/>
                </a:cubicBezTo>
                <a:cubicBezTo>
                  <a:pt x="14278" y="2563"/>
                  <a:pt x="14461" y="2380"/>
                  <a:pt x="14827" y="2380"/>
                </a:cubicBezTo>
                <a:cubicBezTo>
                  <a:pt x="15010" y="2380"/>
                  <a:pt x="15376" y="2563"/>
                  <a:pt x="15376" y="2929"/>
                </a:cubicBezTo>
                <a:cubicBezTo>
                  <a:pt x="15376" y="3295"/>
                  <a:pt x="15010" y="3478"/>
                  <a:pt x="14827" y="3478"/>
                </a:cubicBezTo>
                <a:close/>
                <a:moveTo>
                  <a:pt x="16658" y="3478"/>
                </a:moveTo>
                <a:cubicBezTo>
                  <a:pt x="16475" y="3478"/>
                  <a:pt x="16108" y="3295"/>
                  <a:pt x="16108" y="2929"/>
                </a:cubicBezTo>
                <a:cubicBezTo>
                  <a:pt x="16108" y="2563"/>
                  <a:pt x="16475" y="2380"/>
                  <a:pt x="16658" y="2380"/>
                </a:cubicBezTo>
                <a:cubicBezTo>
                  <a:pt x="17024" y="2380"/>
                  <a:pt x="17207" y="2563"/>
                  <a:pt x="17207" y="2929"/>
                </a:cubicBezTo>
                <a:cubicBezTo>
                  <a:pt x="17207" y="3295"/>
                  <a:pt x="17024" y="3478"/>
                  <a:pt x="16658" y="3478"/>
                </a:cubicBezTo>
                <a:close/>
                <a:moveTo>
                  <a:pt x="19220" y="4027"/>
                </a:moveTo>
                <a:cubicBezTo>
                  <a:pt x="18671" y="4027"/>
                  <a:pt x="18122" y="3478"/>
                  <a:pt x="18122" y="2929"/>
                </a:cubicBezTo>
                <a:cubicBezTo>
                  <a:pt x="18122" y="2380"/>
                  <a:pt x="18671" y="1831"/>
                  <a:pt x="19220" y="1831"/>
                </a:cubicBezTo>
                <a:cubicBezTo>
                  <a:pt x="19769" y="1831"/>
                  <a:pt x="20319" y="2380"/>
                  <a:pt x="20319" y="2929"/>
                </a:cubicBezTo>
                <a:cubicBezTo>
                  <a:pt x="20319" y="3478"/>
                  <a:pt x="19769" y="4027"/>
                  <a:pt x="19220" y="4027"/>
                </a:cubicBezTo>
                <a:close/>
                <a:moveTo>
                  <a:pt x="19769" y="13363"/>
                </a:moveTo>
                <a:cubicBezTo>
                  <a:pt x="1647" y="13363"/>
                  <a:pt x="1647" y="13363"/>
                  <a:pt x="1647" y="13363"/>
                </a:cubicBezTo>
                <a:cubicBezTo>
                  <a:pt x="732" y="13363"/>
                  <a:pt x="0" y="14095"/>
                  <a:pt x="0" y="15010"/>
                </a:cubicBezTo>
                <a:cubicBezTo>
                  <a:pt x="0" y="17207"/>
                  <a:pt x="0" y="17207"/>
                  <a:pt x="0" y="17207"/>
                </a:cubicBezTo>
                <a:cubicBezTo>
                  <a:pt x="0" y="18122"/>
                  <a:pt x="732" y="18854"/>
                  <a:pt x="1647" y="18854"/>
                </a:cubicBezTo>
                <a:cubicBezTo>
                  <a:pt x="10434" y="18854"/>
                  <a:pt x="10434" y="18854"/>
                  <a:pt x="10434" y="18854"/>
                </a:cubicBezTo>
                <a:cubicBezTo>
                  <a:pt x="10434" y="19953"/>
                  <a:pt x="10434" y="19953"/>
                  <a:pt x="10434" y="19953"/>
                </a:cubicBezTo>
                <a:cubicBezTo>
                  <a:pt x="10434" y="19953"/>
                  <a:pt x="10617" y="19953"/>
                  <a:pt x="10617" y="19953"/>
                </a:cubicBezTo>
                <a:cubicBezTo>
                  <a:pt x="10251" y="19953"/>
                  <a:pt x="9885" y="20319"/>
                  <a:pt x="9885" y="20502"/>
                </a:cubicBezTo>
                <a:cubicBezTo>
                  <a:pt x="9885" y="20502"/>
                  <a:pt x="9885" y="20502"/>
                  <a:pt x="9885" y="20502"/>
                </a:cubicBezTo>
                <a:cubicBezTo>
                  <a:pt x="3478" y="20502"/>
                  <a:pt x="3478" y="20502"/>
                  <a:pt x="3478" y="20502"/>
                </a:cubicBezTo>
                <a:cubicBezTo>
                  <a:pt x="3295" y="20502"/>
                  <a:pt x="3112" y="20685"/>
                  <a:pt x="3112" y="20868"/>
                </a:cubicBezTo>
                <a:cubicBezTo>
                  <a:pt x="3112" y="20868"/>
                  <a:pt x="3295" y="21051"/>
                  <a:pt x="3478" y="21051"/>
                </a:cubicBezTo>
                <a:cubicBezTo>
                  <a:pt x="9885" y="21051"/>
                  <a:pt x="9885" y="21051"/>
                  <a:pt x="9885" y="21051"/>
                </a:cubicBezTo>
                <a:cubicBezTo>
                  <a:pt x="9885" y="21051"/>
                  <a:pt x="9885" y="21051"/>
                  <a:pt x="9885" y="21051"/>
                </a:cubicBezTo>
                <a:cubicBezTo>
                  <a:pt x="10068" y="21417"/>
                  <a:pt x="10251" y="21600"/>
                  <a:pt x="10800" y="21600"/>
                </a:cubicBezTo>
                <a:cubicBezTo>
                  <a:pt x="11166" y="21600"/>
                  <a:pt x="11532" y="21417"/>
                  <a:pt x="11532" y="21051"/>
                </a:cubicBezTo>
                <a:cubicBezTo>
                  <a:pt x="11532" y="21051"/>
                  <a:pt x="11532" y="21051"/>
                  <a:pt x="11715" y="21051"/>
                </a:cubicBezTo>
                <a:cubicBezTo>
                  <a:pt x="18122" y="21051"/>
                  <a:pt x="18122" y="21051"/>
                  <a:pt x="18122" y="21051"/>
                </a:cubicBezTo>
                <a:cubicBezTo>
                  <a:pt x="18122" y="21051"/>
                  <a:pt x="18305" y="20868"/>
                  <a:pt x="18305" y="20868"/>
                </a:cubicBezTo>
                <a:cubicBezTo>
                  <a:pt x="18305" y="20685"/>
                  <a:pt x="18122" y="20502"/>
                  <a:pt x="18122" y="20502"/>
                </a:cubicBezTo>
                <a:cubicBezTo>
                  <a:pt x="11715" y="20502"/>
                  <a:pt x="11715" y="20502"/>
                  <a:pt x="11715" y="20502"/>
                </a:cubicBezTo>
                <a:cubicBezTo>
                  <a:pt x="11532" y="20502"/>
                  <a:pt x="11532" y="20502"/>
                  <a:pt x="11532" y="20502"/>
                </a:cubicBezTo>
                <a:cubicBezTo>
                  <a:pt x="11532" y="20319"/>
                  <a:pt x="11349" y="19953"/>
                  <a:pt x="10983" y="19953"/>
                </a:cubicBezTo>
                <a:cubicBezTo>
                  <a:pt x="10983" y="19953"/>
                  <a:pt x="10983" y="19953"/>
                  <a:pt x="10983" y="19953"/>
                </a:cubicBezTo>
                <a:cubicBezTo>
                  <a:pt x="10983" y="18854"/>
                  <a:pt x="10983" y="18854"/>
                  <a:pt x="10983" y="18854"/>
                </a:cubicBezTo>
                <a:cubicBezTo>
                  <a:pt x="19769" y="18854"/>
                  <a:pt x="19769" y="18854"/>
                  <a:pt x="19769" y="18854"/>
                </a:cubicBezTo>
                <a:cubicBezTo>
                  <a:pt x="20868" y="18854"/>
                  <a:pt x="21600" y="18122"/>
                  <a:pt x="21600" y="17207"/>
                </a:cubicBezTo>
                <a:cubicBezTo>
                  <a:pt x="21600" y="15010"/>
                  <a:pt x="21600" y="15010"/>
                  <a:pt x="21600" y="15010"/>
                </a:cubicBezTo>
                <a:cubicBezTo>
                  <a:pt x="21600" y="14095"/>
                  <a:pt x="20868" y="13363"/>
                  <a:pt x="19769" y="13363"/>
                </a:cubicBezTo>
                <a:close/>
                <a:moveTo>
                  <a:pt x="14827" y="16658"/>
                </a:moveTo>
                <a:cubicBezTo>
                  <a:pt x="14461" y="16658"/>
                  <a:pt x="14278" y="16475"/>
                  <a:pt x="14278" y="16108"/>
                </a:cubicBezTo>
                <a:cubicBezTo>
                  <a:pt x="14278" y="15925"/>
                  <a:pt x="14461" y="15559"/>
                  <a:pt x="14827" y="15559"/>
                </a:cubicBezTo>
                <a:cubicBezTo>
                  <a:pt x="15010" y="15559"/>
                  <a:pt x="15376" y="15925"/>
                  <a:pt x="15376" y="16108"/>
                </a:cubicBezTo>
                <a:cubicBezTo>
                  <a:pt x="15376" y="16475"/>
                  <a:pt x="15010" y="16658"/>
                  <a:pt x="14827" y="16658"/>
                </a:cubicBezTo>
                <a:close/>
                <a:moveTo>
                  <a:pt x="16658" y="16658"/>
                </a:moveTo>
                <a:cubicBezTo>
                  <a:pt x="16475" y="16658"/>
                  <a:pt x="16108" y="16475"/>
                  <a:pt x="16108" y="16108"/>
                </a:cubicBezTo>
                <a:cubicBezTo>
                  <a:pt x="16108" y="15925"/>
                  <a:pt x="16475" y="15559"/>
                  <a:pt x="16658" y="15559"/>
                </a:cubicBezTo>
                <a:cubicBezTo>
                  <a:pt x="17024" y="15559"/>
                  <a:pt x="17207" y="15925"/>
                  <a:pt x="17207" y="16108"/>
                </a:cubicBezTo>
                <a:cubicBezTo>
                  <a:pt x="17207" y="16475"/>
                  <a:pt x="17024" y="16658"/>
                  <a:pt x="16658" y="16658"/>
                </a:cubicBezTo>
                <a:close/>
                <a:moveTo>
                  <a:pt x="19220" y="17207"/>
                </a:moveTo>
                <a:cubicBezTo>
                  <a:pt x="18671" y="17207"/>
                  <a:pt x="18122" y="16841"/>
                  <a:pt x="18122" y="16108"/>
                </a:cubicBezTo>
                <a:cubicBezTo>
                  <a:pt x="18122" y="15559"/>
                  <a:pt x="18671" y="15010"/>
                  <a:pt x="19220" y="15010"/>
                </a:cubicBezTo>
                <a:cubicBezTo>
                  <a:pt x="19769" y="15010"/>
                  <a:pt x="20319" y="15559"/>
                  <a:pt x="20319" y="16108"/>
                </a:cubicBezTo>
                <a:cubicBezTo>
                  <a:pt x="20319" y="16841"/>
                  <a:pt x="19769" y="17207"/>
                  <a:pt x="19220" y="17207"/>
                </a:cubicBezTo>
                <a:close/>
                <a:moveTo>
                  <a:pt x="19769" y="6590"/>
                </a:moveTo>
                <a:cubicBezTo>
                  <a:pt x="1647" y="6590"/>
                  <a:pt x="1647" y="6590"/>
                  <a:pt x="1647" y="6590"/>
                </a:cubicBezTo>
                <a:cubicBezTo>
                  <a:pt x="732" y="6590"/>
                  <a:pt x="0" y="7505"/>
                  <a:pt x="0" y="8420"/>
                </a:cubicBezTo>
                <a:cubicBezTo>
                  <a:pt x="0" y="10434"/>
                  <a:pt x="0" y="10434"/>
                  <a:pt x="0" y="10434"/>
                </a:cubicBezTo>
                <a:cubicBezTo>
                  <a:pt x="0" y="11532"/>
                  <a:pt x="732" y="12264"/>
                  <a:pt x="1647" y="12264"/>
                </a:cubicBezTo>
                <a:cubicBezTo>
                  <a:pt x="19769" y="12264"/>
                  <a:pt x="19769" y="12264"/>
                  <a:pt x="19769" y="12264"/>
                </a:cubicBezTo>
                <a:cubicBezTo>
                  <a:pt x="20868" y="12264"/>
                  <a:pt x="21600" y="11532"/>
                  <a:pt x="21600" y="10434"/>
                </a:cubicBezTo>
                <a:cubicBezTo>
                  <a:pt x="21600" y="8420"/>
                  <a:pt x="21600" y="8420"/>
                  <a:pt x="21600" y="8420"/>
                </a:cubicBezTo>
                <a:cubicBezTo>
                  <a:pt x="21600" y="7505"/>
                  <a:pt x="20868" y="6590"/>
                  <a:pt x="19769" y="6590"/>
                </a:cubicBezTo>
                <a:close/>
                <a:moveTo>
                  <a:pt x="14827" y="10068"/>
                </a:moveTo>
                <a:cubicBezTo>
                  <a:pt x="14461" y="10068"/>
                  <a:pt x="14278" y="9885"/>
                  <a:pt x="14278" y="9519"/>
                </a:cubicBezTo>
                <a:cubicBezTo>
                  <a:pt x="14278" y="9336"/>
                  <a:pt x="14461" y="8969"/>
                  <a:pt x="14827" y="8969"/>
                </a:cubicBezTo>
                <a:cubicBezTo>
                  <a:pt x="15010" y="8969"/>
                  <a:pt x="15376" y="9336"/>
                  <a:pt x="15376" y="9519"/>
                </a:cubicBezTo>
                <a:cubicBezTo>
                  <a:pt x="15376" y="9885"/>
                  <a:pt x="15010" y="10068"/>
                  <a:pt x="14827" y="10068"/>
                </a:cubicBezTo>
                <a:close/>
                <a:moveTo>
                  <a:pt x="16658" y="10068"/>
                </a:moveTo>
                <a:cubicBezTo>
                  <a:pt x="16475" y="10068"/>
                  <a:pt x="16108" y="9885"/>
                  <a:pt x="16108" y="9519"/>
                </a:cubicBezTo>
                <a:cubicBezTo>
                  <a:pt x="16108" y="9336"/>
                  <a:pt x="16475" y="8969"/>
                  <a:pt x="16658" y="8969"/>
                </a:cubicBezTo>
                <a:cubicBezTo>
                  <a:pt x="17024" y="8969"/>
                  <a:pt x="17207" y="9336"/>
                  <a:pt x="17207" y="9519"/>
                </a:cubicBezTo>
                <a:cubicBezTo>
                  <a:pt x="17207" y="9885"/>
                  <a:pt x="17024" y="10068"/>
                  <a:pt x="16658" y="10068"/>
                </a:cubicBezTo>
                <a:close/>
                <a:moveTo>
                  <a:pt x="19220" y="10617"/>
                </a:moveTo>
                <a:cubicBezTo>
                  <a:pt x="18671" y="10617"/>
                  <a:pt x="18122" y="10068"/>
                  <a:pt x="18122" y="9519"/>
                </a:cubicBezTo>
                <a:cubicBezTo>
                  <a:pt x="18122" y="8969"/>
                  <a:pt x="18671" y="8420"/>
                  <a:pt x="19220" y="8420"/>
                </a:cubicBezTo>
                <a:cubicBezTo>
                  <a:pt x="19769" y="8420"/>
                  <a:pt x="20319" y="8969"/>
                  <a:pt x="20319" y="9519"/>
                </a:cubicBezTo>
                <a:cubicBezTo>
                  <a:pt x="20319" y="10068"/>
                  <a:pt x="19769" y="10617"/>
                  <a:pt x="19220" y="10617"/>
                </a:cubicBezTo>
                <a:close/>
              </a:path>
            </a:pathLst>
          </a:custGeom>
          <a:solidFill>
            <a:srgbClr val="374556"/>
          </a:solidFill>
          <a:ln w="25400">
            <a:solidFill>
              <a:srgbClr val="E2B383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89" name="Shape"/>
          <p:cNvSpPr/>
          <p:nvPr/>
        </p:nvSpPr>
        <p:spPr>
          <a:xfrm rot="2700000" flipH="1">
            <a:off x="7757910" y="4368684"/>
            <a:ext cx="1002816" cy="4535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6" y="0"/>
                </a:moveTo>
                <a:cubicBezTo>
                  <a:pt x="1367" y="0"/>
                  <a:pt x="0" y="4839"/>
                  <a:pt x="0" y="10802"/>
                </a:cubicBezTo>
                <a:cubicBezTo>
                  <a:pt x="0" y="16765"/>
                  <a:pt x="1361" y="21600"/>
                  <a:pt x="3046" y="21600"/>
                </a:cubicBezTo>
                <a:cubicBezTo>
                  <a:pt x="4451" y="21600"/>
                  <a:pt x="5635" y="18226"/>
                  <a:pt x="5984" y="13641"/>
                </a:cubicBezTo>
                <a:cubicBezTo>
                  <a:pt x="6017" y="13191"/>
                  <a:pt x="6174" y="12868"/>
                  <a:pt x="6346" y="12868"/>
                </a:cubicBezTo>
                <a:lnTo>
                  <a:pt x="6953" y="12868"/>
                </a:lnTo>
                <a:lnTo>
                  <a:pt x="6953" y="13193"/>
                </a:lnTo>
                <a:cubicBezTo>
                  <a:pt x="6953" y="13643"/>
                  <a:pt x="7094" y="14006"/>
                  <a:pt x="7266" y="14006"/>
                </a:cubicBezTo>
                <a:cubicBezTo>
                  <a:pt x="7438" y="14006"/>
                  <a:pt x="7579" y="13643"/>
                  <a:pt x="7579" y="13193"/>
                </a:cubicBezTo>
                <a:lnTo>
                  <a:pt x="7579" y="12868"/>
                </a:lnTo>
                <a:lnTo>
                  <a:pt x="15679" y="12868"/>
                </a:lnTo>
                <a:lnTo>
                  <a:pt x="15679" y="13193"/>
                </a:lnTo>
                <a:cubicBezTo>
                  <a:pt x="15679" y="13643"/>
                  <a:pt x="15818" y="14006"/>
                  <a:pt x="15991" y="14006"/>
                </a:cubicBezTo>
                <a:cubicBezTo>
                  <a:pt x="16163" y="14006"/>
                  <a:pt x="16303" y="13643"/>
                  <a:pt x="16303" y="13193"/>
                </a:cubicBezTo>
                <a:lnTo>
                  <a:pt x="16303" y="12868"/>
                </a:lnTo>
                <a:lnTo>
                  <a:pt x="17901" y="12868"/>
                </a:lnTo>
                <a:cubicBezTo>
                  <a:pt x="17966" y="12868"/>
                  <a:pt x="18021" y="13011"/>
                  <a:pt x="18021" y="13180"/>
                </a:cubicBezTo>
                <a:lnTo>
                  <a:pt x="18021" y="16287"/>
                </a:lnTo>
                <a:cubicBezTo>
                  <a:pt x="18021" y="16456"/>
                  <a:pt x="17966" y="16594"/>
                  <a:pt x="17901" y="16594"/>
                </a:cubicBezTo>
                <a:lnTo>
                  <a:pt x="17810" y="16594"/>
                </a:lnTo>
                <a:cubicBezTo>
                  <a:pt x="17746" y="16594"/>
                  <a:pt x="17691" y="16738"/>
                  <a:pt x="17691" y="16906"/>
                </a:cubicBezTo>
                <a:lnTo>
                  <a:pt x="17691" y="18717"/>
                </a:lnTo>
                <a:cubicBezTo>
                  <a:pt x="17691" y="18886"/>
                  <a:pt x="17746" y="19029"/>
                  <a:pt x="17810" y="19029"/>
                </a:cubicBezTo>
                <a:lnTo>
                  <a:pt x="18618" y="19029"/>
                </a:lnTo>
                <a:cubicBezTo>
                  <a:pt x="18682" y="19029"/>
                  <a:pt x="18736" y="18886"/>
                  <a:pt x="18736" y="18717"/>
                </a:cubicBezTo>
                <a:lnTo>
                  <a:pt x="18736" y="17649"/>
                </a:lnTo>
                <a:cubicBezTo>
                  <a:pt x="18736" y="17480"/>
                  <a:pt x="18790" y="17342"/>
                  <a:pt x="18855" y="17342"/>
                </a:cubicBezTo>
                <a:lnTo>
                  <a:pt x="19237" y="17342"/>
                </a:lnTo>
                <a:cubicBezTo>
                  <a:pt x="19301" y="17342"/>
                  <a:pt x="19355" y="17480"/>
                  <a:pt x="19355" y="17649"/>
                </a:cubicBezTo>
                <a:lnTo>
                  <a:pt x="19355" y="18717"/>
                </a:lnTo>
                <a:cubicBezTo>
                  <a:pt x="19355" y="18886"/>
                  <a:pt x="19409" y="19029"/>
                  <a:pt x="19474" y="19029"/>
                </a:cubicBezTo>
                <a:lnTo>
                  <a:pt x="20281" y="19029"/>
                </a:lnTo>
                <a:cubicBezTo>
                  <a:pt x="20346" y="19029"/>
                  <a:pt x="20399" y="18886"/>
                  <a:pt x="20399" y="18717"/>
                </a:cubicBezTo>
                <a:lnTo>
                  <a:pt x="20399" y="16906"/>
                </a:lnTo>
                <a:cubicBezTo>
                  <a:pt x="20399" y="16738"/>
                  <a:pt x="20346" y="16594"/>
                  <a:pt x="20281" y="16594"/>
                </a:cubicBezTo>
                <a:lnTo>
                  <a:pt x="20189" y="16594"/>
                </a:lnTo>
                <a:cubicBezTo>
                  <a:pt x="20124" y="16594"/>
                  <a:pt x="20071" y="16456"/>
                  <a:pt x="20071" y="16287"/>
                </a:cubicBezTo>
                <a:lnTo>
                  <a:pt x="20071" y="13180"/>
                </a:lnTo>
                <a:cubicBezTo>
                  <a:pt x="20071" y="13011"/>
                  <a:pt x="20124" y="12868"/>
                  <a:pt x="20189" y="12868"/>
                </a:cubicBezTo>
                <a:lnTo>
                  <a:pt x="21324" y="12868"/>
                </a:lnTo>
                <a:cubicBezTo>
                  <a:pt x="21475" y="12868"/>
                  <a:pt x="21600" y="12545"/>
                  <a:pt x="21600" y="12151"/>
                </a:cubicBezTo>
                <a:lnTo>
                  <a:pt x="21600" y="9453"/>
                </a:lnTo>
                <a:cubicBezTo>
                  <a:pt x="21589" y="9059"/>
                  <a:pt x="21465" y="8732"/>
                  <a:pt x="21314" y="8732"/>
                </a:cubicBezTo>
                <a:lnTo>
                  <a:pt x="16303" y="8732"/>
                </a:lnTo>
                <a:lnTo>
                  <a:pt x="16303" y="8411"/>
                </a:lnTo>
                <a:cubicBezTo>
                  <a:pt x="16303" y="7961"/>
                  <a:pt x="16163" y="7594"/>
                  <a:pt x="15991" y="7594"/>
                </a:cubicBezTo>
                <a:cubicBezTo>
                  <a:pt x="15818" y="7594"/>
                  <a:pt x="15679" y="7961"/>
                  <a:pt x="15679" y="8411"/>
                </a:cubicBezTo>
                <a:lnTo>
                  <a:pt x="15679" y="8732"/>
                </a:lnTo>
                <a:lnTo>
                  <a:pt x="7579" y="8732"/>
                </a:lnTo>
                <a:lnTo>
                  <a:pt x="7579" y="8411"/>
                </a:lnTo>
                <a:cubicBezTo>
                  <a:pt x="7579" y="7961"/>
                  <a:pt x="7438" y="7594"/>
                  <a:pt x="7266" y="7594"/>
                </a:cubicBezTo>
                <a:cubicBezTo>
                  <a:pt x="7094" y="7594"/>
                  <a:pt x="6953" y="7961"/>
                  <a:pt x="6953" y="8411"/>
                </a:cubicBezTo>
                <a:lnTo>
                  <a:pt x="6953" y="8732"/>
                </a:lnTo>
                <a:lnTo>
                  <a:pt x="6346" y="8732"/>
                </a:lnTo>
                <a:cubicBezTo>
                  <a:pt x="6174" y="8732"/>
                  <a:pt x="6017" y="8409"/>
                  <a:pt x="5984" y="7959"/>
                </a:cubicBezTo>
                <a:cubicBezTo>
                  <a:pt x="5635" y="3374"/>
                  <a:pt x="4451" y="0"/>
                  <a:pt x="3046" y="0"/>
                </a:cubicBezTo>
                <a:close/>
                <a:moveTo>
                  <a:pt x="3041" y="3054"/>
                </a:moveTo>
                <a:cubicBezTo>
                  <a:pt x="3843" y="3054"/>
                  <a:pt x="4494" y="5062"/>
                  <a:pt x="4494" y="7537"/>
                </a:cubicBezTo>
                <a:cubicBezTo>
                  <a:pt x="4494" y="8521"/>
                  <a:pt x="4392" y="9438"/>
                  <a:pt x="4220" y="10169"/>
                </a:cubicBezTo>
                <a:cubicBezTo>
                  <a:pt x="4129" y="10549"/>
                  <a:pt x="4129" y="11054"/>
                  <a:pt x="4220" y="11448"/>
                </a:cubicBezTo>
                <a:cubicBezTo>
                  <a:pt x="4392" y="12194"/>
                  <a:pt x="4494" y="13092"/>
                  <a:pt x="4494" y="14076"/>
                </a:cubicBezTo>
                <a:cubicBezTo>
                  <a:pt x="4494" y="16551"/>
                  <a:pt x="3843" y="18563"/>
                  <a:pt x="3041" y="18563"/>
                </a:cubicBezTo>
                <a:cubicBezTo>
                  <a:pt x="2239" y="18563"/>
                  <a:pt x="1588" y="16551"/>
                  <a:pt x="1588" y="14076"/>
                </a:cubicBezTo>
                <a:cubicBezTo>
                  <a:pt x="1588" y="13092"/>
                  <a:pt x="1690" y="12179"/>
                  <a:pt x="1862" y="11448"/>
                </a:cubicBezTo>
                <a:cubicBezTo>
                  <a:pt x="1953" y="11054"/>
                  <a:pt x="1953" y="10563"/>
                  <a:pt x="1862" y="10169"/>
                </a:cubicBezTo>
                <a:cubicBezTo>
                  <a:pt x="1690" y="9424"/>
                  <a:pt x="1588" y="8521"/>
                  <a:pt x="1588" y="7537"/>
                </a:cubicBezTo>
                <a:cubicBezTo>
                  <a:pt x="1588" y="5062"/>
                  <a:pt x="2239" y="3054"/>
                  <a:pt x="3041" y="3054"/>
                </a:cubicBezTo>
                <a:close/>
              </a:path>
            </a:pathLst>
          </a:custGeom>
          <a:solidFill>
            <a:srgbClr val="374556"/>
          </a:solidFill>
          <a:ln w="25400">
            <a:solidFill>
              <a:srgbClr val="B8A9D2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90" name="Text Document"/>
          <p:cNvSpPr/>
          <p:nvPr/>
        </p:nvSpPr>
        <p:spPr>
          <a:xfrm>
            <a:off x="3913359" y="9575637"/>
            <a:ext cx="920423" cy="119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374556"/>
          </a:solidFill>
          <a:ln w="38100">
            <a:solidFill>
              <a:srgbClr val="E9E3DB">
                <a:alpha val="85295"/>
              </a:srgbClr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91" name="Update Document"/>
          <p:cNvSpPr/>
          <p:nvPr/>
        </p:nvSpPr>
        <p:spPr>
          <a:xfrm>
            <a:off x="8269599" y="9463602"/>
            <a:ext cx="1022428" cy="132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0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9205" y="5958"/>
                </a:moveTo>
                <a:cubicBezTo>
                  <a:pt x="9221" y="5953"/>
                  <a:pt x="9240" y="5954"/>
                  <a:pt x="9255" y="5966"/>
                </a:cubicBezTo>
                <a:lnTo>
                  <a:pt x="12361" y="8233"/>
                </a:lnTo>
                <a:cubicBezTo>
                  <a:pt x="12396" y="8259"/>
                  <a:pt x="12396" y="8301"/>
                  <a:pt x="12361" y="8327"/>
                </a:cubicBezTo>
                <a:lnTo>
                  <a:pt x="9258" y="10593"/>
                </a:lnTo>
                <a:cubicBezTo>
                  <a:pt x="9227" y="10616"/>
                  <a:pt x="9176" y="10600"/>
                  <a:pt x="9176" y="10567"/>
                </a:cubicBezTo>
                <a:lnTo>
                  <a:pt x="9176" y="9154"/>
                </a:lnTo>
                <a:cubicBezTo>
                  <a:pt x="7670" y="9644"/>
                  <a:pt x="6611" y="10796"/>
                  <a:pt x="6611" y="12136"/>
                </a:cubicBezTo>
                <a:cubicBezTo>
                  <a:pt x="6611" y="13938"/>
                  <a:pt x="8520" y="15394"/>
                  <a:pt x="10860" y="15369"/>
                </a:cubicBezTo>
                <a:cubicBezTo>
                  <a:pt x="13121" y="15345"/>
                  <a:pt x="14963" y="13918"/>
                  <a:pt x="14987" y="12172"/>
                </a:cubicBezTo>
                <a:cubicBezTo>
                  <a:pt x="15000" y="11173"/>
                  <a:pt x="14427" y="10275"/>
                  <a:pt x="13517" y="9674"/>
                </a:cubicBezTo>
                <a:cubicBezTo>
                  <a:pt x="13479" y="9649"/>
                  <a:pt x="13479" y="9606"/>
                  <a:pt x="13514" y="9579"/>
                </a:cubicBezTo>
                <a:lnTo>
                  <a:pt x="14909" y="8562"/>
                </a:lnTo>
                <a:cubicBezTo>
                  <a:pt x="14941" y="8539"/>
                  <a:pt x="14991" y="8540"/>
                  <a:pt x="15023" y="8562"/>
                </a:cubicBezTo>
                <a:cubicBezTo>
                  <a:pt x="16278" y="9447"/>
                  <a:pt x="17065" y="10720"/>
                  <a:pt x="17065" y="12136"/>
                </a:cubicBezTo>
                <a:cubicBezTo>
                  <a:pt x="17066" y="14821"/>
                  <a:pt x="14236" y="16994"/>
                  <a:pt x="10754" y="16975"/>
                </a:cubicBezTo>
                <a:cubicBezTo>
                  <a:pt x="7341" y="16956"/>
                  <a:pt x="4555" y="14801"/>
                  <a:pt x="4535" y="12164"/>
                </a:cubicBezTo>
                <a:cubicBezTo>
                  <a:pt x="4518" y="9914"/>
                  <a:pt x="6492" y="8018"/>
                  <a:pt x="9176" y="7463"/>
                </a:cubicBezTo>
                <a:lnTo>
                  <a:pt x="9176" y="5994"/>
                </a:lnTo>
                <a:cubicBezTo>
                  <a:pt x="9176" y="5977"/>
                  <a:pt x="9188" y="5964"/>
                  <a:pt x="9205" y="5958"/>
                </a:cubicBezTo>
                <a:close/>
              </a:path>
            </a:pathLst>
          </a:custGeom>
          <a:solidFill>
            <a:srgbClr val="374556"/>
          </a:solidFill>
          <a:ln w="25400">
            <a:solidFill>
              <a:srgbClr val="E2B383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92" name="Shape"/>
          <p:cNvSpPr/>
          <p:nvPr/>
        </p:nvSpPr>
        <p:spPr>
          <a:xfrm>
            <a:off x="7023517" y="10024784"/>
            <a:ext cx="1445694" cy="13181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7" h="21600" extrusionOk="0">
                <a:moveTo>
                  <a:pt x="14567" y="18696"/>
                </a:moveTo>
                <a:cubicBezTo>
                  <a:pt x="14400" y="18696"/>
                  <a:pt x="14233" y="18514"/>
                  <a:pt x="14233" y="18333"/>
                </a:cubicBezTo>
                <a:cubicBezTo>
                  <a:pt x="14233" y="18333"/>
                  <a:pt x="14233" y="18333"/>
                  <a:pt x="14065" y="18151"/>
                </a:cubicBezTo>
                <a:cubicBezTo>
                  <a:pt x="1507" y="18151"/>
                  <a:pt x="1507" y="18151"/>
                  <a:pt x="1507" y="18151"/>
                </a:cubicBezTo>
                <a:cubicBezTo>
                  <a:pt x="1507" y="4719"/>
                  <a:pt x="1507" y="4719"/>
                  <a:pt x="1507" y="4719"/>
                </a:cubicBezTo>
                <a:cubicBezTo>
                  <a:pt x="18586" y="4719"/>
                  <a:pt x="18586" y="4719"/>
                  <a:pt x="18586" y="4719"/>
                </a:cubicBezTo>
                <a:cubicBezTo>
                  <a:pt x="18586" y="13613"/>
                  <a:pt x="18586" y="13613"/>
                  <a:pt x="18586" y="13613"/>
                </a:cubicBezTo>
                <a:cubicBezTo>
                  <a:pt x="19088" y="13613"/>
                  <a:pt x="19256" y="13795"/>
                  <a:pt x="19423" y="14158"/>
                </a:cubicBezTo>
                <a:cubicBezTo>
                  <a:pt x="19591" y="14158"/>
                  <a:pt x="19758" y="14158"/>
                  <a:pt x="19758" y="13976"/>
                </a:cubicBezTo>
                <a:cubicBezTo>
                  <a:pt x="19926" y="13976"/>
                  <a:pt x="19926" y="13976"/>
                  <a:pt x="20093" y="14158"/>
                </a:cubicBezTo>
                <a:cubicBezTo>
                  <a:pt x="20093" y="1271"/>
                  <a:pt x="20093" y="1271"/>
                  <a:pt x="20093" y="1271"/>
                </a:cubicBezTo>
                <a:cubicBezTo>
                  <a:pt x="20093" y="545"/>
                  <a:pt x="19591" y="0"/>
                  <a:pt x="18921" y="0"/>
                </a:cubicBezTo>
                <a:cubicBezTo>
                  <a:pt x="1172" y="0"/>
                  <a:pt x="1172" y="0"/>
                  <a:pt x="1172" y="0"/>
                </a:cubicBezTo>
                <a:cubicBezTo>
                  <a:pt x="502" y="0"/>
                  <a:pt x="0" y="545"/>
                  <a:pt x="0" y="1271"/>
                </a:cubicBezTo>
                <a:cubicBezTo>
                  <a:pt x="0" y="18514"/>
                  <a:pt x="0" y="18514"/>
                  <a:pt x="0" y="18514"/>
                </a:cubicBezTo>
                <a:cubicBezTo>
                  <a:pt x="0" y="19240"/>
                  <a:pt x="502" y="19785"/>
                  <a:pt x="1172" y="19785"/>
                </a:cubicBezTo>
                <a:cubicBezTo>
                  <a:pt x="14400" y="19785"/>
                  <a:pt x="14400" y="19785"/>
                  <a:pt x="14400" y="19785"/>
                </a:cubicBezTo>
                <a:cubicBezTo>
                  <a:pt x="14233" y="19603"/>
                  <a:pt x="14233" y="19240"/>
                  <a:pt x="14400" y="19059"/>
                </a:cubicBezTo>
                <a:cubicBezTo>
                  <a:pt x="14400" y="18877"/>
                  <a:pt x="14400" y="18877"/>
                  <a:pt x="14567" y="18696"/>
                </a:cubicBezTo>
                <a:close/>
                <a:moveTo>
                  <a:pt x="17247" y="2178"/>
                </a:moveTo>
                <a:cubicBezTo>
                  <a:pt x="17247" y="1997"/>
                  <a:pt x="17581" y="1815"/>
                  <a:pt x="17749" y="1815"/>
                </a:cubicBezTo>
                <a:cubicBezTo>
                  <a:pt x="18251" y="1815"/>
                  <a:pt x="18251" y="1815"/>
                  <a:pt x="18251" y="1815"/>
                </a:cubicBezTo>
                <a:cubicBezTo>
                  <a:pt x="18419" y="1815"/>
                  <a:pt x="18586" y="1997"/>
                  <a:pt x="18586" y="2178"/>
                </a:cubicBezTo>
                <a:cubicBezTo>
                  <a:pt x="18586" y="2723"/>
                  <a:pt x="18586" y="2723"/>
                  <a:pt x="18586" y="2723"/>
                </a:cubicBezTo>
                <a:cubicBezTo>
                  <a:pt x="18586" y="3086"/>
                  <a:pt x="18419" y="3267"/>
                  <a:pt x="18251" y="3267"/>
                </a:cubicBezTo>
                <a:cubicBezTo>
                  <a:pt x="17749" y="3267"/>
                  <a:pt x="17749" y="3267"/>
                  <a:pt x="17749" y="3267"/>
                </a:cubicBezTo>
                <a:cubicBezTo>
                  <a:pt x="17581" y="3267"/>
                  <a:pt x="17247" y="3086"/>
                  <a:pt x="17247" y="2723"/>
                </a:cubicBezTo>
                <a:lnTo>
                  <a:pt x="17247" y="2178"/>
                </a:lnTo>
                <a:close/>
                <a:moveTo>
                  <a:pt x="15237" y="2178"/>
                </a:moveTo>
                <a:cubicBezTo>
                  <a:pt x="15237" y="1997"/>
                  <a:pt x="15405" y="1815"/>
                  <a:pt x="15740" y="1815"/>
                </a:cubicBezTo>
                <a:cubicBezTo>
                  <a:pt x="16074" y="1815"/>
                  <a:pt x="16074" y="1815"/>
                  <a:pt x="16074" y="1815"/>
                </a:cubicBezTo>
                <a:cubicBezTo>
                  <a:pt x="16409" y="1815"/>
                  <a:pt x="16577" y="1997"/>
                  <a:pt x="16577" y="2178"/>
                </a:cubicBezTo>
                <a:cubicBezTo>
                  <a:pt x="16577" y="2723"/>
                  <a:pt x="16577" y="2723"/>
                  <a:pt x="16577" y="2723"/>
                </a:cubicBezTo>
                <a:cubicBezTo>
                  <a:pt x="16577" y="3086"/>
                  <a:pt x="16409" y="3267"/>
                  <a:pt x="16074" y="3267"/>
                </a:cubicBezTo>
                <a:cubicBezTo>
                  <a:pt x="15740" y="3267"/>
                  <a:pt x="15740" y="3267"/>
                  <a:pt x="15740" y="3267"/>
                </a:cubicBezTo>
                <a:cubicBezTo>
                  <a:pt x="15405" y="3267"/>
                  <a:pt x="15237" y="3086"/>
                  <a:pt x="15237" y="2723"/>
                </a:cubicBezTo>
                <a:lnTo>
                  <a:pt x="15237" y="2178"/>
                </a:lnTo>
                <a:close/>
                <a:moveTo>
                  <a:pt x="13228" y="2178"/>
                </a:moveTo>
                <a:cubicBezTo>
                  <a:pt x="13228" y="1997"/>
                  <a:pt x="13395" y="1815"/>
                  <a:pt x="13563" y="1815"/>
                </a:cubicBezTo>
                <a:cubicBezTo>
                  <a:pt x="14065" y="1815"/>
                  <a:pt x="14065" y="1815"/>
                  <a:pt x="14065" y="1815"/>
                </a:cubicBezTo>
                <a:cubicBezTo>
                  <a:pt x="14400" y="1815"/>
                  <a:pt x="14567" y="1997"/>
                  <a:pt x="14567" y="2178"/>
                </a:cubicBezTo>
                <a:cubicBezTo>
                  <a:pt x="14567" y="2723"/>
                  <a:pt x="14567" y="2723"/>
                  <a:pt x="14567" y="2723"/>
                </a:cubicBezTo>
                <a:cubicBezTo>
                  <a:pt x="14567" y="3086"/>
                  <a:pt x="14400" y="3267"/>
                  <a:pt x="14065" y="3267"/>
                </a:cubicBezTo>
                <a:cubicBezTo>
                  <a:pt x="13563" y="3267"/>
                  <a:pt x="13563" y="3267"/>
                  <a:pt x="13563" y="3267"/>
                </a:cubicBezTo>
                <a:cubicBezTo>
                  <a:pt x="13395" y="3267"/>
                  <a:pt x="13228" y="3086"/>
                  <a:pt x="13228" y="2723"/>
                </a:cubicBezTo>
                <a:lnTo>
                  <a:pt x="13228" y="2178"/>
                </a:lnTo>
                <a:close/>
                <a:moveTo>
                  <a:pt x="21433" y="17788"/>
                </a:moveTo>
                <a:cubicBezTo>
                  <a:pt x="21433" y="16881"/>
                  <a:pt x="21433" y="16881"/>
                  <a:pt x="21433" y="16881"/>
                </a:cubicBezTo>
                <a:cubicBezTo>
                  <a:pt x="21433" y="16881"/>
                  <a:pt x="21265" y="16699"/>
                  <a:pt x="21098" y="16699"/>
                </a:cubicBezTo>
                <a:cubicBezTo>
                  <a:pt x="20428" y="16881"/>
                  <a:pt x="20428" y="16881"/>
                  <a:pt x="20428" y="16881"/>
                </a:cubicBezTo>
                <a:cubicBezTo>
                  <a:pt x="20428" y="16699"/>
                  <a:pt x="20260" y="16518"/>
                  <a:pt x="20260" y="16336"/>
                </a:cubicBezTo>
                <a:cubicBezTo>
                  <a:pt x="20595" y="15792"/>
                  <a:pt x="20595" y="15792"/>
                  <a:pt x="20595" y="15792"/>
                </a:cubicBezTo>
                <a:cubicBezTo>
                  <a:pt x="20595" y="15792"/>
                  <a:pt x="20595" y="15610"/>
                  <a:pt x="20595" y="15610"/>
                </a:cubicBezTo>
                <a:cubicBezTo>
                  <a:pt x="20595" y="15610"/>
                  <a:pt x="20595" y="15429"/>
                  <a:pt x="20595" y="15429"/>
                </a:cubicBezTo>
                <a:cubicBezTo>
                  <a:pt x="19926" y="14884"/>
                  <a:pt x="19926" y="14884"/>
                  <a:pt x="19926" y="14884"/>
                </a:cubicBezTo>
                <a:cubicBezTo>
                  <a:pt x="19926" y="14884"/>
                  <a:pt x="19926" y="14884"/>
                  <a:pt x="19926" y="14884"/>
                </a:cubicBezTo>
                <a:cubicBezTo>
                  <a:pt x="19758" y="14884"/>
                  <a:pt x="19758" y="14884"/>
                  <a:pt x="19758" y="14884"/>
                </a:cubicBezTo>
                <a:cubicBezTo>
                  <a:pt x="19256" y="15610"/>
                  <a:pt x="19256" y="15610"/>
                  <a:pt x="19256" y="15610"/>
                </a:cubicBezTo>
                <a:cubicBezTo>
                  <a:pt x="19088" y="15429"/>
                  <a:pt x="18921" y="15429"/>
                  <a:pt x="18753" y="15247"/>
                </a:cubicBezTo>
                <a:cubicBezTo>
                  <a:pt x="18753" y="14521"/>
                  <a:pt x="18753" y="14521"/>
                  <a:pt x="18753" y="14521"/>
                </a:cubicBezTo>
                <a:cubicBezTo>
                  <a:pt x="18753" y="14521"/>
                  <a:pt x="18586" y="14339"/>
                  <a:pt x="18586" y="14339"/>
                </a:cubicBezTo>
                <a:cubicBezTo>
                  <a:pt x="17749" y="14339"/>
                  <a:pt x="17749" y="14339"/>
                  <a:pt x="17749" y="14339"/>
                </a:cubicBezTo>
                <a:cubicBezTo>
                  <a:pt x="17581" y="14339"/>
                  <a:pt x="17581" y="14521"/>
                  <a:pt x="17581" y="14521"/>
                </a:cubicBezTo>
                <a:cubicBezTo>
                  <a:pt x="17581" y="15247"/>
                  <a:pt x="17581" y="15247"/>
                  <a:pt x="17581" y="15247"/>
                </a:cubicBezTo>
                <a:cubicBezTo>
                  <a:pt x="17414" y="15429"/>
                  <a:pt x="17247" y="15429"/>
                  <a:pt x="17079" y="15610"/>
                </a:cubicBezTo>
                <a:cubicBezTo>
                  <a:pt x="16577" y="14884"/>
                  <a:pt x="16577" y="14884"/>
                  <a:pt x="16577" y="14884"/>
                </a:cubicBezTo>
                <a:cubicBezTo>
                  <a:pt x="16409" y="14884"/>
                  <a:pt x="16409" y="14884"/>
                  <a:pt x="16242" y="14884"/>
                </a:cubicBezTo>
                <a:cubicBezTo>
                  <a:pt x="15740" y="15429"/>
                  <a:pt x="15740" y="15429"/>
                  <a:pt x="15740" y="15429"/>
                </a:cubicBezTo>
                <a:cubicBezTo>
                  <a:pt x="15740" y="15429"/>
                  <a:pt x="15572" y="15610"/>
                  <a:pt x="15572" y="15610"/>
                </a:cubicBezTo>
                <a:cubicBezTo>
                  <a:pt x="15572" y="15610"/>
                  <a:pt x="15572" y="15792"/>
                  <a:pt x="15740" y="15792"/>
                </a:cubicBezTo>
                <a:cubicBezTo>
                  <a:pt x="16074" y="16336"/>
                  <a:pt x="16074" y="16336"/>
                  <a:pt x="16074" y="16336"/>
                </a:cubicBezTo>
                <a:cubicBezTo>
                  <a:pt x="16074" y="16518"/>
                  <a:pt x="15907" y="16699"/>
                  <a:pt x="15740" y="16881"/>
                </a:cubicBezTo>
                <a:cubicBezTo>
                  <a:pt x="15070" y="16699"/>
                  <a:pt x="15070" y="16699"/>
                  <a:pt x="15070" y="16699"/>
                </a:cubicBezTo>
                <a:cubicBezTo>
                  <a:pt x="15070" y="16699"/>
                  <a:pt x="14902" y="16881"/>
                  <a:pt x="14902" y="16881"/>
                </a:cubicBezTo>
                <a:cubicBezTo>
                  <a:pt x="14735" y="17788"/>
                  <a:pt x="14735" y="17788"/>
                  <a:pt x="14735" y="17788"/>
                </a:cubicBezTo>
                <a:cubicBezTo>
                  <a:pt x="14735" y="17788"/>
                  <a:pt x="14735" y="17788"/>
                  <a:pt x="14735" y="17970"/>
                </a:cubicBezTo>
                <a:cubicBezTo>
                  <a:pt x="14902" y="17970"/>
                  <a:pt x="14902" y="17970"/>
                  <a:pt x="14902" y="17970"/>
                </a:cubicBezTo>
                <a:cubicBezTo>
                  <a:pt x="15572" y="18151"/>
                  <a:pt x="15572" y="18151"/>
                  <a:pt x="15572" y="18151"/>
                </a:cubicBezTo>
                <a:cubicBezTo>
                  <a:pt x="15572" y="18333"/>
                  <a:pt x="15740" y="18514"/>
                  <a:pt x="15740" y="18696"/>
                </a:cubicBezTo>
                <a:cubicBezTo>
                  <a:pt x="15070" y="19240"/>
                  <a:pt x="15070" y="19240"/>
                  <a:pt x="15070" y="19240"/>
                </a:cubicBezTo>
                <a:cubicBezTo>
                  <a:pt x="15070" y="19240"/>
                  <a:pt x="15070" y="19240"/>
                  <a:pt x="15070" y="19240"/>
                </a:cubicBezTo>
                <a:cubicBezTo>
                  <a:pt x="15070" y="19240"/>
                  <a:pt x="15070" y="19422"/>
                  <a:pt x="15070" y="19422"/>
                </a:cubicBezTo>
                <a:cubicBezTo>
                  <a:pt x="15405" y="20148"/>
                  <a:pt x="15405" y="20148"/>
                  <a:pt x="15405" y="20148"/>
                </a:cubicBezTo>
                <a:cubicBezTo>
                  <a:pt x="15405" y="20148"/>
                  <a:pt x="15572" y="20148"/>
                  <a:pt x="15572" y="20329"/>
                </a:cubicBezTo>
                <a:cubicBezTo>
                  <a:pt x="15572" y="20329"/>
                  <a:pt x="15572" y="20329"/>
                  <a:pt x="15572" y="20329"/>
                </a:cubicBezTo>
                <a:cubicBezTo>
                  <a:pt x="15572" y="20329"/>
                  <a:pt x="15740" y="20329"/>
                  <a:pt x="15740" y="20148"/>
                </a:cubicBezTo>
                <a:cubicBezTo>
                  <a:pt x="16242" y="19785"/>
                  <a:pt x="16242" y="19785"/>
                  <a:pt x="16242" y="19785"/>
                </a:cubicBezTo>
                <a:cubicBezTo>
                  <a:pt x="16409" y="19966"/>
                  <a:pt x="16577" y="20148"/>
                  <a:pt x="16744" y="20329"/>
                </a:cubicBezTo>
                <a:cubicBezTo>
                  <a:pt x="16577" y="21055"/>
                  <a:pt x="16577" y="21055"/>
                  <a:pt x="16577" y="21055"/>
                </a:cubicBezTo>
                <a:cubicBezTo>
                  <a:pt x="16577" y="21055"/>
                  <a:pt x="16577" y="21055"/>
                  <a:pt x="16577" y="21055"/>
                </a:cubicBezTo>
                <a:cubicBezTo>
                  <a:pt x="16577" y="21237"/>
                  <a:pt x="16577" y="21237"/>
                  <a:pt x="16577" y="21237"/>
                </a:cubicBezTo>
                <a:cubicBezTo>
                  <a:pt x="17414" y="21600"/>
                  <a:pt x="17414" y="21600"/>
                  <a:pt x="17414" y="21600"/>
                </a:cubicBezTo>
                <a:cubicBezTo>
                  <a:pt x="17414" y="21600"/>
                  <a:pt x="17414" y="21600"/>
                  <a:pt x="17414" y="21600"/>
                </a:cubicBezTo>
                <a:cubicBezTo>
                  <a:pt x="17414" y="21600"/>
                  <a:pt x="17414" y="21600"/>
                  <a:pt x="17581" y="21600"/>
                </a:cubicBezTo>
                <a:cubicBezTo>
                  <a:pt x="17581" y="21418"/>
                  <a:pt x="17581" y="21418"/>
                  <a:pt x="17581" y="21418"/>
                </a:cubicBezTo>
                <a:cubicBezTo>
                  <a:pt x="17916" y="20692"/>
                  <a:pt x="17916" y="20692"/>
                  <a:pt x="17916" y="20692"/>
                </a:cubicBezTo>
                <a:cubicBezTo>
                  <a:pt x="17916" y="20692"/>
                  <a:pt x="18084" y="20692"/>
                  <a:pt x="18084" y="20692"/>
                </a:cubicBezTo>
                <a:cubicBezTo>
                  <a:pt x="18251" y="20692"/>
                  <a:pt x="18419" y="20692"/>
                  <a:pt x="18419" y="20692"/>
                </a:cubicBezTo>
                <a:cubicBezTo>
                  <a:pt x="18753" y="21418"/>
                  <a:pt x="18753" y="21418"/>
                  <a:pt x="18753" y="21418"/>
                </a:cubicBezTo>
                <a:cubicBezTo>
                  <a:pt x="18753" y="21418"/>
                  <a:pt x="18753" y="21418"/>
                  <a:pt x="18753" y="21600"/>
                </a:cubicBezTo>
                <a:cubicBezTo>
                  <a:pt x="18753" y="21600"/>
                  <a:pt x="18921" y="21600"/>
                  <a:pt x="18921" y="21600"/>
                </a:cubicBezTo>
                <a:cubicBezTo>
                  <a:pt x="18921" y="21600"/>
                  <a:pt x="18921" y="21600"/>
                  <a:pt x="18921" y="21600"/>
                </a:cubicBezTo>
                <a:cubicBezTo>
                  <a:pt x="19591" y="21237"/>
                  <a:pt x="19591" y="21237"/>
                  <a:pt x="19591" y="21237"/>
                </a:cubicBezTo>
                <a:cubicBezTo>
                  <a:pt x="19758" y="21237"/>
                  <a:pt x="19758" y="21237"/>
                  <a:pt x="19758" y="21055"/>
                </a:cubicBezTo>
                <a:cubicBezTo>
                  <a:pt x="19758" y="21055"/>
                  <a:pt x="19758" y="21055"/>
                  <a:pt x="19758" y="21055"/>
                </a:cubicBezTo>
                <a:cubicBezTo>
                  <a:pt x="19591" y="20329"/>
                  <a:pt x="19591" y="20329"/>
                  <a:pt x="19591" y="20329"/>
                </a:cubicBezTo>
                <a:cubicBezTo>
                  <a:pt x="19758" y="20148"/>
                  <a:pt x="19926" y="19966"/>
                  <a:pt x="19926" y="19785"/>
                </a:cubicBezTo>
                <a:cubicBezTo>
                  <a:pt x="20595" y="20148"/>
                  <a:pt x="20595" y="20148"/>
                  <a:pt x="20595" y="20148"/>
                </a:cubicBezTo>
                <a:cubicBezTo>
                  <a:pt x="20595" y="20329"/>
                  <a:pt x="20595" y="20329"/>
                  <a:pt x="20763" y="20329"/>
                </a:cubicBezTo>
                <a:cubicBezTo>
                  <a:pt x="20763" y="20329"/>
                  <a:pt x="20763" y="20329"/>
                  <a:pt x="20763" y="20329"/>
                </a:cubicBezTo>
                <a:cubicBezTo>
                  <a:pt x="20763" y="20148"/>
                  <a:pt x="20763" y="20148"/>
                  <a:pt x="20930" y="20148"/>
                </a:cubicBezTo>
                <a:cubicBezTo>
                  <a:pt x="21265" y="19422"/>
                  <a:pt x="21265" y="19422"/>
                  <a:pt x="21265" y="19422"/>
                </a:cubicBezTo>
                <a:cubicBezTo>
                  <a:pt x="21265" y="19422"/>
                  <a:pt x="21265" y="19240"/>
                  <a:pt x="21265" y="19240"/>
                </a:cubicBezTo>
                <a:cubicBezTo>
                  <a:pt x="21265" y="19240"/>
                  <a:pt x="21265" y="19240"/>
                  <a:pt x="21098" y="19240"/>
                </a:cubicBezTo>
                <a:cubicBezTo>
                  <a:pt x="20595" y="18696"/>
                  <a:pt x="20595" y="18696"/>
                  <a:pt x="20595" y="18696"/>
                </a:cubicBezTo>
                <a:cubicBezTo>
                  <a:pt x="20595" y="18514"/>
                  <a:pt x="20595" y="18333"/>
                  <a:pt x="20763" y="18151"/>
                </a:cubicBezTo>
                <a:cubicBezTo>
                  <a:pt x="21433" y="17970"/>
                  <a:pt x="21433" y="17970"/>
                  <a:pt x="21433" y="17970"/>
                </a:cubicBezTo>
                <a:cubicBezTo>
                  <a:pt x="21433" y="17970"/>
                  <a:pt x="21433" y="17970"/>
                  <a:pt x="21433" y="17970"/>
                </a:cubicBezTo>
                <a:cubicBezTo>
                  <a:pt x="21433" y="17788"/>
                  <a:pt x="21600" y="17788"/>
                  <a:pt x="21433" y="17788"/>
                </a:cubicBezTo>
                <a:close/>
                <a:moveTo>
                  <a:pt x="18084" y="19059"/>
                </a:moveTo>
                <a:cubicBezTo>
                  <a:pt x="17581" y="19059"/>
                  <a:pt x="17079" y="18514"/>
                  <a:pt x="17079" y="17970"/>
                </a:cubicBezTo>
                <a:cubicBezTo>
                  <a:pt x="17079" y="17244"/>
                  <a:pt x="17581" y="16881"/>
                  <a:pt x="18084" y="16881"/>
                </a:cubicBezTo>
                <a:cubicBezTo>
                  <a:pt x="18753" y="16881"/>
                  <a:pt x="19256" y="17244"/>
                  <a:pt x="19256" y="17970"/>
                </a:cubicBezTo>
                <a:cubicBezTo>
                  <a:pt x="19256" y="18514"/>
                  <a:pt x="18753" y="19059"/>
                  <a:pt x="18084" y="19059"/>
                </a:cubicBezTo>
                <a:close/>
                <a:moveTo>
                  <a:pt x="8372" y="8894"/>
                </a:moveTo>
                <a:cubicBezTo>
                  <a:pt x="8372" y="8894"/>
                  <a:pt x="8372" y="8894"/>
                  <a:pt x="8372" y="8894"/>
                </a:cubicBezTo>
                <a:cubicBezTo>
                  <a:pt x="8372" y="8713"/>
                  <a:pt x="8372" y="8531"/>
                  <a:pt x="8205" y="8350"/>
                </a:cubicBezTo>
                <a:cubicBezTo>
                  <a:pt x="8037" y="8350"/>
                  <a:pt x="7870" y="8168"/>
                  <a:pt x="7870" y="8168"/>
                </a:cubicBezTo>
                <a:cubicBezTo>
                  <a:pt x="7702" y="8168"/>
                  <a:pt x="7702" y="8168"/>
                  <a:pt x="7535" y="8350"/>
                </a:cubicBezTo>
                <a:cubicBezTo>
                  <a:pt x="4353" y="9983"/>
                  <a:pt x="4353" y="9983"/>
                  <a:pt x="4353" y="9983"/>
                </a:cubicBezTo>
                <a:cubicBezTo>
                  <a:pt x="4186" y="9983"/>
                  <a:pt x="4019" y="10346"/>
                  <a:pt x="4019" y="10528"/>
                </a:cubicBezTo>
                <a:cubicBezTo>
                  <a:pt x="4019" y="10528"/>
                  <a:pt x="4019" y="10528"/>
                  <a:pt x="4019" y="10528"/>
                </a:cubicBezTo>
                <a:cubicBezTo>
                  <a:pt x="4019" y="10891"/>
                  <a:pt x="4186" y="11072"/>
                  <a:pt x="4353" y="11254"/>
                </a:cubicBezTo>
                <a:cubicBezTo>
                  <a:pt x="7535" y="12887"/>
                  <a:pt x="7535" y="12887"/>
                  <a:pt x="7535" y="12887"/>
                </a:cubicBezTo>
                <a:cubicBezTo>
                  <a:pt x="7702" y="12887"/>
                  <a:pt x="7702" y="12887"/>
                  <a:pt x="7870" y="12887"/>
                </a:cubicBezTo>
                <a:cubicBezTo>
                  <a:pt x="7870" y="12887"/>
                  <a:pt x="8037" y="12887"/>
                  <a:pt x="8205" y="12706"/>
                </a:cubicBezTo>
                <a:cubicBezTo>
                  <a:pt x="8372" y="12706"/>
                  <a:pt x="8372" y="12524"/>
                  <a:pt x="8372" y="12161"/>
                </a:cubicBezTo>
                <a:cubicBezTo>
                  <a:pt x="8372" y="12161"/>
                  <a:pt x="8372" y="12161"/>
                  <a:pt x="8372" y="12161"/>
                </a:cubicBezTo>
                <a:cubicBezTo>
                  <a:pt x="8372" y="11980"/>
                  <a:pt x="8372" y="11617"/>
                  <a:pt x="8037" y="11617"/>
                </a:cubicBezTo>
                <a:cubicBezTo>
                  <a:pt x="6028" y="10528"/>
                  <a:pt x="6028" y="10528"/>
                  <a:pt x="6028" y="10528"/>
                </a:cubicBezTo>
                <a:cubicBezTo>
                  <a:pt x="8037" y="9620"/>
                  <a:pt x="8037" y="9620"/>
                  <a:pt x="8037" y="9620"/>
                </a:cubicBezTo>
                <a:cubicBezTo>
                  <a:pt x="8372" y="9439"/>
                  <a:pt x="8372" y="9257"/>
                  <a:pt x="8372" y="8894"/>
                </a:cubicBezTo>
                <a:close/>
                <a:moveTo>
                  <a:pt x="9042" y="14703"/>
                </a:moveTo>
                <a:cubicBezTo>
                  <a:pt x="9042" y="14703"/>
                  <a:pt x="9042" y="14703"/>
                  <a:pt x="9042" y="14703"/>
                </a:cubicBezTo>
                <a:cubicBezTo>
                  <a:pt x="9209" y="14703"/>
                  <a:pt x="9544" y="14521"/>
                  <a:pt x="9544" y="14339"/>
                </a:cubicBezTo>
                <a:cubicBezTo>
                  <a:pt x="11721" y="7261"/>
                  <a:pt x="11721" y="7261"/>
                  <a:pt x="11721" y="7261"/>
                </a:cubicBezTo>
                <a:cubicBezTo>
                  <a:pt x="11721" y="6897"/>
                  <a:pt x="11721" y="6716"/>
                  <a:pt x="11553" y="6534"/>
                </a:cubicBezTo>
                <a:cubicBezTo>
                  <a:pt x="11553" y="6353"/>
                  <a:pt x="11386" y="6353"/>
                  <a:pt x="11051" y="6353"/>
                </a:cubicBezTo>
                <a:cubicBezTo>
                  <a:pt x="11051" y="6353"/>
                  <a:pt x="11051" y="6353"/>
                  <a:pt x="11051" y="6353"/>
                </a:cubicBezTo>
                <a:cubicBezTo>
                  <a:pt x="10884" y="6353"/>
                  <a:pt x="10549" y="6534"/>
                  <a:pt x="10549" y="6716"/>
                </a:cubicBezTo>
                <a:cubicBezTo>
                  <a:pt x="8372" y="13976"/>
                  <a:pt x="8372" y="13976"/>
                  <a:pt x="8372" y="13976"/>
                </a:cubicBezTo>
                <a:cubicBezTo>
                  <a:pt x="8372" y="14158"/>
                  <a:pt x="8372" y="14339"/>
                  <a:pt x="8540" y="14521"/>
                </a:cubicBezTo>
                <a:cubicBezTo>
                  <a:pt x="8540" y="14703"/>
                  <a:pt x="8707" y="14703"/>
                  <a:pt x="9042" y="14703"/>
                </a:cubicBezTo>
                <a:close/>
                <a:moveTo>
                  <a:pt x="11888" y="12706"/>
                </a:moveTo>
                <a:cubicBezTo>
                  <a:pt x="12056" y="12887"/>
                  <a:pt x="12223" y="12887"/>
                  <a:pt x="12223" y="12887"/>
                </a:cubicBezTo>
                <a:cubicBezTo>
                  <a:pt x="12391" y="12887"/>
                  <a:pt x="12391" y="12887"/>
                  <a:pt x="12558" y="12887"/>
                </a:cubicBezTo>
                <a:cubicBezTo>
                  <a:pt x="15740" y="11254"/>
                  <a:pt x="15740" y="11254"/>
                  <a:pt x="15740" y="11254"/>
                </a:cubicBezTo>
                <a:cubicBezTo>
                  <a:pt x="16074" y="11072"/>
                  <a:pt x="16074" y="10891"/>
                  <a:pt x="16074" y="10528"/>
                </a:cubicBezTo>
                <a:cubicBezTo>
                  <a:pt x="16074" y="10528"/>
                  <a:pt x="16074" y="10528"/>
                  <a:pt x="16074" y="10528"/>
                </a:cubicBezTo>
                <a:cubicBezTo>
                  <a:pt x="16074" y="10346"/>
                  <a:pt x="16074" y="9983"/>
                  <a:pt x="15740" y="9983"/>
                </a:cubicBezTo>
                <a:cubicBezTo>
                  <a:pt x="12558" y="8350"/>
                  <a:pt x="12558" y="8350"/>
                  <a:pt x="12558" y="8350"/>
                </a:cubicBezTo>
                <a:cubicBezTo>
                  <a:pt x="12558" y="8168"/>
                  <a:pt x="12391" y="8168"/>
                  <a:pt x="12223" y="8168"/>
                </a:cubicBezTo>
                <a:cubicBezTo>
                  <a:pt x="12223" y="8168"/>
                  <a:pt x="12056" y="8350"/>
                  <a:pt x="11888" y="8350"/>
                </a:cubicBezTo>
                <a:cubicBezTo>
                  <a:pt x="11721" y="8531"/>
                  <a:pt x="11721" y="8713"/>
                  <a:pt x="11721" y="8894"/>
                </a:cubicBezTo>
                <a:cubicBezTo>
                  <a:pt x="11721" y="8894"/>
                  <a:pt x="11721" y="8894"/>
                  <a:pt x="11721" y="8894"/>
                </a:cubicBezTo>
                <a:cubicBezTo>
                  <a:pt x="11721" y="9257"/>
                  <a:pt x="11888" y="9439"/>
                  <a:pt x="12056" y="9620"/>
                </a:cubicBezTo>
                <a:cubicBezTo>
                  <a:pt x="14065" y="10528"/>
                  <a:pt x="14065" y="10528"/>
                  <a:pt x="14065" y="10528"/>
                </a:cubicBezTo>
                <a:cubicBezTo>
                  <a:pt x="12056" y="11617"/>
                  <a:pt x="12056" y="11617"/>
                  <a:pt x="12056" y="11617"/>
                </a:cubicBezTo>
                <a:cubicBezTo>
                  <a:pt x="11888" y="11617"/>
                  <a:pt x="11721" y="11980"/>
                  <a:pt x="11721" y="12161"/>
                </a:cubicBezTo>
                <a:cubicBezTo>
                  <a:pt x="11721" y="12161"/>
                  <a:pt x="11721" y="12161"/>
                  <a:pt x="11721" y="12161"/>
                </a:cubicBezTo>
                <a:cubicBezTo>
                  <a:pt x="11721" y="12524"/>
                  <a:pt x="11721" y="12706"/>
                  <a:pt x="11888" y="12706"/>
                </a:cubicBezTo>
                <a:close/>
              </a:path>
            </a:pathLst>
          </a:custGeom>
          <a:solidFill>
            <a:srgbClr val="374556"/>
          </a:solidFill>
          <a:ln w="25400">
            <a:solidFill>
              <a:srgbClr val="E2B383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93" name="TextBox 34"/>
          <p:cNvSpPr txBox="1"/>
          <p:nvPr/>
        </p:nvSpPr>
        <p:spPr>
          <a:xfrm>
            <a:off x="1000272" y="5554289"/>
            <a:ext cx="3726638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374556"/>
                </a:solidFill>
              </a:defRPr>
            </a:lvl1pPr>
          </a:lstStyle>
          <a:p>
            <a:r>
              <a:t>LARGE DATASETS </a:t>
            </a:r>
          </a:p>
        </p:txBody>
      </p:sp>
      <p:sp>
        <p:nvSpPr>
          <p:cNvPr id="1094" name="TextBox 34"/>
          <p:cNvSpPr txBox="1"/>
          <p:nvPr/>
        </p:nvSpPr>
        <p:spPr>
          <a:xfrm>
            <a:off x="7904429" y="5554289"/>
            <a:ext cx="3081324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374556"/>
                </a:solidFill>
              </a:defRPr>
            </a:lvl1pPr>
          </a:lstStyle>
          <a:p>
            <a:r>
              <a:t>SENSITIVE DATA </a:t>
            </a:r>
          </a:p>
        </p:txBody>
      </p:sp>
      <p:sp>
        <p:nvSpPr>
          <p:cNvPr id="1095" name="TextBox 34"/>
          <p:cNvSpPr txBox="1"/>
          <p:nvPr/>
        </p:nvSpPr>
        <p:spPr>
          <a:xfrm>
            <a:off x="8365651" y="8099871"/>
            <a:ext cx="259470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374556"/>
                </a:solidFill>
              </a:defRPr>
            </a:lvl1pPr>
          </a:lstStyle>
          <a:p>
            <a:r>
              <a:t>SCRIPTS REPORTS </a:t>
            </a:r>
          </a:p>
        </p:txBody>
      </p:sp>
      <p:sp>
        <p:nvSpPr>
          <p:cNvPr id="1096" name="TextBox 34"/>
          <p:cNvSpPr txBox="1"/>
          <p:nvPr/>
        </p:nvSpPr>
        <p:spPr>
          <a:xfrm>
            <a:off x="1439415" y="8125271"/>
            <a:ext cx="3000753" cy="878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600" b="1" spc="288">
                <a:solidFill>
                  <a:srgbClr val="374556"/>
                </a:solidFill>
              </a:defRPr>
            </a:lvl1pPr>
          </a:lstStyle>
          <a:p>
            <a:r>
              <a:t>DOCUMENTS &amp; GRAPHICS</a:t>
            </a:r>
          </a:p>
        </p:txBody>
      </p:sp>
      <p:sp>
        <p:nvSpPr>
          <p:cNvPr id="1097" name="Text Document"/>
          <p:cNvSpPr/>
          <p:nvPr/>
        </p:nvSpPr>
        <p:spPr>
          <a:xfrm>
            <a:off x="4450548" y="9796350"/>
            <a:ext cx="920423" cy="119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374556"/>
          </a:solidFill>
          <a:ln w="38100">
            <a:solidFill>
              <a:srgbClr val="E9E3DB">
                <a:alpha val="85295"/>
              </a:srgbClr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98" name="Text Document"/>
          <p:cNvSpPr/>
          <p:nvPr/>
        </p:nvSpPr>
        <p:spPr>
          <a:xfrm>
            <a:off x="4134072" y="10248762"/>
            <a:ext cx="920423" cy="1191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374556"/>
          </a:solidFill>
          <a:ln w="38100">
            <a:solidFill>
              <a:srgbClr val="E9E3DB">
                <a:alpha val="85295"/>
              </a:srgbClr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101" name="Group"/>
          <p:cNvGrpSpPr/>
          <p:nvPr/>
        </p:nvGrpSpPr>
        <p:grpSpPr>
          <a:xfrm>
            <a:off x="2772680" y="9415345"/>
            <a:ext cx="1172662" cy="1064944"/>
            <a:chOff x="0" y="-1"/>
            <a:chExt cx="1172660" cy="1064943"/>
          </a:xfrm>
        </p:grpSpPr>
        <p:sp>
          <p:nvSpPr>
            <p:cNvPr id="1099" name="Shape"/>
            <p:cNvSpPr/>
            <p:nvPr/>
          </p:nvSpPr>
          <p:spPr>
            <a:xfrm>
              <a:off x="363711" y="421275"/>
              <a:ext cx="472803" cy="4217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0506" extrusionOk="0">
                  <a:moveTo>
                    <a:pt x="2700" y="20153"/>
                  </a:moveTo>
                  <a:cubicBezTo>
                    <a:pt x="19800" y="11603"/>
                    <a:pt x="19800" y="11603"/>
                    <a:pt x="19800" y="11603"/>
                  </a:cubicBezTo>
                  <a:cubicBezTo>
                    <a:pt x="21600" y="10703"/>
                    <a:pt x="21600" y="9353"/>
                    <a:pt x="19800" y="8453"/>
                  </a:cubicBezTo>
                  <a:cubicBezTo>
                    <a:pt x="2700" y="353"/>
                    <a:pt x="2700" y="353"/>
                    <a:pt x="2700" y="353"/>
                  </a:cubicBezTo>
                  <a:cubicBezTo>
                    <a:pt x="1350" y="-547"/>
                    <a:pt x="0" y="353"/>
                    <a:pt x="0" y="2153"/>
                  </a:cubicBezTo>
                  <a:cubicBezTo>
                    <a:pt x="0" y="18353"/>
                    <a:pt x="0" y="18353"/>
                    <a:pt x="0" y="18353"/>
                  </a:cubicBezTo>
                  <a:cubicBezTo>
                    <a:pt x="0" y="20153"/>
                    <a:pt x="1350" y="21053"/>
                    <a:pt x="2700" y="20153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00" name="Shape"/>
            <p:cNvSpPr/>
            <p:nvPr/>
          </p:nvSpPr>
          <p:spPr>
            <a:xfrm>
              <a:off x="-1" y="-2"/>
              <a:ext cx="1172662" cy="1064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552" y="0"/>
                  </a:moveTo>
                  <a:cubicBezTo>
                    <a:pt x="2048" y="0"/>
                    <a:pt x="2048" y="0"/>
                    <a:pt x="2048" y="0"/>
                  </a:cubicBezTo>
                  <a:cubicBezTo>
                    <a:pt x="931" y="0"/>
                    <a:pt x="0" y="931"/>
                    <a:pt x="0" y="2048"/>
                  </a:cubicBezTo>
                  <a:cubicBezTo>
                    <a:pt x="0" y="19552"/>
                    <a:pt x="0" y="19552"/>
                    <a:pt x="0" y="19552"/>
                  </a:cubicBezTo>
                  <a:cubicBezTo>
                    <a:pt x="0" y="20669"/>
                    <a:pt x="931" y="21600"/>
                    <a:pt x="2048" y="21600"/>
                  </a:cubicBezTo>
                  <a:cubicBezTo>
                    <a:pt x="19552" y="21600"/>
                    <a:pt x="19552" y="21600"/>
                    <a:pt x="19552" y="21600"/>
                  </a:cubicBezTo>
                  <a:cubicBezTo>
                    <a:pt x="20669" y="21600"/>
                    <a:pt x="21600" y="20669"/>
                    <a:pt x="21600" y="19552"/>
                  </a:cubicBezTo>
                  <a:cubicBezTo>
                    <a:pt x="21600" y="2048"/>
                    <a:pt x="21600" y="2048"/>
                    <a:pt x="21600" y="2048"/>
                  </a:cubicBezTo>
                  <a:cubicBezTo>
                    <a:pt x="21600" y="931"/>
                    <a:pt x="20669" y="0"/>
                    <a:pt x="19552" y="0"/>
                  </a:cubicBezTo>
                  <a:close/>
                  <a:moveTo>
                    <a:pt x="13407" y="1303"/>
                  </a:moveTo>
                  <a:cubicBezTo>
                    <a:pt x="14710" y="4097"/>
                    <a:pt x="14710" y="4097"/>
                    <a:pt x="14710" y="4097"/>
                  </a:cubicBezTo>
                  <a:cubicBezTo>
                    <a:pt x="12103" y="4097"/>
                    <a:pt x="12103" y="4097"/>
                    <a:pt x="12103" y="4097"/>
                  </a:cubicBezTo>
                  <a:cubicBezTo>
                    <a:pt x="10800" y="1303"/>
                    <a:pt x="10800" y="1303"/>
                    <a:pt x="10800" y="1303"/>
                  </a:cubicBezTo>
                  <a:lnTo>
                    <a:pt x="13407" y="1303"/>
                  </a:lnTo>
                  <a:close/>
                  <a:moveTo>
                    <a:pt x="8007" y="1303"/>
                  </a:moveTo>
                  <a:cubicBezTo>
                    <a:pt x="9310" y="4097"/>
                    <a:pt x="9310" y="4097"/>
                    <a:pt x="9310" y="4097"/>
                  </a:cubicBezTo>
                  <a:cubicBezTo>
                    <a:pt x="6703" y="4097"/>
                    <a:pt x="6703" y="4097"/>
                    <a:pt x="6703" y="4097"/>
                  </a:cubicBezTo>
                  <a:cubicBezTo>
                    <a:pt x="5400" y="1303"/>
                    <a:pt x="5400" y="1303"/>
                    <a:pt x="5400" y="1303"/>
                  </a:cubicBezTo>
                  <a:lnTo>
                    <a:pt x="8007" y="1303"/>
                  </a:lnTo>
                  <a:close/>
                  <a:moveTo>
                    <a:pt x="1303" y="2048"/>
                  </a:moveTo>
                  <a:cubicBezTo>
                    <a:pt x="1303" y="1676"/>
                    <a:pt x="1676" y="1303"/>
                    <a:pt x="2048" y="1303"/>
                  </a:cubicBezTo>
                  <a:cubicBezTo>
                    <a:pt x="2607" y="1303"/>
                    <a:pt x="2607" y="1303"/>
                    <a:pt x="2607" y="1303"/>
                  </a:cubicBezTo>
                  <a:cubicBezTo>
                    <a:pt x="3910" y="4097"/>
                    <a:pt x="3910" y="4097"/>
                    <a:pt x="3910" y="4097"/>
                  </a:cubicBezTo>
                  <a:cubicBezTo>
                    <a:pt x="1303" y="4097"/>
                    <a:pt x="1303" y="4097"/>
                    <a:pt x="1303" y="4097"/>
                  </a:cubicBezTo>
                  <a:lnTo>
                    <a:pt x="1303" y="2048"/>
                  </a:lnTo>
                  <a:close/>
                  <a:moveTo>
                    <a:pt x="20297" y="19552"/>
                  </a:moveTo>
                  <a:cubicBezTo>
                    <a:pt x="20297" y="19924"/>
                    <a:pt x="19924" y="20297"/>
                    <a:pt x="19552" y="20297"/>
                  </a:cubicBezTo>
                  <a:cubicBezTo>
                    <a:pt x="2048" y="20297"/>
                    <a:pt x="2048" y="20297"/>
                    <a:pt x="2048" y="20297"/>
                  </a:cubicBezTo>
                  <a:cubicBezTo>
                    <a:pt x="1676" y="20297"/>
                    <a:pt x="1303" y="19924"/>
                    <a:pt x="1303" y="19552"/>
                  </a:cubicBezTo>
                  <a:cubicBezTo>
                    <a:pt x="1303" y="5400"/>
                    <a:pt x="1303" y="5400"/>
                    <a:pt x="1303" y="5400"/>
                  </a:cubicBezTo>
                  <a:cubicBezTo>
                    <a:pt x="20297" y="5400"/>
                    <a:pt x="20297" y="5400"/>
                    <a:pt x="20297" y="5400"/>
                  </a:cubicBezTo>
                  <a:lnTo>
                    <a:pt x="20297" y="19552"/>
                  </a:lnTo>
                  <a:close/>
                  <a:moveTo>
                    <a:pt x="17503" y="4097"/>
                  </a:moveTo>
                  <a:cubicBezTo>
                    <a:pt x="16200" y="1303"/>
                    <a:pt x="16200" y="1303"/>
                    <a:pt x="16200" y="1303"/>
                  </a:cubicBezTo>
                  <a:cubicBezTo>
                    <a:pt x="18807" y="1303"/>
                    <a:pt x="18807" y="1303"/>
                    <a:pt x="18807" y="1303"/>
                  </a:cubicBezTo>
                  <a:cubicBezTo>
                    <a:pt x="20297" y="4097"/>
                    <a:pt x="20297" y="4097"/>
                    <a:pt x="20297" y="4097"/>
                  </a:cubicBezTo>
                  <a:lnTo>
                    <a:pt x="17503" y="4097"/>
                  </a:lnTo>
                  <a:close/>
                </a:path>
              </a:pathLst>
            </a:custGeom>
            <a:solidFill>
              <a:srgbClr val="374556"/>
            </a:solidFill>
            <a:ln w="38100" cap="flat">
              <a:solidFill>
                <a:srgbClr val="E9E3DB">
                  <a:alpha val="85295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102" name="Shape"/>
          <p:cNvSpPr/>
          <p:nvPr/>
        </p:nvSpPr>
        <p:spPr>
          <a:xfrm>
            <a:off x="2878202" y="3608413"/>
            <a:ext cx="1566268" cy="1682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69" y="0"/>
                </a:moveTo>
                <a:cubicBezTo>
                  <a:pt x="1647" y="0"/>
                  <a:pt x="1647" y="0"/>
                  <a:pt x="1647" y="0"/>
                </a:cubicBezTo>
                <a:cubicBezTo>
                  <a:pt x="732" y="0"/>
                  <a:pt x="0" y="732"/>
                  <a:pt x="0" y="1831"/>
                </a:cubicBezTo>
                <a:cubicBezTo>
                  <a:pt x="0" y="3844"/>
                  <a:pt x="0" y="3844"/>
                  <a:pt x="0" y="3844"/>
                </a:cubicBezTo>
                <a:cubicBezTo>
                  <a:pt x="0" y="4759"/>
                  <a:pt x="732" y="5675"/>
                  <a:pt x="1647" y="5675"/>
                </a:cubicBezTo>
                <a:cubicBezTo>
                  <a:pt x="19769" y="5675"/>
                  <a:pt x="19769" y="5675"/>
                  <a:pt x="19769" y="5675"/>
                </a:cubicBezTo>
                <a:cubicBezTo>
                  <a:pt x="20868" y="5675"/>
                  <a:pt x="21600" y="4759"/>
                  <a:pt x="21600" y="3844"/>
                </a:cubicBezTo>
                <a:cubicBezTo>
                  <a:pt x="21600" y="1831"/>
                  <a:pt x="21600" y="1831"/>
                  <a:pt x="21600" y="1831"/>
                </a:cubicBezTo>
                <a:cubicBezTo>
                  <a:pt x="21600" y="732"/>
                  <a:pt x="20868" y="0"/>
                  <a:pt x="19769" y="0"/>
                </a:cubicBezTo>
                <a:close/>
                <a:moveTo>
                  <a:pt x="14827" y="3478"/>
                </a:moveTo>
                <a:cubicBezTo>
                  <a:pt x="14461" y="3478"/>
                  <a:pt x="14278" y="3295"/>
                  <a:pt x="14278" y="2929"/>
                </a:cubicBezTo>
                <a:cubicBezTo>
                  <a:pt x="14278" y="2563"/>
                  <a:pt x="14461" y="2380"/>
                  <a:pt x="14827" y="2380"/>
                </a:cubicBezTo>
                <a:cubicBezTo>
                  <a:pt x="15010" y="2380"/>
                  <a:pt x="15376" y="2563"/>
                  <a:pt x="15376" y="2929"/>
                </a:cubicBezTo>
                <a:cubicBezTo>
                  <a:pt x="15376" y="3295"/>
                  <a:pt x="15010" y="3478"/>
                  <a:pt x="14827" y="3478"/>
                </a:cubicBezTo>
                <a:close/>
                <a:moveTo>
                  <a:pt x="16658" y="3478"/>
                </a:moveTo>
                <a:cubicBezTo>
                  <a:pt x="16475" y="3478"/>
                  <a:pt x="16108" y="3295"/>
                  <a:pt x="16108" y="2929"/>
                </a:cubicBezTo>
                <a:cubicBezTo>
                  <a:pt x="16108" y="2563"/>
                  <a:pt x="16475" y="2380"/>
                  <a:pt x="16658" y="2380"/>
                </a:cubicBezTo>
                <a:cubicBezTo>
                  <a:pt x="17024" y="2380"/>
                  <a:pt x="17207" y="2563"/>
                  <a:pt x="17207" y="2929"/>
                </a:cubicBezTo>
                <a:cubicBezTo>
                  <a:pt x="17207" y="3295"/>
                  <a:pt x="17024" y="3478"/>
                  <a:pt x="16658" y="3478"/>
                </a:cubicBezTo>
                <a:close/>
                <a:moveTo>
                  <a:pt x="19220" y="4027"/>
                </a:moveTo>
                <a:cubicBezTo>
                  <a:pt x="18671" y="4027"/>
                  <a:pt x="18122" y="3478"/>
                  <a:pt x="18122" y="2929"/>
                </a:cubicBezTo>
                <a:cubicBezTo>
                  <a:pt x="18122" y="2380"/>
                  <a:pt x="18671" y="1831"/>
                  <a:pt x="19220" y="1831"/>
                </a:cubicBezTo>
                <a:cubicBezTo>
                  <a:pt x="19769" y="1831"/>
                  <a:pt x="20319" y="2380"/>
                  <a:pt x="20319" y="2929"/>
                </a:cubicBezTo>
                <a:cubicBezTo>
                  <a:pt x="20319" y="3478"/>
                  <a:pt x="19769" y="4027"/>
                  <a:pt x="19220" y="4027"/>
                </a:cubicBezTo>
                <a:close/>
                <a:moveTo>
                  <a:pt x="19769" y="13363"/>
                </a:moveTo>
                <a:cubicBezTo>
                  <a:pt x="1647" y="13363"/>
                  <a:pt x="1647" y="13363"/>
                  <a:pt x="1647" y="13363"/>
                </a:cubicBezTo>
                <a:cubicBezTo>
                  <a:pt x="732" y="13363"/>
                  <a:pt x="0" y="14095"/>
                  <a:pt x="0" y="15010"/>
                </a:cubicBezTo>
                <a:cubicBezTo>
                  <a:pt x="0" y="17207"/>
                  <a:pt x="0" y="17207"/>
                  <a:pt x="0" y="17207"/>
                </a:cubicBezTo>
                <a:cubicBezTo>
                  <a:pt x="0" y="18122"/>
                  <a:pt x="732" y="18854"/>
                  <a:pt x="1647" y="18854"/>
                </a:cubicBezTo>
                <a:cubicBezTo>
                  <a:pt x="10434" y="18854"/>
                  <a:pt x="10434" y="18854"/>
                  <a:pt x="10434" y="18854"/>
                </a:cubicBezTo>
                <a:cubicBezTo>
                  <a:pt x="10434" y="19953"/>
                  <a:pt x="10434" y="19953"/>
                  <a:pt x="10434" y="19953"/>
                </a:cubicBezTo>
                <a:cubicBezTo>
                  <a:pt x="10434" y="19953"/>
                  <a:pt x="10617" y="19953"/>
                  <a:pt x="10617" y="19953"/>
                </a:cubicBezTo>
                <a:cubicBezTo>
                  <a:pt x="10251" y="19953"/>
                  <a:pt x="9885" y="20319"/>
                  <a:pt x="9885" y="20502"/>
                </a:cubicBezTo>
                <a:cubicBezTo>
                  <a:pt x="9885" y="20502"/>
                  <a:pt x="9885" y="20502"/>
                  <a:pt x="9885" y="20502"/>
                </a:cubicBezTo>
                <a:cubicBezTo>
                  <a:pt x="3478" y="20502"/>
                  <a:pt x="3478" y="20502"/>
                  <a:pt x="3478" y="20502"/>
                </a:cubicBezTo>
                <a:cubicBezTo>
                  <a:pt x="3295" y="20502"/>
                  <a:pt x="3112" y="20685"/>
                  <a:pt x="3112" y="20868"/>
                </a:cubicBezTo>
                <a:cubicBezTo>
                  <a:pt x="3112" y="20868"/>
                  <a:pt x="3295" y="21051"/>
                  <a:pt x="3478" y="21051"/>
                </a:cubicBezTo>
                <a:cubicBezTo>
                  <a:pt x="9885" y="21051"/>
                  <a:pt x="9885" y="21051"/>
                  <a:pt x="9885" y="21051"/>
                </a:cubicBezTo>
                <a:cubicBezTo>
                  <a:pt x="9885" y="21051"/>
                  <a:pt x="9885" y="21051"/>
                  <a:pt x="9885" y="21051"/>
                </a:cubicBezTo>
                <a:cubicBezTo>
                  <a:pt x="10068" y="21417"/>
                  <a:pt x="10251" y="21600"/>
                  <a:pt x="10800" y="21600"/>
                </a:cubicBezTo>
                <a:cubicBezTo>
                  <a:pt x="11166" y="21600"/>
                  <a:pt x="11532" y="21417"/>
                  <a:pt x="11532" y="21051"/>
                </a:cubicBezTo>
                <a:cubicBezTo>
                  <a:pt x="11532" y="21051"/>
                  <a:pt x="11532" y="21051"/>
                  <a:pt x="11715" y="21051"/>
                </a:cubicBezTo>
                <a:cubicBezTo>
                  <a:pt x="18122" y="21051"/>
                  <a:pt x="18122" y="21051"/>
                  <a:pt x="18122" y="21051"/>
                </a:cubicBezTo>
                <a:cubicBezTo>
                  <a:pt x="18122" y="21051"/>
                  <a:pt x="18305" y="20868"/>
                  <a:pt x="18305" y="20868"/>
                </a:cubicBezTo>
                <a:cubicBezTo>
                  <a:pt x="18305" y="20685"/>
                  <a:pt x="18122" y="20502"/>
                  <a:pt x="18122" y="20502"/>
                </a:cubicBezTo>
                <a:cubicBezTo>
                  <a:pt x="11715" y="20502"/>
                  <a:pt x="11715" y="20502"/>
                  <a:pt x="11715" y="20502"/>
                </a:cubicBezTo>
                <a:cubicBezTo>
                  <a:pt x="11532" y="20502"/>
                  <a:pt x="11532" y="20502"/>
                  <a:pt x="11532" y="20502"/>
                </a:cubicBezTo>
                <a:cubicBezTo>
                  <a:pt x="11532" y="20319"/>
                  <a:pt x="11349" y="19953"/>
                  <a:pt x="10983" y="19953"/>
                </a:cubicBezTo>
                <a:cubicBezTo>
                  <a:pt x="10983" y="19953"/>
                  <a:pt x="10983" y="19953"/>
                  <a:pt x="10983" y="19953"/>
                </a:cubicBezTo>
                <a:cubicBezTo>
                  <a:pt x="10983" y="18854"/>
                  <a:pt x="10983" y="18854"/>
                  <a:pt x="10983" y="18854"/>
                </a:cubicBezTo>
                <a:cubicBezTo>
                  <a:pt x="19769" y="18854"/>
                  <a:pt x="19769" y="18854"/>
                  <a:pt x="19769" y="18854"/>
                </a:cubicBezTo>
                <a:cubicBezTo>
                  <a:pt x="20868" y="18854"/>
                  <a:pt x="21600" y="18122"/>
                  <a:pt x="21600" y="17207"/>
                </a:cubicBezTo>
                <a:cubicBezTo>
                  <a:pt x="21600" y="15010"/>
                  <a:pt x="21600" y="15010"/>
                  <a:pt x="21600" y="15010"/>
                </a:cubicBezTo>
                <a:cubicBezTo>
                  <a:pt x="21600" y="14095"/>
                  <a:pt x="20868" y="13363"/>
                  <a:pt x="19769" y="13363"/>
                </a:cubicBezTo>
                <a:close/>
                <a:moveTo>
                  <a:pt x="14827" y="16658"/>
                </a:moveTo>
                <a:cubicBezTo>
                  <a:pt x="14461" y="16658"/>
                  <a:pt x="14278" y="16475"/>
                  <a:pt x="14278" y="16108"/>
                </a:cubicBezTo>
                <a:cubicBezTo>
                  <a:pt x="14278" y="15925"/>
                  <a:pt x="14461" y="15559"/>
                  <a:pt x="14827" y="15559"/>
                </a:cubicBezTo>
                <a:cubicBezTo>
                  <a:pt x="15010" y="15559"/>
                  <a:pt x="15376" y="15925"/>
                  <a:pt x="15376" y="16108"/>
                </a:cubicBezTo>
                <a:cubicBezTo>
                  <a:pt x="15376" y="16475"/>
                  <a:pt x="15010" y="16658"/>
                  <a:pt x="14827" y="16658"/>
                </a:cubicBezTo>
                <a:close/>
                <a:moveTo>
                  <a:pt x="16658" y="16658"/>
                </a:moveTo>
                <a:cubicBezTo>
                  <a:pt x="16475" y="16658"/>
                  <a:pt x="16108" y="16475"/>
                  <a:pt x="16108" y="16108"/>
                </a:cubicBezTo>
                <a:cubicBezTo>
                  <a:pt x="16108" y="15925"/>
                  <a:pt x="16475" y="15559"/>
                  <a:pt x="16658" y="15559"/>
                </a:cubicBezTo>
                <a:cubicBezTo>
                  <a:pt x="17024" y="15559"/>
                  <a:pt x="17207" y="15925"/>
                  <a:pt x="17207" y="16108"/>
                </a:cubicBezTo>
                <a:cubicBezTo>
                  <a:pt x="17207" y="16475"/>
                  <a:pt x="17024" y="16658"/>
                  <a:pt x="16658" y="16658"/>
                </a:cubicBezTo>
                <a:close/>
                <a:moveTo>
                  <a:pt x="19220" y="17207"/>
                </a:moveTo>
                <a:cubicBezTo>
                  <a:pt x="18671" y="17207"/>
                  <a:pt x="18122" y="16841"/>
                  <a:pt x="18122" y="16108"/>
                </a:cubicBezTo>
                <a:cubicBezTo>
                  <a:pt x="18122" y="15559"/>
                  <a:pt x="18671" y="15010"/>
                  <a:pt x="19220" y="15010"/>
                </a:cubicBezTo>
                <a:cubicBezTo>
                  <a:pt x="19769" y="15010"/>
                  <a:pt x="20319" y="15559"/>
                  <a:pt x="20319" y="16108"/>
                </a:cubicBezTo>
                <a:cubicBezTo>
                  <a:pt x="20319" y="16841"/>
                  <a:pt x="19769" y="17207"/>
                  <a:pt x="19220" y="17207"/>
                </a:cubicBezTo>
                <a:close/>
                <a:moveTo>
                  <a:pt x="19769" y="6590"/>
                </a:moveTo>
                <a:cubicBezTo>
                  <a:pt x="1647" y="6590"/>
                  <a:pt x="1647" y="6590"/>
                  <a:pt x="1647" y="6590"/>
                </a:cubicBezTo>
                <a:cubicBezTo>
                  <a:pt x="732" y="6590"/>
                  <a:pt x="0" y="7505"/>
                  <a:pt x="0" y="8420"/>
                </a:cubicBezTo>
                <a:cubicBezTo>
                  <a:pt x="0" y="10434"/>
                  <a:pt x="0" y="10434"/>
                  <a:pt x="0" y="10434"/>
                </a:cubicBezTo>
                <a:cubicBezTo>
                  <a:pt x="0" y="11532"/>
                  <a:pt x="732" y="12264"/>
                  <a:pt x="1647" y="12264"/>
                </a:cubicBezTo>
                <a:cubicBezTo>
                  <a:pt x="19769" y="12264"/>
                  <a:pt x="19769" y="12264"/>
                  <a:pt x="19769" y="12264"/>
                </a:cubicBezTo>
                <a:cubicBezTo>
                  <a:pt x="20868" y="12264"/>
                  <a:pt x="21600" y="11532"/>
                  <a:pt x="21600" y="10434"/>
                </a:cubicBezTo>
                <a:cubicBezTo>
                  <a:pt x="21600" y="8420"/>
                  <a:pt x="21600" y="8420"/>
                  <a:pt x="21600" y="8420"/>
                </a:cubicBezTo>
                <a:cubicBezTo>
                  <a:pt x="21600" y="7505"/>
                  <a:pt x="20868" y="6590"/>
                  <a:pt x="19769" y="6590"/>
                </a:cubicBezTo>
                <a:close/>
                <a:moveTo>
                  <a:pt x="14827" y="10068"/>
                </a:moveTo>
                <a:cubicBezTo>
                  <a:pt x="14461" y="10068"/>
                  <a:pt x="14278" y="9885"/>
                  <a:pt x="14278" y="9519"/>
                </a:cubicBezTo>
                <a:cubicBezTo>
                  <a:pt x="14278" y="9336"/>
                  <a:pt x="14461" y="8969"/>
                  <a:pt x="14827" y="8969"/>
                </a:cubicBezTo>
                <a:cubicBezTo>
                  <a:pt x="15010" y="8969"/>
                  <a:pt x="15376" y="9336"/>
                  <a:pt x="15376" y="9519"/>
                </a:cubicBezTo>
                <a:cubicBezTo>
                  <a:pt x="15376" y="9885"/>
                  <a:pt x="15010" y="10068"/>
                  <a:pt x="14827" y="10068"/>
                </a:cubicBezTo>
                <a:close/>
                <a:moveTo>
                  <a:pt x="16658" y="10068"/>
                </a:moveTo>
                <a:cubicBezTo>
                  <a:pt x="16475" y="10068"/>
                  <a:pt x="16108" y="9885"/>
                  <a:pt x="16108" y="9519"/>
                </a:cubicBezTo>
                <a:cubicBezTo>
                  <a:pt x="16108" y="9336"/>
                  <a:pt x="16475" y="8969"/>
                  <a:pt x="16658" y="8969"/>
                </a:cubicBezTo>
                <a:cubicBezTo>
                  <a:pt x="17024" y="8969"/>
                  <a:pt x="17207" y="9336"/>
                  <a:pt x="17207" y="9519"/>
                </a:cubicBezTo>
                <a:cubicBezTo>
                  <a:pt x="17207" y="9885"/>
                  <a:pt x="17024" y="10068"/>
                  <a:pt x="16658" y="10068"/>
                </a:cubicBezTo>
                <a:close/>
                <a:moveTo>
                  <a:pt x="19220" y="10617"/>
                </a:moveTo>
                <a:cubicBezTo>
                  <a:pt x="18671" y="10617"/>
                  <a:pt x="18122" y="10068"/>
                  <a:pt x="18122" y="9519"/>
                </a:cubicBezTo>
                <a:cubicBezTo>
                  <a:pt x="18122" y="8969"/>
                  <a:pt x="18671" y="8420"/>
                  <a:pt x="19220" y="8420"/>
                </a:cubicBezTo>
                <a:cubicBezTo>
                  <a:pt x="19769" y="8420"/>
                  <a:pt x="20319" y="8969"/>
                  <a:pt x="20319" y="9519"/>
                </a:cubicBezTo>
                <a:cubicBezTo>
                  <a:pt x="20319" y="10068"/>
                  <a:pt x="19769" y="10617"/>
                  <a:pt x="19220" y="10617"/>
                </a:cubicBezTo>
                <a:close/>
              </a:path>
            </a:pathLst>
          </a:custGeom>
          <a:solidFill>
            <a:srgbClr val="374556"/>
          </a:solidFill>
          <a:ln w="25400">
            <a:solidFill>
              <a:srgbClr val="E2B383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10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3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47</a:t>
            </a:r>
            <a:endParaRPr dirty="0"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TextBox 90"/>
          <p:cNvSpPr txBox="1"/>
          <p:nvPr/>
        </p:nvSpPr>
        <p:spPr>
          <a:xfrm>
            <a:off x="1159017" y="5982718"/>
            <a:ext cx="6019089" cy="4333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b="1" dirty="0"/>
              <a:t>Git</a:t>
            </a:r>
            <a:r>
              <a:rPr dirty="0"/>
              <a:t> is a version control software, created by Linus Torvalds for the management of the Linux kernel.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dirty="0"/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dirty="0"/>
              <a:t>Other clients exist. 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dirty="0"/>
          </a:p>
          <a:p>
            <a:pPr>
              <a:lnSpc>
                <a:spcPts val="4200"/>
              </a:lnSpc>
              <a:defRPr sz="2800" u="sng" spc="300">
                <a:solidFill>
                  <a:srgbClr val="FFFFFF"/>
                </a:solidFill>
              </a:defRPr>
            </a:pPr>
            <a:r>
              <a:rPr dirty="0"/>
              <a:t>https://git-</a:t>
            </a:r>
            <a:r>
              <a:rPr dirty="0" err="1"/>
              <a:t>scm.com</a:t>
            </a:r>
            <a:endParaRPr dirty="0"/>
          </a:p>
        </p:txBody>
      </p:sp>
      <p:grpSp>
        <p:nvGrpSpPr>
          <p:cNvPr id="1111" name="Group"/>
          <p:cNvGrpSpPr/>
          <p:nvPr/>
        </p:nvGrpSpPr>
        <p:grpSpPr>
          <a:xfrm>
            <a:off x="7959773" y="3764224"/>
            <a:ext cx="8766447" cy="8778207"/>
            <a:chOff x="0" y="-2"/>
            <a:chExt cx="8766446" cy="8778205"/>
          </a:xfrm>
        </p:grpSpPr>
        <p:grpSp>
          <p:nvGrpSpPr>
            <p:cNvPr id="1108" name="Группа 35"/>
            <p:cNvGrpSpPr/>
            <p:nvPr/>
          </p:nvGrpSpPr>
          <p:grpSpPr>
            <a:xfrm>
              <a:off x="-1" y="-3"/>
              <a:ext cx="8766448" cy="8778207"/>
              <a:chOff x="0" y="-1"/>
              <a:chExt cx="8766446" cy="8778205"/>
            </a:xfrm>
          </p:grpSpPr>
          <p:sp>
            <p:nvSpPr>
              <p:cNvPr id="1106" name="Freeform 155"/>
              <p:cNvSpPr/>
              <p:nvPr/>
            </p:nvSpPr>
            <p:spPr>
              <a:xfrm>
                <a:off x="-1" y="-2"/>
                <a:ext cx="8216515" cy="8204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4" h="21514" extrusionOk="0">
                    <a:moveTo>
                      <a:pt x="21235" y="410"/>
                    </a:moveTo>
                    <a:cubicBezTo>
                      <a:pt x="20780" y="137"/>
                      <a:pt x="20233" y="0"/>
                      <a:pt x="19686" y="0"/>
                    </a:cubicBezTo>
                    <a:cubicBezTo>
                      <a:pt x="3281" y="0"/>
                      <a:pt x="3281" y="0"/>
                      <a:pt x="3281" y="0"/>
                    </a:cubicBezTo>
                    <a:cubicBezTo>
                      <a:pt x="1458" y="0"/>
                      <a:pt x="0" y="1504"/>
                      <a:pt x="0" y="3327"/>
                    </a:cubicBezTo>
                    <a:cubicBezTo>
                      <a:pt x="0" y="19686"/>
                      <a:pt x="0" y="19686"/>
                      <a:pt x="0" y="19686"/>
                    </a:cubicBezTo>
                    <a:cubicBezTo>
                      <a:pt x="0" y="20278"/>
                      <a:pt x="137" y="20780"/>
                      <a:pt x="410" y="21235"/>
                    </a:cubicBezTo>
                    <a:cubicBezTo>
                      <a:pt x="547" y="21554"/>
                      <a:pt x="957" y="21600"/>
                      <a:pt x="1185" y="21372"/>
                    </a:cubicBezTo>
                    <a:cubicBezTo>
                      <a:pt x="3873" y="18684"/>
                      <a:pt x="3873" y="18684"/>
                      <a:pt x="3873" y="18684"/>
                    </a:cubicBezTo>
                    <a:cubicBezTo>
                      <a:pt x="5696" y="16861"/>
                      <a:pt x="6608" y="14400"/>
                      <a:pt x="6425" y="11894"/>
                    </a:cubicBezTo>
                    <a:cubicBezTo>
                      <a:pt x="6380" y="11757"/>
                      <a:pt x="6380" y="11620"/>
                      <a:pt x="6380" y="11484"/>
                    </a:cubicBezTo>
                    <a:cubicBezTo>
                      <a:pt x="6380" y="8704"/>
                      <a:pt x="8704" y="6425"/>
                      <a:pt x="11484" y="6425"/>
                    </a:cubicBezTo>
                    <a:cubicBezTo>
                      <a:pt x="11620" y="6425"/>
                      <a:pt x="11757" y="6425"/>
                      <a:pt x="11894" y="6425"/>
                    </a:cubicBezTo>
                    <a:cubicBezTo>
                      <a:pt x="14400" y="6608"/>
                      <a:pt x="16861" y="5696"/>
                      <a:pt x="18638" y="3919"/>
                    </a:cubicBezTo>
                    <a:cubicBezTo>
                      <a:pt x="21372" y="1185"/>
                      <a:pt x="21372" y="1185"/>
                      <a:pt x="21372" y="1185"/>
                    </a:cubicBezTo>
                    <a:cubicBezTo>
                      <a:pt x="21600" y="957"/>
                      <a:pt x="21554" y="547"/>
                      <a:pt x="21235" y="410"/>
                    </a:cubicBezTo>
                    <a:close/>
                  </a:path>
                </a:pathLst>
              </a:custGeom>
              <a:solidFill>
                <a:srgbClr val="CC7C9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93C9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107" name="Freeform 156"/>
              <p:cNvSpPr/>
              <p:nvPr/>
            </p:nvSpPr>
            <p:spPr>
              <a:xfrm>
                <a:off x="558518" y="571863"/>
                <a:ext cx="8207928" cy="82063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2" h="21518" extrusionOk="0">
                    <a:moveTo>
                      <a:pt x="21127" y="237"/>
                    </a:moveTo>
                    <a:cubicBezTo>
                      <a:pt x="20945" y="-36"/>
                      <a:pt x="20535" y="-82"/>
                      <a:pt x="20307" y="146"/>
                    </a:cubicBezTo>
                    <a:cubicBezTo>
                      <a:pt x="17619" y="2834"/>
                      <a:pt x="17619" y="2834"/>
                      <a:pt x="17619" y="2834"/>
                    </a:cubicBezTo>
                    <a:cubicBezTo>
                      <a:pt x="15841" y="4612"/>
                      <a:pt x="14930" y="7118"/>
                      <a:pt x="15112" y="9624"/>
                    </a:cubicBezTo>
                    <a:cubicBezTo>
                      <a:pt x="15112" y="9624"/>
                      <a:pt x="15112" y="9670"/>
                      <a:pt x="15112" y="9715"/>
                    </a:cubicBezTo>
                    <a:cubicBezTo>
                      <a:pt x="15295" y="12723"/>
                      <a:pt x="12743" y="15275"/>
                      <a:pt x="9689" y="15093"/>
                    </a:cubicBezTo>
                    <a:cubicBezTo>
                      <a:pt x="9689" y="15093"/>
                      <a:pt x="9644" y="15093"/>
                      <a:pt x="9644" y="15093"/>
                    </a:cubicBezTo>
                    <a:cubicBezTo>
                      <a:pt x="7092" y="14910"/>
                      <a:pt x="4631" y="15822"/>
                      <a:pt x="2854" y="17599"/>
                    </a:cubicBezTo>
                    <a:cubicBezTo>
                      <a:pt x="165" y="20288"/>
                      <a:pt x="165" y="20288"/>
                      <a:pt x="165" y="20288"/>
                    </a:cubicBezTo>
                    <a:cubicBezTo>
                      <a:pt x="-108" y="20561"/>
                      <a:pt x="-17" y="20926"/>
                      <a:pt x="257" y="21108"/>
                    </a:cubicBezTo>
                    <a:cubicBezTo>
                      <a:pt x="712" y="21336"/>
                      <a:pt x="1259" y="21518"/>
                      <a:pt x="1806" y="21518"/>
                    </a:cubicBezTo>
                    <a:cubicBezTo>
                      <a:pt x="18211" y="21518"/>
                      <a:pt x="18211" y="21518"/>
                      <a:pt x="18211" y="21518"/>
                    </a:cubicBezTo>
                    <a:cubicBezTo>
                      <a:pt x="20034" y="21518"/>
                      <a:pt x="21492" y="20014"/>
                      <a:pt x="21492" y="18191"/>
                    </a:cubicBezTo>
                    <a:cubicBezTo>
                      <a:pt x="21492" y="1832"/>
                      <a:pt x="21492" y="1832"/>
                      <a:pt x="21492" y="1832"/>
                    </a:cubicBezTo>
                    <a:cubicBezTo>
                      <a:pt x="21492" y="1240"/>
                      <a:pt x="21355" y="738"/>
                      <a:pt x="21127" y="237"/>
                    </a:cubicBezTo>
                    <a:close/>
                  </a:path>
                </a:pathLst>
              </a:custGeom>
              <a:solidFill>
                <a:srgbClr val="E8AC93">
                  <a:alpha val="9525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E2B383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pic>
          <p:nvPicPr>
            <p:cNvPr id="1109" name="1280px-Git-logo.svg.png" descr="1280px-Git-logo.svg.png"/>
            <p:cNvPicPr>
              <a:picLocks noChangeAspect="1"/>
            </p:cNvPicPr>
            <p:nvPr/>
          </p:nvPicPr>
          <p:blipFill>
            <a:blip r:embed="rId3"/>
            <a:srcRect r="53974"/>
            <a:stretch>
              <a:fillRect/>
            </a:stretch>
          </p:blipFill>
          <p:spPr>
            <a:xfrm>
              <a:off x="217578" y="192647"/>
              <a:ext cx="3574950" cy="32465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10" name="GitHub-Logo.png" descr="GitHub-Logo.png"/>
            <p:cNvPicPr>
              <a:picLocks noChangeAspect="1"/>
            </p:cNvPicPr>
            <p:nvPr/>
          </p:nvPicPr>
          <p:blipFill>
            <a:blip r:embed="rId4"/>
            <a:srcRect l="29749" t="829" r="29749" b="31116"/>
            <a:stretch>
              <a:fillRect/>
            </a:stretch>
          </p:blipFill>
          <p:spPr>
            <a:xfrm>
              <a:off x="5786731" y="5839361"/>
              <a:ext cx="2750328" cy="25995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12" name="TextBox 90"/>
          <p:cNvSpPr txBox="1"/>
          <p:nvPr/>
        </p:nvSpPr>
        <p:spPr>
          <a:xfrm>
            <a:off x="17863294" y="6179595"/>
            <a:ext cx="5857367" cy="3800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b="1" dirty="0"/>
              <a:t>GitHub</a:t>
            </a:r>
            <a:r>
              <a:rPr dirty="0"/>
              <a:t> is a web-based hosting service for version control that uses git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dirty="0"/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dirty="0"/>
              <a:t>Other services exist.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dirty="0"/>
          </a:p>
          <a:p>
            <a:pPr>
              <a:lnSpc>
                <a:spcPts val="4200"/>
              </a:lnSpc>
              <a:defRPr sz="2800" u="sng" spc="300">
                <a:solidFill>
                  <a:srgbClr val="FFFFFF"/>
                </a:solidFill>
              </a:defRPr>
            </a:pPr>
            <a:r>
              <a:rPr dirty="0"/>
              <a:t>https://</a:t>
            </a:r>
            <a:r>
              <a:rPr dirty="0" err="1"/>
              <a:t>github.com</a:t>
            </a:r>
            <a:endParaRPr dirty="0"/>
          </a:p>
        </p:txBody>
      </p:sp>
      <p:sp>
        <p:nvSpPr>
          <p:cNvPr id="1113" name="Group 1"/>
          <p:cNvSpPr/>
          <p:nvPr/>
        </p:nvSpPr>
        <p:spPr>
          <a:xfrm flipH="1">
            <a:off x="0" y="539809"/>
            <a:ext cx="16851512" cy="1833436"/>
          </a:xfrm>
          <a:prstGeom prst="rect">
            <a:avLst/>
          </a:prstGeom>
          <a:solidFill>
            <a:srgbClr val="FFFFFF"/>
          </a:solidFill>
          <a:ln w="63500">
            <a:solidFill>
              <a:srgbClr val="FFC899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14" name="TextBox 34"/>
          <p:cNvSpPr txBox="1"/>
          <p:nvPr/>
        </p:nvSpPr>
        <p:spPr>
          <a:xfrm>
            <a:off x="4444086" y="991707"/>
            <a:ext cx="7963339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/>
            </a:lvl1pPr>
          </a:lstStyle>
          <a:p>
            <a:r>
              <a:t>GIT &amp; GITHUB</a:t>
            </a:r>
          </a:p>
        </p:txBody>
      </p:sp>
      <p:sp>
        <p:nvSpPr>
          <p:cNvPr id="1115" name="TextBox 90"/>
          <p:cNvSpPr txBox="1"/>
          <p:nvPr/>
        </p:nvSpPr>
        <p:spPr>
          <a:xfrm>
            <a:off x="10792410" y="7509906"/>
            <a:ext cx="3101171" cy="1139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</a:defRPr>
            </a:pPr>
            <a:r>
              <a:t>git</a:t>
            </a:r>
            <a:r>
              <a:rPr b="0"/>
              <a:t> &amp; </a:t>
            </a:r>
            <a:r>
              <a:t>GitHub</a:t>
            </a:r>
            <a:r>
              <a:rPr b="0"/>
              <a:t> not the same</a:t>
            </a:r>
          </a:p>
        </p:txBody>
      </p:sp>
      <p:sp>
        <p:nvSpPr>
          <p:cNvPr id="1116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48</a:t>
            </a:r>
            <a:endParaRPr dirty="0"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roup"/>
          <p:cNvSpPr/>
          <p:nvPr/>
        </p:nvSpPr>
        <p:spPr>
          <a:xfrm>
            <a:off x="17536461" y="5807831"/>
            <a:ext cx="5018151" cy="7276432"/>
          </a:xfrm>
          <a:prstGeom prst="roundRect">
            <a:avLst>
              <a:gd name="adj" fmla="val 4083"/>
            </a:avLst>
          </a:prstGeom>
          <a:solidFill>
            <a:srgbClr val="9CC9B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119" name="TextBox 34"/>
          <p:cNvSpPr txBox="1"/>
          <p:nvPr/>
        </p:nvSpPr>
        <p:spPr>
          <a:xfrm>
            <a:off x="3088402" y="1016000"/>
            <a:ext cx="18194496" cy="91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WHAT IS A VERSION CONTROL SYSTEM?</a:t>
            </a:r>
          </a:p>
        </p:txBody>
      </p:sp>
      <p:sp>
        <p:nvSpPr>
          <p:cNvPr id="1120" name="Group"/>
          <p:cNvSpPr/>
          <p:nvPr/>
        </p:nvSpPr>
        <p:spPr>
          <a:xfrm>
            <a:off x="1816687" y="5807831"/>
            <a:ext cx="5018151" cy="7276432"/>
          </a:xfrm>
          <a:prstGeom prst="roundRect">
            <a:avLst>
              <a:gd name="adj" fmla="val 4083"/>
            </a:avLst>
          </a:prstGeom>
          <a:solidFill>
            <a:srgbClr val="FFC89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121" name="Rounded Rectangle"/>
          <p:cNvSpPr/>
          <p:nvPr/>
        </p:nvSpPr>
        <p:spPr>
          <a:xfrm>
            <a:off x="2128128" y="7395860"/>
            <a:ext cx="4446069" cy="4521055"/>
          </a:xfrm>
          <a:prstGeom prst="roundRect">
            <a:avLst>
              <a:gd name="adj" fmla="val 4285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2" name="TextBox 90"/>
          <p:cNvSpPr txBox="1"/>
          <p:nvPr/>
        </p:nvSpPr>
        <p:spPr>
          <a:xfrm>
            <a:off x="2522615" y="12143444"/>
            <a:ext cx="3847903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374556"/>
                </a:solidFill>
              </a:defRPr>
            </a:lvl1pPr>
          </a:lstStyle>
          <a:p>
            <a:r>
              <a:t>YOUR COMPUTER</a:t>
            </a:r>
          </a:p>
        </p:txBody>
      </p:sp>
      <p:sp>
        <p:nvSpPr>
          <p:cNvPr id="1123" name="TextBox 90"/>
          <p:cNvSpPr txBox="1"/>
          <p:nvPr/>
        </p:nvSpPr>
        <p:spPr>
          <a:xfrm>
            <a:off x="3242954" y="10139633"/>
            <a:ext cx="2318015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1</a:t>
            </a:r>
          </a:p>
        </p:txBody>
      </p:sp>
      <p:sp>
        <p:nvSpPr>
          <p:cNvPr id="1124" name="TextBox 90"/>
          <p:cNvSpPr txBox="1"/>
          <p:nvPr/>
        </p:nvSpPr>
        <p:spPr>
          <a:xfrm>
            <a:off x="3230254" y="8928489"/>
            <a:ext cx="2432624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2</a:t>
            </a:r>
          </a:p>
        </p:txBody>
      </p:sp>
      <p:sp>
        <p:nvSpPr>
          <p:cNvPr id="1125" name="TextBox 90"/>
          <p:cNvSpPr txBox="1"/>
          <p:nvPr/>
        </p:nvSpPr>
        <p:spPr>
          <a:xfrm>
            <a:off x="3242954" y="7719304"/>
            <a:ext cx="2407224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3</a:t>
            </a:r>
          </a:p>
        </p:txBody>
      </p:sp>
      <p:sp>
        <p:nvSpPr>
          <p:cNvPr id="1126" name="TextBox 90"/>
          <p:cNvSpPr txBox="1"/>
          <p:nvPr/>
        </p:nvSpPr>
        <p:spPr>
          <a:xfrm>
            <a:off x="3840550" y="6051452"/>
            <a:ext cx="112282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374556"/>
                </a:solidFill>
              </a:defRPr>
            </a:lvl1pPr>
          </a:lstStyle>
          <a:p>
            <a:r>
              <a:t>FILE</a:t>
            </a:r>
          </a:p>
        </p:txBody>
      </p:sp>
      <p:sp>
        <p:nvSpPr>
          <p:cNvPr id="1127" name="TextBox 90"/>
          <p:cNvSpPr txBox="1"/>
          <p:nvPr/>
        </p:nvSpPr>
        <p:spPr>
          <a:xfrm>
            <a:off x="2422566" y="11074876"/>
            <a:ext cx="4147932" cy="588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400" b="1" spc="257">
                <a:solidFill>
                  <a:srgbClr val="FFFFFF"/>
                </a:solidFill>
              </a:defRPr>
            </a:lvl1pPr>
          </a:lstStyle>
          <a:p>
            <a:r>
              <a:t>VERSION DATABASE</a:t>
            </a:r>
          </a:p>
        </p:txBody>
      </p:sp>
      <p:sp>
        <p:nvSpPr>
          <p:cNvPr id="1128" name="Group"/>
          <p:cNvSpPr/>
          <p:nvPr/>
        </p:nvSpPr>
        <p:spPr>
          <a:xfrm>
            <a:off x="9689276" y="3381054"/>
            <a:ext cx="5018150" cy="6299529"/>
          </a:xfrm>
          <a:prstGeom prst="roundRect">
            <a:avLst>
              <a:gd name="adj" fmla="val 4083"/>
            </a:avLst>
          </a:prstGeom>
          <a:solidFill>
            <a:srgbClr val="FFFF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129" name="Rounded Rectangle"/>
          <p:cNvSpPr/>
          <p:nvPr/>
        </p:nvSpPr>
        <p:spPr>
          <a:xfrm>
            <a:off x="9975315" y="4158312"/>
            <a:ext cx="4446071" cy="4521055"/>
          </a:xfrm>
          <a:prstGeom prst="roundRect">
            <a:avLst>
              <a:gd name="adj" fmla="val 4285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0" name="TextBox 90"/>
          <p:cNvSpPr txBox="1"/>
          <p:nvPr/>
        </p:nvSpPr>
        <p:spPr>
          <a:xfrm>
            <a:off x="11355585" y="8814567"/>
            <a:ext cx="1685528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374556"/>
                </a:solidFill>
              </a:defRPr>
            </a:lvl1pPr>
          </a:lstStyle>
          <a:p>
            <a:r>
              <a:t>GITHUB</a:t>
            </a:r>
          </a:p>
        </p:txBody>
      </p:sp>
      <p:sp>
        <p:nvSpPr>
          <p:cNvPr id="1131" name="TextBox 90"/>
          <p:cNvSpPr txBox="1"/>
          <p:nvPr/>
        </p:nvSpPr>
        <p:spPr>
          <a:xfrm>
            <a:off x="11090143" y="6902088"/>
            <a:ext cx="247705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1</a:t>
            </a:r>
          </a:p>
        </p:txBody>
      </p:sp>
      <p:sp>
        <p:nvSpPr>
          <p:cNvPr id="1132" name="TextBox 90"/>
          <p:cNvSpPr txBox="1"/>
          <p:nvPr/>
        </p:nvSpPr>
        <p:spPr>
          <a:xfrm>
            <a:off x="11077443" y="5690943"/>
            <a:ext cx="250245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2</a:t>
            </a:r>
          </a:p>
        </p:txBody>
      </p:sp>
      <p:sp>
        <p:nvSpPr>
          <p:cNvPr id="1133" name="TextBox 90"/>
          <p:cNvSpPr txBox="1"/>
          <p:nvPr/>
        </p:nvSpPr>
        <p:spPr>
          <a:xfrm>
            <a:off x="11090143" y="4481758"/>
            <a:ext cx="247705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3</a:t>
            </a:r>
          </a:p>
        </p:txBody>
      </p:sp>
      <p:sp>
        <p:nvSpPr>
          <p:cNvPr id="1134" name="TextBox 90"/>
          <p:cNvSpPr txBox="1"/>
          <p:nvPr/>
        </p:nvSpPr>
        <p:spPr>
          <a:xfrm>
            <a:off x="10269753" y="7797658"/>
            <a:ext cx="4048003" cy="588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400" b="1" spc="257">
                <a:solidFill>
                  <a:srgbClr val="FFFFFF"/>
                </a:solidFill>
              </a:defRPr>
            </a:lvl1pPr>
          </a:lstStyle>
          <a:p>
            <a:r>
              <a:t>VERSION DATABASE</a:t>
            </a:r>
          </a:p>
        </p:txBody>
      </p:sp>
      <p:sp>
        <p:nvSpPr>
          <p:cNvPr id="1135" name="Rounded Rectangle"/>
          <p:cNvSpPr/>
          <p:nvPr/>
        </p:nvSpPr>
        <p:spPr>
          <a:xfrm>
            <a:off x="17822501" y="7395860"/>
            <a:ext cx="4446070" cy="4521055"/>
          </a:xfrm>
          <a:prstGeom prst="roundRect">
            <a:avLst>
              <a:gd name="adj" fmla="val 4285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6" name="TextBox 90"/>
          <p:cNvSpPr txBox="1"/>
          <p:nvPr/>
        </p:nvSpPr>
        <p:spPr>
          <a:xfrm>
            <a:off x="18318590" y="12143444"/>
            <a:ext cx="3453894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374556"/>
                </a:solidFill>
              </a:defRPr>
            </a:lvl1pPr>
          </a:lstStyle>
          <a:p>
            <a:r>
              <a:t>COLLABORATOR</a:t>
            </a:r>
          </a:p>
        </p:txBody>
      </p:sp>
      <p:sp>
        <p:nvSpPr>
          <p:cNvPr id="1137" name="TextBox 90"/>
          <p:cNvSpPr txBox="1"/>
          <p:nvPr/>
        </p:nvSpPr>
        <p:spPr>
          <a:xfrm>
            <a:off x="18937329" y="10153084"/>
            <a:ext cx="2381825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1</a:t>
            </a:r>
          </a:p>
        </p:txBody>
      </p:sp>
      <p:sp>
        <p:nvSpPr>
          <p:cNvPr id="1138" name="TextBox 90"/>
          <p:cNvSpPr txBox="1"/>
          <p:nvPr/>
        </p:nvSpPr>
        <p:spPr>
          <a:xfrm>
            <a:off x="18924629" y="8941941"/>
            <a:ext cx="240722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2</a:t>
            </a:r>
          </a:p>
        </p:txBody>
      </p:sp>
      <p:sp>
        <p:nvSpPr>
          <p:cNvPr id="1139" name="TextBox 90"/>
          <p:cNvSpPr txBox="1"/>
          <p:nvPr/>
        </p:nvSpPr>
        <p:spPr>
          <a:xfrm>
            <a:off x="18937329" y="7732755"/>
            <a:ext cx="2407225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3</a:t>
            </a:r>
          </a:p>
        </p:txBody>
      </p:sp>
      <p:sp>
        <p:nvSpPr>
          <p:cNvPr id="1140" name="TextBox 90"/>
          <p:cNvSpPr txBox="1"/>
          <p:nvPr/>
        </p:nvSpPr>
        <p:spPr>
          <a:xfrm>
            <a:off x="19509525" y="6051452"/>
            <a:ext cx="112282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374556"/>
                </a:solidFill>
              </a:defRPr>
            </a:lvl1pPr>
          </a:lstStyle>
          <a:p>
            <a:r>
              <a:t>FILE</a:t>
            </a:r>
          </a:p>
        </p:txBody>
      </p:sp>
      <p:sp>
        <p:nvSpPr>
          <p:cNvPr id="1141" name="TextBox 90"/>
          <p:cNvSpPr txBox="1"/>
          <p:nvPr/>
        </p:nvSpPr>
        <p:spPr>
          <a:xfrm>
            <a:off x="18091542" y="11074876"/>
            <a:ext cx="4073402" cy="588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400" b="1" spc="257">
                <a:solidFill>
                  <a:srgbClr val="FFFFFF"/>
                </a:solidFill>
              </a:defRPr>
            </a:lvl1pPr>
          </a:lstStyle>
          <a:p>
            <a:r>
              <a:t>VERSION DATABASE</a:t>
            </a:r>
          </a:p>
        </p:txBody>
      </p:sp>
      <p:grpSp>
        <p:nvGrpSpPr>
          <p:cNvPr id="1146" name="Group"/>
          <p:cNvGrpSpPr/>
          <p:nvPr/>
        </p:nvGrpSpPr>
        <p:grpSpPr>
          <a:xfrm>
            <a:off x="15065812" y="7375549"/>
            <a:ext cx="2113976" cy="1343601"/>
            <a:chOff x="0" y="0"/>
            <a:chExt cx="2113975" cy="1343599"/>
          </a:xfrm>
        </p:grpSpPr>
        <p:grpSp>
          <p:nvGrpSpPr>
            <p:cNvPr id="1144" name="Group"/>
            <p:cNvGrpSpPr/>
            <p:nvPr/>
          </p:nvGrpSpPr>
          <p:grpSpPr>
            <a:xfrm>
              <a:off x="0" y="0"/>
              <a:ext cx="2085170" cy="1288749"/>
              <a:chOff x="0" y="0"/>
              <a:chExt cx="2085169" cy="1288748"/>
            </a:xfrm>
          </p:grpSpPr>
          <p:sp>
            <p:nvSpPr>
              <p:cNvPr id="1142" name="Line"/>
              <p:cNvSpPr/>
              <p:nvPr/>
            </p:nvSpPr>
            <p:spPr>
              <a:xfrm>
                <a:off x="104799" y="145380"/>
                <a:ext cx="1980371" cy="1143369"/>
              </a:xfrm>
              <a:prstGeom prst="line">
                <a:avLst/>
              </a:pr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43" name="Connection Line"/>
              <p:cNvSpPr/>
              <p:nvPr/>
            </p:nvSpPr>
            <p:spPr>
              <a:xfrm rot="18000000">
                <a:off x="24968" y="80603"/>
                <a:ext cx="329155" cy="2477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03" extrusionOk="0">
                    <a:moveTo>
                      <a:pt x="21600" y="16203"/>
                    </a:moveTo>
                    <a:cubicBezTo>
                      <a:pt x="15625" y="-5116"/>
                      <a:pt x="8425" y="-5397"/>
                      <a:pt x="0" y="15360"/>
                    </a:cubicBezTo>
                  </a:path>
                </a:pathLst>
              </a:cu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145" name="Connection Line"/>
            <p:cNvSpPr/>
            <p:nvPr/>
          </p:nvSpPr>
          <p:spPr>
            <a:xfrm>
              <a:off x="1814553" y="1040417"/>
              <a:ext cx="299423" cy="3031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577" h="19320" extrusionOk="0">
                  <a:moveTo>
                    <a:pt x="8494" y="0"/>
                  </a:moveTo>
                  <a:cubicBezTo>
                    <a:pt x="21600" y="15408"/>
                    <a:pt x="18769" y="21600"/>
                    <a:pt x="0" y="18575"/>
                  </a:cubicBezTo>
                </a:path>
              </a:pathLst>
            </a:cu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151" name="Group"/>
          <p:cNvGrpSpPr/>
          <p:nvPr/>
        </p:nvGrpSpPr>
        <p:grpSpPr>
          <a:xfrm>
            <a:off x="7216911" y="7375549"/>
            <a:ext cx="2113976" cy="1343601"/>
            <a:chOff x="0" y="0"/>
            <a:chExt cx="2113975" cy="1343599"/>
          </a:xfrm>
        </p:grpSpPr>
        <p:grpSp>
          <p:nvGrpSpPr>
            <p:cNvPr id="1149" name="Group"/>
            <p:cNvGrpSpPr/>
            <p:nvPr/>
          </p:nvGrpSpPr>
          <p:grpSpPr>
            <a:xfrm>
              <a:off x="28805" y="0"/>
              <a:ext cx="2085171" cy="1288749"/>
              <a:chOff x="0" y="0"/>
              <a:chExt cx="2085169" cy="1288748"/>
            </a:xfrm>
          </p:grpSpPr>
          <p:sp>
            <p:nvSpPr>
              <p:cNvPr id="1147" name="Line"/>
              <p:cNvSpPr/>
              <p:nvPr/>
            </p:nvSpPr>
            <p:spPr>
              <a:xfrm flipH="1">
                <a:off x="0" y="145380"/>
                <a:ext cx="1980371" cy="1143369"/>
              </a:xfrm>
              <a:prstGeom prst="line">
                <a:avLst/>
              </a:pr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48" name="Connection Line"/>
              <p:cNvSpPr/>
              <p:nvPr/>
            </p:nvSpPr>
            <p:spPr>
              <a:xfrm rot="3600000" flipH="1">
                <a:off x="1731046" y="80603"/>
                <a:ext cx="329156" cy="2477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03" extrusionOk="0">
                    <a:moveTo>
                      <a:pt x="21600" y="16203"/>
                    </a:moveTo>
                    <a:cubicBezTo>
                      <a:pt x="15625" y="-5116"/>
                      <a:pt x="8425" y="-5397"/>
                      <a:pt x="0" y="15360"/>
                    </a:cubicBezTo>
                  </a:path>
                </a:pathLst>
              </a:cu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150" name="Connection Line"/>
            <p:cNvSpPr/>
            <p:nvPr/>
          </p:nvSpPr>
          <p:spPr>
            <a:xfrm flipH="1">
              <a:off x="0" y="1040417"/>
              <a:ext cx="299423" cy="3031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577" h="19320" extrusionOk="0">
                  <a:moveTo>
                    <a:pt x="8494" y="0"/>
                  </a:moveTo>
                  <a:cubicBezTo>
                    <a:pt x="21600" y="15408"/>
                    <a:pt x="18769" y="21600"/>
                    <a:pt x="0" y="18575"/>
                  </a:cubicBezTo>
                </a:path>
              </a:pathLst>
            </a:cu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154" name="Group"/>
          <p:cNvGrpSpPr/>
          <p:nvPr/>
        </p:nvGrpSpPr>
        <p:grpSpPr>
          <a:xfrm>
            <a:off x="4216159" y="6855365"/>
            <a:ext cx="370947" cy="805612"/>
            <a:chOff x="0" y="0"/>
            <a:chExt cx="370946" cy="805611"/>
          </a:xfrm>
        </p:grpSpPr>
        <p:sp>
          <p:nvSpPr>
            <p:cNvPr id="1152" name="Group"/>
            <p:cNvSpPr/>
            <p:nvPr/>
          </p:nvSpPr>
          <p:spPr>
            <a:xfrm flipH="1">
              <a:off x="185803" y="21663"/>
              <a:ext cx="2" cy="783949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53" name="Connection Line"/>
            <p:cNvSpPr/>
            <p:nvPr/>
          </p:nvSpPr>
          <p:spPr>
            <a:xfrm>
              <a:off x="0" y="-1"/>
              <a:ext cx="370947" cy="2539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10" extrusionOk="0">
                  <a:moveTo>
                    <a:pt x="0" y="14625"/>
                  </a:moveTo>
                  <a:cubicBezTo>
                    <a:pt x="8055" y="-5390"/>
                    <a:pt x="15255" y="-4862"/>
                    <a:pt x="21600" y="16210"/>
                  </a:cubicBezTo>
                </a:path>
              </a:pathLst>
            </a:cu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157" name="Group"/>
          <p:cNvGrpSpPr/>
          <p:nvPr/>
        </p:nvGrpSpPr>
        <p:grpSpPr>
          <a:xfrm>
            <a:off x="19859735" y="6855365"/>
            <a:ext cx="370947" cy="805612"/>
            <a:chOff x="0" y="0"/>
            <a:chExt cx="370946" cy="805611"/>
          </a:xfrm>
        </p:grpSpPr>
        <p:sp>
          <p:nvSpPr>
            <p:cNvPr id="1155" name="Group"/>
            <p:cNvSpPr/>
            <p:nvPr/>
          </p:nvSpPr>
          <p:spPr>
            <a:xfrm flipH="1">
              <a:off x="185803" y="21663"/>
              <a:ext cx="2" cy="783949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56" name="Connection Line"/>
            <p:cNvSpPr/>
            <p:nvPr/>
          </p:nvSpPr>
          <p:spPr>
            <a:xfrm>
              <a:off x="0" y="-1"/>
              <a:ext cx="370947" cy="2539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10" extrusionOk="0">
                  <a:moveTo>
                    <a:pt x="0" y="14625"/>
                  </a:moveTo>
                  <a:cubicBezTo>
                    <a:pt x="8055" y="-5390"/>
                    <a:pt x="15255" y="-4862"/>
                    <a:pt x="21600" y="16210"/>
                  </a:cubicBezTo>
                </a:path>
              </a:pathLst>
            </a:cu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58" name="TextBox 90"/>
          <p:cNvSpPr txBox="1"/>
          <p:nvPr/>
        </p:nvSpPr>
        <p:spPr>
          <a:xfrm>
            <a:off x="7778083" y="7167833"/>
            <a:ext cx="942548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GIT</a:t>
            </a:r>
          </a:p>
        </p:txBody>
      </p:sp>
      <p:sp>
        <p:nvSpPr>
          <p:cNvPr id="1159" name="TextBox 90"/>
          <p:cNvSpPr txBox="1"/>
          <p:nvPr/>
        </p:nvSpPr>
        <p:spPr>
          <a:xfrm>
            <a:off x="16086264" y="7167833"/>
            <a:ext cx="942548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GIT</a:t>
            </a:r>
          </a:p>
        </p:txBody>
      </p:sp>
      <p:sp>
        <p:nvSpPr>
          <p:cNvPr id="1160" name="Line"/>
          <p:cNvSpPr/>
          <p:nvPr/>
        </p:nvSpPr>
        <p:spPr>
          <a:xfrm flipV="1">
            <a:off x="4401961" y="9557447"/>
            <a:ext cx="2" cy="601044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1" name="Line"/>
          <p:cNvSpPr/>
          <p:nvPr/>
        </p:nvSpPr>
        <p:spPr>
          <a:xfrm flipV="1">
            <a:off x="4401961" y="8313402"/>
            <a:ext cx="0" cy="634917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2" name="Line"/>
          <p:cNvSpPr/>
          <p:nvPr/>
        </p:nvSpPr>
        <p:spPr>
          <a:xfrm flipH="1" flipV="1">
            <a:off x="12249149" y="5129925"/>
            <a:ext cx="1" cy="59486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3" name="Line"/>
          <p:cNvSpPr/>
          <p:nvPr/>
        </p:nvSpPr>
        <p:spPr>
          <a:xfrm flipH="1" flipV="1">
            <a:off x="12249148" y="6302613"/>
            <a:ext cx="1" cy="655114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6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7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3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49</a:t>
            </a:r>
            <a:endParaRPr dirty="0"/>
          </a:p>
        </p:txBody>
      </p:sp>
      <p:sp>
        <p:nvSpPr>
          <p:cNvPr id="2" name="Line">
            <a:extLst>
              <a:ext uri="{FF2B5EF4-FFF2-40B4-BE49-F238E27FC236}">
                <a16:creationId xmlns:a16="http://schemas.microsoft.com/office/drawing/2014/main" id="{F9E162D1-B62A-E352-54F3-E558E39A5EDD}"/>
              </a:ext>
            </a:extLst>
          </p:cNvPr>
          <p:cNvSpPr/>
          <p:nvPr/>
        </p:nvSpPr>
        <p:spPr>
          <a:xfrm flipH="1" flipV="1">
            <a:off x="20065330" y="8385915"/>
            <a:ext cx="1" cy="59486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433778C4-7A84-2321-1EA3-56C3CFE91778}"/>
              </a:ext>
            </a:extLst>
          </p:cNvPr>
          <p:cNvSpPr/>
          <p:nvPr/>
        </p:nvSpPr>
        <p:spPr>
          <a:xfrm flipH="1" flipV="1">
            <a:off x="20076613" y="9575505"/>
            <a:ext cx="1" cy="59486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Rectangle 21"/>
          <p:cNvSpPr/>
          <p:nvPr/>
        </p:nvSpPr>
        <p:spPr>
          <a:xfrm flipH="1">
            <a:off x="13589812" y="2535209"/>
            <a:ext cx="10791163" cy="11177414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0" name="TextBox 34"/>
          <p:cNvSpPr txBox="1"/>
          <p:nvPr/>
        </p:nvSpPr>
        <p:spPr>
          <a:xfrm>
            <a:off x="3775587" y="1016000"/>
            <a:ext cx="16820126" cy="91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GIT WORKS FROM THE COMMAND LINE</a:t>
            </a:r>
          </a:p>
        </p:txBody>
      </p:sp>
      <p:sp>
        <p:nvSpPr>
          <p:cNvPr id="1171" name="Rounded Rectangle"/>
          <p:cNvSpPr/>
          <p:nvPr/>
        </p:nvSpPr>
        <p:spPr>
          <a:xfrm>
            <a:off x="14510306" y="3556000"/>
            <a:ext cx="8950174" cy="3119815"/>
          </a:xfrm>
          <a:prstGeom prst="roundRect">
            <a:avLst>
              <a:gd name="adj" fmla="val 17027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2" name="git clone [your repository]…"/>
          <p:cNvSpPr txBox="1"/>
          <p:nvPr/>
        </p:nvSpPr>
        <p:spPr>
          <a:xfrm>
            <a:off x="15027518" y="3877422"/>
            <a:ext cx="7458548" cy="2165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clone [your repository]</a:t>
            </a:r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2800" b="1" i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Username: [your user]</a:t>
            </a:r>
          </a:p>
          <a:p>
            <a:pPr defTabSz="914400">
              <a:lnSpc>
                <a:spcPct val="150000"/>
              </a:lnSpc>
              <a:defRPr sz="2800" b="1" i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Password: [your password]</a:t>
            </a:r>
          </a:p>
        </p:txBody>
      </p:sp>
      <p:sp>
        <p:nvSpPr>
          <p:cNvPr id="1173" name="Rounded Rectangle"/>
          <p:cNvSpPr/>
          <p:nvPr/>
        </p:nvSpPr>
        <p:spPr>
          <a:xfrm>
            <a:off x="14510306" y="7278748"/>
            <a:ext cx="8950174" cy="5421252"/>
          </a:xfrm>
          <a:prstGeom prst="roundRect">
            <a:avLst>
              <a:gd name="adj" fmla="val 10654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4" name="git status (status of the repo)…"/>
          <p:cNvSpPr txBox="1"/>
          <p:nvPr/>
        </p:nvSpPr>
        <p:spPr>
          <a:xfrm>
            <a:off x="15117069" y="7705407"/>
            <a:ext cx="7921626" cy="393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status (status of the repo)</a:t>
            </a:r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add (add new files or changes)</a:t>
            </a:r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commit -m (commit the changes)</a:t>
            </a:r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push (push the changes to GitHub)</a:t>
            </a:r>
          </a:p>
        </p:txBody>
      </p:sp>
      <p:sp>
        <p:nvSpPr>
          <p:cNvPr id="1175" name="Rounded Rectangle"/>
          <p:cNvSpPr/>
          <p:nvPr/>
        </p:nvSpPr>
        <p:spPr>
          <a:xfrm>
            <a:off x="1014313" y="3911746"/>
            <a:ext cx="11609263" cy="1669050"/>
          </a:xfrm>
          <a:prstGeom prst="roundRect">
            <a:avLst>
              <a:gd name="adj" fmla="val 31826"/>
            </a:avLst>
          </a:prstGeom>
          <a:solidFill>
            <a:srgbClr val="D4A5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6" name="Rounded Rectangle"/>
          <p:cNvSpPr/>
          <p:nvPr/>
        </p:nvSpPr>
        <p:spPr>
          <a:xfrm>
            <a:off x="1014313" y="6028384"/>
            <a:ext cx="11609263" cy="1229276"/>
          </a:xfrm>
          <a:prstGeom prst="roundRect">
            <a:avLst>
              <a:gd name="adj" fmla="val 43212"/>
            </a:avLst>
          </a:prstGeom>
          <a:solidFill>
            <a:srgbClr val="D8C1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7" name="Rounded Rectangle"/>
          <p:cNvSpPr/>
          <p:nvPr/>
        </p:nvSpPr>
        <p:spPr>
          <a:xfrm>
            <a:off x="1014313" y="7705249"/>
            <a:ext cx="11609263" cy="1618250"/>
          </a:xfrm>
          <a:prstGeom prst="roundRect">
            <a:avLst>
              <a:gd name="adj" fmla="val 32826"/>
            </a:avLst>
          </a:prstGeom>
          <a:solidFill>
            <a:srgbClr val="ADAB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8" name="TextBox 34"/>
          <p:cNvSpPr txBox="1"/>
          <p:nvPr/>
        </p:nvSpPr>
        <p:spPr>
          <a:xfrm>
            <a:off x="1421444" y="4261632"/>
            <a:ext cx="10795001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sz="3000" dirty="0"/>
              <a:t>Git is used from the command line to edit directories &amp; files in a version controlled way</a:t>
            </a:r>
          </a:p>
        </p:txBody>
      </p:sp>
      <p:sp>
        <p:nvSpPr>
          <p:cNvPr id="1179" name="TextBox 34"/>
          <p:cNvSpPr txBox="1"/>
          <p:nvPr/>
        </p:nvSpPr>
        <p:spPr>
          <a:xfrm>
            <a:off x="1292390" y="6372638"/>
            <a:ext cx="10795001" cy="553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b="1" spc="311"/>
            </a:pPr>
            <a:r>
              <a:rPr sz="3000" dirty="0"/>
              <a:t>A git command always begins with </a:t>
            </a:r>
            <a:r>
              <a:rPr sz="3000" dirty="0">
                <a:latin typeface="Courier New"/>
                <a:ea typeface="Courier New"/>
                <a:cs typeface="Courier New"/>
                <a:sym typeface="Courier New"/>
              </a:rPr>
              <a:t>git</a:t>
            </a:r>
          </a:p>
        </p:txBody>
      </p:sp>
      <p:sp>
        <p:nvSpPr>
          <p:cNvPr id="1180" name="TextBox 34"/>
          <p:cNvSpPr txBox="1"/>
          <p:nvPr/>
        </p:nvSpPr>
        <p:spPr>
          <a:xfrm>
            <a:off x="1294309" y="8036854"/>
            <a:ext cx="10791164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sz="3000" dirty="0"/>
              <a:t>Git enables a local computer to interact with a cloud service (GitHub) to back up your work</a:t>
            </a:r>
          </a:p>
        </p:txBody>
      </p:sp>
      <p:sp>
        <p:nvSpPr>
          <p:cNvPr id="1181" name="Line"/>
          <p:cNvSpPr/>
          <p:nvPr/>
        </p:nvSpPr>
        <p:spPr>
          <a:xfrm flipV="1">
            <a:off x="44339" y="2539999"/>
            <a:ext cx="24282622" cy="2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2" name="Rounded Rectangle"/>
          <p:cNvSpPr/>
          <p:nvPr/>
        </p:nvSpPr>
        <p:spPr>
          <a:xfrm>
            <a:off x="1014313" y="10389989"/>
            <a:ext cx="11609263" cy="1946831"/>
          </a:xfrm>
          <a:prstGeom prst="roundRect">
            <a:avLst>
              <a:gd name="adj" fmla="val 2728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83" name="TextBox 34"/>
          <p:cNvSpPr txBox="1"/>
          <p:nvPr/>
        </p:nvSpPr>
        <p:spPr>
          <a:xfrm>
            <a:off x="2464763" y="10642124"/>
            <a:ext cx="9350876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b="1" spc="311"/>
            </a:pPr>
            <a:r>
              <a:rPr sz="3000" dirty="0"/>
              <a:t>Sounds cool, yes! </a:t>
            </a:r>
          </a:p>
          <a:p>
            <a:pPr algn="ctr">
              <a:defRPr sz="2800" b="1" spc="311"/>
            </a:pPr>
            <a:r>
              <a:rPr sz="3000" dirty="0"/>
              <a:t>Take our ‘Introduction to git &amp; GitHub’ Workshop and learn how to git</a:t>
            </a:r>
          </a:p>
        </p:txBody>
      </p:sp>
      <p:pic>
        <p:nvPicPr>
          <p:cNvPr id="1184" name="GitHub-Logo.png" descr="GitHub-Logo.png"/>
          <p:cNvPicPr>
            <a:picLocks noChangeAspect="1"/>
          </p:cNvPicPr>
          <p:nvPr/>
        </p:nvPicPr>
        <p:blipFill>
          <a:blip r:embed="rId3"/>
          <a:srcRect l="29749" t="829" r="29749" b="31115"/>
          <a:stretch>
            <a:fillRect/>
          </a:stretch>
        </p:blipFill>
        <p:spPr>
          <a:xfrm>
            <a:off x="1275105" y="10733485"/>
            <a:ext cx="1300790" cy="1229466"/>
          </a:xfrm>
          <a:prstGeom prst="rect">
            <a:avLst/>
          </a:prstGeom>
          <a:ln w="12700">
            <a:miter lim="400000"/>
          </a:ln>
        </p:spPr>
      </p:pic>
      <p:sp>
        <p:nvSpPr>
          <p:cNvPr id="118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50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Rectangle"/>
          <p:cNvSpPr/>
          <p:nvPr/>
        </p:nvSpPr>
        <p:spPr>
          <a:xfrm>
            <a:off x="-12607" y="8579835"/>
            <a:ext cx="24371304" cy="515743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E2E2E2"/>
                </a:solidFill>
              </a:defRPr>
            </a:pPr>
            <a:endParaRPr/>
          </a:p>
        </p:txBody>
      </p:sp>
      <p:sp>
        <p:nvSpPr>
          <p:cNvPr id="1188" name="Rectangle"/>
          <p:cNvSpPr/>
          <p:nvPr/>
        </p:nvSpPr>
        <p:spPr>
          <a:xfrm>
            <a:off x="3030" y="-36899"/>
            <a:ext cx="24365240" cy="24090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E2E2E2"/>
                </a:solidFill>
              </a:defRPr>
            </a:pPr>
            <a:endParaRPr/>
          </a:p>
        </p:txBody>
      </p:sp>
      <p:sp>
        <p:nvSpPr>
          <p:cNvPr id="1189" name="Group 3"/>
          <p:cNvSpPr txBox="1"/>
          <p:nvPr/>
        </p:nvSpPr>
        <p:spPr>
          <a:xfrm>
            <a:off x="6157636" y="783026"/>
            <a:ext cx="13326029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74556"/>
                </a:solidFill>
              </a:defRPr>
            </a:lvl1pPr>
          </a:lstStyle>
          <a:p>
            <a:r>
              <a:t>A SUGGESTION FOR STRUCTURE</a:t>
            </a:r>
          </a:p>
        </p:txBody>
      </p:sp>
      <p:grpSp>
        <p:nvGrpSpPr>
          <p:cNvPr id="1192" name="Group"/>
          <p:cNvGrpSpPr/>
          <p:nvPr/>
        </p:nvGrpSpPr>
        <p:grpSpPr>
          <a:xfrm>
            <a:off x="10595143" y="3317549"/>
            <a:ext cx="3033884" cy="1223886"/>
            <a:chOff x="0" y="0"/>
            <a:chExt cx="3033883" cy="1223885"/>
          </a:xfrm>
        </p:grpSpPr>
        <p:sp>
          <p:nvSpPr>
            <p:cNvPr id="1190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91" name="Freeform 25"/>
            <p:cNvSpPr/>
            <p:nvPr/>
          </p:nvSpPr>
          <p:spPr>
            <a:xfrm>
              <a:off x="99419" y="98275"/>
              <a:ext cx="2848480" cy="1026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193" name="SCRATCH"/>
          <p:cNvSpPr txBox="1"/>
          <p:nvPr/>
        </p:nvSpPr>
        <p:spPr>
          <a:xfrm>
            <a:off x="11393741" y="3666909"/>
            <a:ext cx="1409081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</a:t>
            </a:r>
            <a:r>
              <a:rPr>
                <a:solidFill>
                  <a:srgbClr val="374556"/>
                </a:solidFill>
              </a:rPr>
              <a:t>HOME</a:t>
            </a:r>
          </a:p>
        </p:txBody>
      </p:sp>
      <p:grpSp>
        <p:nvGrpSpPr>
          <p:cNvPr id="1196" name="Group"/>
          <p:cNvGrpSpPr/>
          <p:nvPr/>
        </p:nvGrpSpPr>
        <p:grpSpPr>
          <a:xfrm>
            <a:off x="8451198" y="4752740"/>
            <a:ext cx="3033883" cy="1223886"/>
            <a:chOff x="-1" y="0"/>
            <a:chExt cx="3033881" cy="1223884"/>
          </a:xfrm>
        </p:grpSpPr>
        <p:sp>
          <p:nvSpPr>
            <p:cNvPr id="1194" name="Freeform 15"/>
            <p:cNvSpPr/>
            <p:nvPr/>
          </p:nvSpPr>
          <p:spPr>
            <a:xfrm>
              <a:off x="-2" y="0"/>
              <a:ext cx="3033883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95" name="Freeform 25"/>
            <p:cNvSpPr/>
            <p:nvPr/>
          </p:nvSpPr>
          <p:spPr>
            <a:xfrm>
              <a:off x="99419" y="98275"/>
              <a:ext cx="2848478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197" name="SCRATCH"/>
          <p:cNvSpPr txBox="1"/>
          <p:nvPr/>
        </p:nvSpPr>
        <p:spPr>
          <a:xfrm>
            <a:off x="9193559" y="5101710"/>
            <a:ext cx="1549162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USER</a:t>
            </a:r>
          </a:p>
        </p:txBody>
      </p:sp>
      <p:grpSp>
        <p:nvGrpSpPr>
          <p:cNvPr id="1200" name="Group"/>
          <p:cNvGrpSpPr/>
          <p:nvPr/>
        </p:nvGrpSpPr>
        <p:grpSpPr>
          <a:xfrm>
            <a:off x="12886218" y="4752740"/>
            <a:ext cx="3033883" cy="1223886"/>
            <a:chOff x="-1" y="0"/>
            <a:chExt cx="3033881" cy="1223884"/>
          </a:xfrm>
        </p:grpSpPr>
        <p:sp>
          <p:nvSpPr>
            <p:cNvPr id="1198" name="Freeform 15"/>
            <p:cNvSpPr/>
            <p:nvPr/>
          </p:nvSpPr>
          <p:spPr>
            <a:xfrm>
              <a:off x="-2" y="0"/>
              <a:ext cx="3033883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99" name="Freeform 25"/>
            <p:cNvSpPr/>
            <p:nvPr/>
          </p:nvSpPr>
          <p:spPr>
            <a:xfrm>
              <a:off x="99419" y="98275"/>
              <a:ext cx="2848478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01" name="SCRATCH"/>
          <p:cNvSpPr txBox="1"/>
          <p:nvPr/>
        </p:nvSpPr>
        <p:spPr>
          <a:xfrm>
            <a:off x="13534941" y="5106563"/>
            <a:ext cx="173643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DRIVE</a:t>
            </a:r>
          </a:p>
        </p:txBody>
      </p:sp>
      <p:grpSp>
        <p:nvGrpSpPr>
          <p:cNvPr id="1204" name="Group"/>
          <p:cNvGrpSpPr/>
          <p:nvPr/>
        </p:nvGrpSpPr>
        <p:grpSpPr>
          <a:xfrm>
            <a:off x="10595143" y="6195304"/>
            <a:ext cx="3033884" cy="1223886"/>
            <a:chOff x="0" y="0"/>
            <a:chExt cx="3033883" cy="1223884"/>
          </a:xfrm>
        </p:grpSpPr>
        <p:sp>
          <p:nvSpPr>
            <p:cNvPr id="1202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03" name="Freeform 25"/>
            <p:cNvSpPr/>
            <p:nvPr/>
          </p:nvSpPr>
          <p:spPr>
            <a:xfrm>
              <a:off x="99419" y="98275"/>
              <a:ext cx="2848480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05" name="SCRATCH"/>
          <p:cNvSpPr txBox="1"/>
          <p:nvPr/>
        </p:nvSpPr>
        <p:spPr>
          <a:xfrm>
            <a:off x="10901826" y="6540545"/>
            <a:ext cx="234857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PROJECTS</a:t>
            </a:r>
          </a:p>
        </p:txBody>
      </p:sp>
      <p:sp>
        <p:nvSpPr>
          <p:cNvPr id="1206" name="Line"/>
          <p:cNvSpPr/>
          <p:nvPr/>
        </p:nvSpPr>
        <p:spPr>
          <a:xfrm>
            <a:off x="12112084" y="7573557"/>
            <a:ext cx="2" cy="479967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7" name="Line"/>
          <p:cNvSpPr/>
          <p:nvPr/>
        </p:nvSpPr>
        <p:spPr>
          <a:xfrm>
            <a:off x="11643493" y="5433623"/>
            <a:ext cx="1084316" cy="3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8" name="Connection Line"/>
          <p:cNvSpPr/>
          <p:nvPr/>
        </p:nvSpPr>
        <p:spPr>
          <a:xfrm>
            <a:off x="9832970" y="3922790"/>
            <a:ext cx="682314" cy="7120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9" name="Connection Line"/>
          <p:cNvSpPr/>
          <p:nvPr/>
        </p:nvSpPr>
        <p:spPr>
          <a:xfrm>
            <a:off x="9752285" y="4510330"/>
            <a:ext cx="195848" cy="125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0" name="Connection Line"/>
          <p:cNvSpPr/>
          <p:nvPr/>
        </p:nvSpPr>
        <p:spPr>
          <a:xfrm>
            <a:off x="13749807" y="6102005"/>
            <a:ext cx="682314" cy="712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1" name="Connection Line"/>
          <p:cNvSpPr/>
          <p:nvPr/>
        </p:nvSpPr>
        <p:spPr>
          <a:xfrm>
            <a:off x="13756823" y="6698754"/>
            <a:ext cx="145924" cy="20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07" h="21600" extrusionOk="0">
                <a:moveTo>
                  <a:pt x="16307" y="21600"/>
                </a:moveTo>
                <a:cubicBezTo>
                  <a:pt x="-3674" y="17058"/>
                  <a:pt x="-5293" y="9858"/>
                  <a:pt x="11451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2" name="Connection Line"/>
          <p:cNvSpPr/>
          <p:nvPr/>
        </p:nvSpPr>
        <p:spPr>
          <a:xfrm>
            <a:off x="9792627" y="6102005"/>
            <a:ext cx="682315" cy="712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8985" y="19645"/>
                  <a:pt x="1785" y="12445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3" name="Connection Line"/>
          <p:cNvSpPr/>
          <p:nvPr/>
        </p:nvSpPr>
        <p:spPr>
          <a:xfrm>
            <a:off x="10322000" y="6698754"/>
            <a:ext cx="145926" cy="20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07" h="21600" extrusionOk="0">
                <a:moveTo>
                  <a:pt x="0" y="21600"/>
                </a:moveTo>
                <a:cubicBezTo>
                  <a:pt x="19981" y="17058"/>
                  <a:pt x="21600" y="9858"/>
                  <a:pt x="4856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4" name="Connection Line"/>
          <p:cNvSpPr/>
          <p:nvPr/>
        </p:nvSpPr>
        <p:spPr>
          <a:xfrm>
            <a:off x="11993098" y="7922248"/>
            <a:ext cx="237731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5" name="Connection Line"/>
          <p:cNvSpPr/>
          <p:nvPr/>
        </p:nvSpPr>
        <p:spPr>
          <a:xfrm>
            <a:off x="12592108" y="5355114"/>
            <a:ext cx="146002" cy="1828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7" h="21600" extrusionOk="0">
                <a:moveTo>
                  <a:pt x="2526" y="21600"/>
                </a:moveTo>
                <a:cubicBezTo>
                  <a:pt x="21600" y="12380"/>
                  <a:pt x="20758" y="5180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6" name="Connection Line"/>
          <p:cNvSpPr/>
          <p:nvPr/>
        </p:nvSpPr>
        <p:spPr>
          <a:xfrm>
            <a:off x="11634239" y="5355114"/>
            <a:ext cx="146000" cy="1828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7" h="21600" extrusionOk="0">
                <a:moveTo>
                  <a:pt x="13701" y="21600"/>
                </a:moveTo>
                <a:cubicBezTo>
                  <a:pt x="-5373" y="12380"/>
                  <a:pt x="-4531" y="5180"/>
                  <a:pt x="16227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7" name="Connection Line"/>
          <p:cNvSpPr/>
          <p:nvPr/>
        </p:nvSpPr>
        <p:spPr>
          <a:xfrm>
            <a:off x="13680154" y="3934064"/>
            <a:ext cx="682314" cy="7120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8" name="Connection Line"/>
          <p:cNvSpPr/>
          <p:nvPr/>
        </p:nvSpPr>
        <p:spPr>
          <a:xfrm>
            <a:off x="14247305" y="4521605"/>
            <a:ext cx="195848" cy="125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21" name="Group"/>
          <p:cNvGrpSpPr/>
          <p:nvPr/>
        </p:nvGrpSpPr>
        <p:grpSpPr>
          <a:xfrm>
            <a:off x="9442483" y="12304910"/>
            <a:ext cx="2559138" cy="984545"/>
            <a:chOff x="0" y="0"/>
            <a:chExt cx="2559136" cy="984543"/>
          </a:xfrm>
        </p:grpSpPr>
        <p:sp>
          <p:nvSpPr>
            <p:cNvPr id="1219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20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22" name="Freeform 15"/>
          <p:cNvSpPr/>
          <p:nvPr/>
        </p:nvSpPr>
        <p:spPr>
          <a:xfrm>
            <a:off x="18624573" y="10706334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3" name="Freeform 25"/>
          <p:cNvSpPr/>
          <p:nvPr/>
        </p:nvSpPr>
        <p:spPr>
          <a:xfrm>
            <a:off x="18708436" y="10789232"/>
            <a:ext cx="2402744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4" name="Freeform 15"/>
          <p:cNvSpPr/>
          <p:nvPr/>
        </p:nvSpPr>
        <p:spPr>
          <a:xfrm>
            <a:off x="10806514" y="10702376"/>
            <a:ext cx="2559136" cy="10323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5" name="Freeform 25"/>
          <p:cNvSpPr/>
          <p:nvPr/>
        </p:nvSpPr>
        <p:spPr>
          <a:xfrm>
            <a:off x="10884710" y="10789574"/>
            <a:ext cx="2402744" cy="8656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6" name="Freeform 15"/>
          <p:cNvSpPr/>
          <p:nvPr/>
        </p:nvSpPr>
        <p:spPr>
          <a:xfrm>
            <a:off x="2995670" y="10706334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7" name="Freeform 25"/>
          <p:cNvSpPr/>
          <p:nvPr/>
        </p:nvSpPr>
        <p:spPr>
          <a:xfrm>
            <a:off x="3079531" y="10789232"/>
            <a:ext cx="2402745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8" name="ARCHIVE"/>
          <p:cNvSpPr txBox="1"/>
          <p:nvPr/>
        </p:nvSpPr>
        <p:spPr>
          <a:xfrm>
            <a:off x="18829210" y="10974870"/>
            <a:ext cx="214986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Docs</a:t>
            </a:r>
          </a:p>
        </p:txBody>
      </p:sp>
      <p:sp>
        <p:nvSpPr>
          <p:cNvPr id="1229" name="DATA"/>
          <p:cNvSpPr txBox="1"/>
          <p:nvPr/>
        </p:nvSpPr>
        <p:spPr>
          <a:xfrm>
            <a:off x="11598606" y="10974869"/>
            <a:ext cx="99935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Data</a:t>
            </a:r>
          </a:p>
        </p:txBody>
      </p:sp>
      <p:sp>
        <p:nvSpPr>
          <p:cNvPr id="1230" name="PEOPLE"/>
          <p:cNvSpPr txBox="1"/>
          <p:nvPr/>
        </p:nvSpPr>
        <p:spPr>
          <a:xfrm>
            <a:off x="3544076" y="10979552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Results</a:t>
            </a:r>
          </a:p>
        </p:txBody>
      </p:sp>
      <p:grpSp>
        <p:nvGrpSpPr>
          <p:cNvPr id="1233" name="Group"/>
          <p:cNvGrpSpPr/>
          <p:nvPr/>
        </p:nvGrpSpPr>
        <p:grpSpPr>
          <a:xfrm>
            <a:off x="12170542" y="12287960"/>
            <a:ext cx="2559137" cy="984545"/>
            <a:chOff x="0" y="0"/>
            <a:chExt cx="2559136" cy="984543"/>
          </a:xfrm>
        </p:grpSpPr>
        <p:sp>
          <p:nvSpPr>
            <p:cNvPr id="1231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32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34" name="GENERATED"/>
          <p:cNvSpPr txBox="1"/>
          <p:nvPr/>
        </p:nvSpPr>
        <p:spPr>
          <a:xfrm>
            <a:off x="12459462" y="12516210"/>
            <a:ext cx="198129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Generated</a:t>
            </a:r>
          </a:p>
        </p:txBody>
      </p:sp>
      <p:sp>
        <p:nvSpPr>
          <p:cNvPr id="1235" name="Freeform 15"/>
          <p:cNvSpPr/>
          <p:nvPr/>
        </p:nvSpPr>
        <p:spPr>
          <a:xfrm>
            <a:off x="10820316" y="8804464"/>
            <a:ext cx="2559136" cy="10323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36" name="Freeform 25"/>
          <p:cNvSpPr/>
          <p:nvPr/>
        </p:nvSpPr>
        <p:spPr>
          <a:xfrm>
            <a:off x="10904177" y="8887362"/>
            <a:ext cx="2402745" cy="8656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37" name="SCRATCH"/>
          <p:cNvSpPr txBox="1"/>
          <p:nvPr/>
        </p:nvSpPr>
        <p:spPr>
          <a:xfrm>
            <a:off x="11433726" y="9055786"/>
            <a:ext cx="13301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Name</a:t>
            </a:r>
          </a:p>
        </p:txBody>
      </p:sp>
      <p:sp>
        <p:nvSpPr>
          <p:cNvPr id="1238" name="GENERATED"/>
          <p:cNvSpPr txBox="1"/>
          <p:nvPr/>
        </p:nvSpPr>
        <p:spPr>
          <a:xfrm>
            <a:off x="10255387" y="12549531"/>
            <a:ext cx="93333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Raw</a:t>
            </a:r>
          </a:p>
        </p:txBody>
      </p:sp>
      <p:grpSp>
        <p:nvGrpSpPr>
          <p:cNvPr id="1241" name="Group"/>
          <p:cNvGrpSpPr/>
          <p:nvPr/>
        </p:nvGrpSpPr>
        <p:grpSpPr>
          <a:xfrm>
            <a:off x="17210733" y="12271588"/>
            <a:ext cx="2559137" cy="984546"/>
            <a:chOff x="0" y="0"/>
            <a:chExt cx="2559136" cy="984545"/>
          </a:xfrm>
        </p:grpSpPr>
        <p:sp>
          <p:nvSpPr>
            <p:cNvPr id="1239" name="Freeform 15"/>
            <p:cNvSpPr/>
            <p:nvPr/>
          </p:nvSpPr>
          <p:spPr>
            <a:xfrm>
              <a:off x="-1" y="-1"/>
              <a:ext cx="2559137" cy="984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40" name="Freeform 25"/>
            <p:cNvSpPr/>
            <p:nvPr/>
          </p:nvSpPr>
          <p:spPr>
            <a:xfrm>
              <a:off x="78644" y="79056"/>
              <a:ext cx="2402746" cy="825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244" name="Group"/>
          <p:cNvGrpSpPr/>
          <p:nvPr/>
        </p:nvGrpSpPr>
        <p:grpSpPr>
          <a:xfrm>
            <a:off x="20034759" y="12262408"/>
            <a:ext cx="2559137" cy="984545"/>
            <a:chOff x="0" y="0"/>
            <a:chExt cx="2559136" cy="984543"/>
          </a:xfrm>
        </p:grpSpPr>
        <p:sp>
          <p:nvSpPr>
            <p:cNvPr id="1242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43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45" name="GENERATED"/>
          <p:cNvSpPr txBox="1"/>
          <p:nvPr/>
        </p:nvSpPr>
        <p:spPr>
          <a:xfrm>
            <a:off x="20709264" y="12507030"/>
            <a:ext cx="1210125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Drafts</a:t>
            </a:r>
          </a:p>
        </p:txBody>
      </p:sp>
      <p:sp>
        <p:nvSpPr>
          <p:cNvPr id="1246" name="GENERATED"/>
          <p:cNvSpPr txBox="1"/>
          <p:nvPr/>
        </p:nvSpPr>
        <p:spPr>
          <a:xfrm>
            <a:off x="17571848" y="12507030"/>
            <a:ext cx="1836908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Literature</a:t>
            </a:r>
          </a:p>
        </p:txBody>
      </p:sp>
      <p:sp>
        <p:nvSpPr>
          <p:cNvPr id="1247" name="Freeform 15"/>
          <p:cNvSpPr/>
          <p:nvPr/>
        </p:nvSpPr>
        <p:spPr>
          <a:xfrm>
            <a:off x="1577269" y="12243086"/>
            <a:ext cx="2559136" cy="1032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48" name="Freeform 25"/>
          <p:cNvSpPr/>
          <p:nvPr/>
        </p:nvSpPr>
        <p:spPr>
          <a:xfrm>
            <a:off x="1661130" y="12325984"/>
            <a:ext cx="2402746" cy="86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49" name="Freeform 15"/>
          <p:cNvSpPr/>
          <p:nvPr/>
        </p:nvSpPr>
        <p:spPr>
          <a:xfrm>
            <a:off x="4385433" y="12243086"/>
            <a:ext cx="2559136" cy="1032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50" name="Freeform 25"/>
          <p:cNvSpPr/>
          <p:nvPr/>
        </p:nvSpPr>
        <p:spPr>
          <a:xfrm>
            <a:off x="4463627" y="12325984"/>
            <a:ext cx="2402745" cy="86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51" name="GENERATED"/>
          <p:cNvSpPr txBox="1"/>
          <p:nvPr/>
        </p:nvSpPr>
        <p:spPr>
          <a:xfrm>
            <a:off x="2251774" y="12507030"/>
            <a:ext cx="13301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Tables</a:t>
            </a:r>
          </a:p>
        </p:txBody>
      </p:sp>
      <p:sp>
        <p:nvSpPr>
          <p:cNvPr id="1252" name="GENERATED"/>
          <p:cNvSpPr txBox="1"/>
          <p:nvPr/>
        </p:nvSpPr>
        <p:spPr>
          <a:xfrm>
            <a:off x="4999946" y="12507030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Figures</a:t>
            </a:r>
          </a:p>
        </p:txBody>
      </p:sp>
      <p:sp>
        <p:nvSpPr>
          <p:cNvPr id="1253" name="Freeform 15"/>
          <p:cNvSpPr/>
          <p:nvPr/>
        </p:nvSpPr>
        <p:spPr>
          <a:xfrm>
            <a:off x="14715545" y="10705086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54" name="Freeform 25"/>
          <p:cNvSpPr/>
          <p:nvPr/>
        </p:nvSpPr>
        <p:spPr>
          <a:xfrm>
            <a:off x="14799406" y="10787984"/>
            <a:ext cx="2402745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55" name="PEOPLE"/>
          <p:cNvSpPr txBox="1"/>
          <p:nvPr/>
        </p:nvSpPr>
        <p:spPr>
          <a:xfrm>
            <a:off x="15332502" y="10974869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Scratch</a:t>
            </a:r>
          </a:p>
        </p:txBody>
      </p:sp>
      <p:sp>
        <p:nvSpPr>
          <p:cNvPr id="1256" name="Line"/>
          <p:cNvSpPr/>
          <p:nvPr/>
        </p:nvSpPr>
        <p:spPr>
          <a:xfrm>
            <a:off x="12083999" y="11826728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7" name="Connection Line"/>
          <p:cNvSpPr/>
          <p:nvPr/>
        </p:nvSpPr>
        <p:spPr>
          <a:xfrm>
            <a:off x="11965813" y="12186939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8" name="Line"/>
          <p:cNvSpPr/>
          <p:nvPr/>
        </p:nvSpPr>
        <p:spPr>
          <a:xfrm>
            <a:off x="19901897" y="11826728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9" name="Connection Line"/>
          <p:cNvSpPr/>
          <p:nvPr/>
        </p:nvSpPr>
        <p:spPr>
          <a:xfrm>
            <a:off x="19776448" y="12185132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60" name="Line"/>
          <p:cNvSpPr/>
          <p:nvPr/>
        </p:nvSpPr>
        <p:spPr>
          <a:xfrm>
            <a:off x="4261314" y="11826728"/>
            <a:ext cx="3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61" name="Connection Line"/>
          <p:cNvSpPr/>
          <p:nvPr/>
        </p:nvSpPr>
        <p:spPr>
          <a:xfrm>
            <a:off x="4129516" y="12186939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67" name="Group"/>
          <p:cNvGrpSpPr/>
          <p:nvPr/>
        </p:nvGrpSpPr>
        <p:grpSpPr>
          <a:xfrm>
            <a:off x="4124602" y="9535476"/>
            <a:ext cx="6372489" cy="1014461"/>
            <a:chOff x="0" y="3"/>
            <a:chExt cx="6372488" cy="1014460"/>
          </a:xfrm>
        </p:grpSpPr>
        <p:sp>
          <p:nvSpPr>
            <p:cNvPr id="1262" name="Connection Line"/>
            <p:cNvSpPr/>
            <p:nvPr/>
          </p:nvSpPr>
          <p:spPr>
            <a:xfrm>
              <a:off x="98805" y="3"/>
              <a:ext cx="6273684" cy="999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19198" extrusionOk="0">
                  <a:moveTo>
                    <a:pt x="21576" y="844"/>
                  </a:moveTo>
                  <a:cubicBezTo>
                    <a:pt x="7168" y="-2402"/>
                    <a:pt x="-24" y="3716"/>
                    <a:pt x="0" y="19198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63" name="Connection Line"/>
            <p:cNvSpPr/>
            <p:nvPr/>
          </p:nvSpPr>
          <p:spPr>
            <a:xfrm>
              <a:off x="-1" y="830613"/>
              <a:ext cx="288147" cy="1838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45" extrusionOk="0">
                  <a:moveTo>
                    <a:pt x="21600" y="3243"/>
                  </a:moveTo>
                  <a:cubicBezTo>
                    <a:pt x="9455" y="21600"/>
                    <a:pt x="2255" y="20519"/>
                    <a:pt x="0" y="0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266" name="Group"/>
            <p:cNvGrpSpPr/>
            <p:nvPr/>
          </p:nvGrpSpPr>
          <p:grpSpPr>
            <a:xfrm>
              <a:off x="3872353" y="66587"/>
              <a:ext cx="2449683" cy="928100"/>
              <a:chOff x="0" y="0"/>
              <a:chExt cx="2449681" cy="928099"/>
            </a:xfrm>
          </p:grpSpPr>
          <p:sp>
            <p:nvSpPr>
              <p:cNvPr id="1264" name="Connection Line"/>
              <p:cNvSpPr/>
              <p:nvPr/>
            </p:nvSpPr>
            <p:spPr>
              <a:xfrm>
                <a:off x="116414" y="-1"/>
                <a:ext cx="2333268" cy="9215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8539" y="2010"/>
                      <a:pt x="1339" y="9210"/>
                      <a:pt x="0" y="21600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65" name="Connection Line"/>
              <p:cNvSpPr/>
              <p:nvPr/>
            </p:nvSpPr>
            <p:spPr>
              <a:xfrm>
                <a:off x="-1" y="730706"/>
                <a:ext cx="310643" cy="197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32" extrusionOk="0">
                    <a:moveTo>
                      <a:pt x="0" y="0"/>
                    </a:moveTo>
                    <a:cubicBezTo>
                      <a:pt x="4342" y="20682"/>
                      <a:pt x="11542" y="21600"/>
                      <a:pt x="21600" y="2755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268" name="Freeform 15"/>
          <p:cNvSpPr/>
          <p:nvPr/>
        </p:nvSpPr>
        <p:spPr>
          <a:xfrm>
            <a:off x="6897482" y="10706676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69" name="Freeform 25"/>
          <p:cNvSpPr/>
          <p:nvPr/>
        </p:nvSpPr>
        <p:spPr>
          <a:xfrm>
            <a:off x="6981345" y="10789573"/>
            <a:ext cx="2402744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70" name="ARCHIVE"/>
          <p:cNvSpPr txBox="1"/>
          <p:nvPr/>
        </p:nvSpPr>
        <p:spPr>
          <a:xfrm>
            <a:off x="7102119" y="10975212"/>
            <a:ext cx="214986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Scripts</a:t>
            </a:r>
          </a:p>
        </p:txBody>
      </p:sp>
      <p:sp>
        <p:nvSpPr>
          <p:cNvPr id="1271" name="Line"/>
          <p:cNvSpPr/>
          <p:nvPr/>
        </p:nvSpPr>
        <p:spPr>
          <a:xfrm>
            <a:off x="12099883" y="10073069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72" name="Connection Line"/>
          <p:cNvSpPr/>
          <p:nvPr/>
        </p:nvSpPr>
        <p:spPr>
          <a:xfrm>
            <a:off x="11982277" y="10447266"/>
            <a:ext cx="237731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78" name="Group"/>
          <p:cNvGrpSpPr/>
          <p:nvPr/>
        </p:nvGrpSpPr>
        <p:grpSpPr>
          <a:xfrm>
            <a:off x="13675690" y="9559770"/>
            <a:ext cx="6372490" cy="1014462"/>
            <a:chOff x="0" y="0"/>
            <a:chExt cx="6372488" cy="1014460"/>
          </a:xfrm>
        </p:grpSpPr>
        <p:sp>
          <p:nvSpPr>
            <p:cNvPr id="1273" name="Connection Line"/>
            <p:cNvSpPr/>
            <p:nvPr/>
          </p:nvSpPr>
          <p:spPr>
            <a:xfrm flipH="1">
              <a:off x="0" y="-1"/>
              <a:ext cx="6273683" cy="999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19198" extrusionOk="0">
                  <a:moveTo>
                    <a:pt x="21576" y="844"/>
                  </a:moveTo>
                  <a:cubicBezTo>
                    <a:pt x="7168" y="-2402"/>
                    <a:pt x="-24" y="3716"/>
                    <a:pt x="0" y="19198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74" name="Connection Line"/>
            <p:cNvSpPr/>
            <p:nvPr/>
          </p:nvSpPr>
          <p:spPr>
            <a:xfrm flipH="1">
              <a:off x="6084342" y="830610"/>
              <a:ext cx="288147" cy="183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45" extrusionOk="0">
                  <a:moveTo>
                    <a:pt x="21600" y="3243"/>
                  </a:moveTo>
                  <a:cubicBezTo>
                    <a:pt x="9455" y="21600"/>
                    <a:pt x="2255" y="20519"/>
                    <a:pt x="0" y="0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277" name="Group"/>
            <p:cNvGrpSpPr/>
            <p:nvPr/>
          </p:nvGrpSpPr>
          <p:grpSpPr>
            <a:xfrm>
              <a:off x="50452" y="66583"/>
              <a:ext cx="2449683" cy="928100"/>
              <a:chOff x="0" y="0"/>
              <a:chExt cx="2449681" cy="928099"/>
            </a:xfrm>
          </p:grpSpPr>
          <p:sp>
            <p:nvSpPr>
              <p:cNvPr id="1275" name="Connection Line"/>
              <p:cNvSpPr/>
              <p:nvPr/>
            </p:nvSpPr>
            <p:spPr>
              <a:xfrm flipH="1">
                <a:off x="0" y="0"/>
                <a:ext cx="2333268" cy="9215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8539" y="2010"/>
                      <a:pt x="1339" y="9210"/>
                      <a:pt x="0" y="21600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76" name="Connection Line"/>
              <p:cNvSpPr/>
              <p:nvPr/>
            </p:nvSpPr>
            <p:spPr>
              <a:xfrm flipH="1">
                <a:off x="2139040" y="730706"/>
                <a:ext cx="310642" cy="197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32" extrusionOk="0">
                    <a:moveTo>
                      <a:pt x="0" y="0"/>
                    </a:moveTo>
                    <a:cubicBezTo>
                      <a:pt x="4342" y="20682"/>
                      <a:pt x="11542" y="21600"/>
                      <a:pt x="21600" y="2755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281" name="Group"/>
          <p:cNvGrpSpPr/>
          <p:nvPr/>
        </p:nvGrpSpPr>
        <p:grpSpPr>
          <a:xfrm>
            <a:off x="19797384" y="6697995"/>
            <a:ext cx="3033884" cy="1223886"/>
            <a:chOff x="0" y="0"/>
            <a:chExt cx="3033883" cy="1223884"/>
          </a:xfrm>
        </p:grpSpPr>
        <p:sp>
          <p:nvSpPr>
            <p:cNvPr id="1279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80" name="Freeform 25"/>
            <p:cNvSpPr/>
            <p:nvPr/>
          </p:nvSpPr>
          <p:spPr>
            <a:xfrm>
              <a:off x="99419" y="98275"/>
              <a:ext cx="2848480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>
                <a:alpha val="7016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82" name="SCRATCH"/>
          <p:cNvSpPr txBox="1"/>
          <p:nvPr/>
        </p:nvSpPr>
        <p:spPr>
          <a:xfrm>
            <a:off x="20452339" y="7050589"/>
            <a:ext cx="183690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800" b="1">
                <a:solidFill>
                  <a:srgbClr val="FFFFFF"/>
                </a:solidFill>
              </a:defRPr>
            </a:lvl1pPr>
          </a:lstStyle>
          <a:p>
            <a:r>
              <a:t> SERVER</a:t>
            </a:r>
          </a:p>
        </p:txBody>
      </p:sp>
      <p:sp>
        <p:nvSpPr>
          <p:cNvPr id="1283" name="Rounded Rectangle"/>
          <p:cNvSpPr/>
          <p:nvPr/>
        </p:nvSpPr>
        <p:spPr>
          <a:xfrm>
            <a:off x="18907878" y="3527338"/>
            <a:ext cx="4812896" cy="4673721"/>
          </a:xfrm>
          <a:prstGeom prst="roundRect">
            <a:avLst>
              <a:gd name="adj" fmla="val 15186"/>
            </a:avLst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4" name="Connection Line"/>
          <p:cNvSpPr/>
          <p:nvPr/>
        </p:nvSpPr>
        <p:spPr>
          <a:xfrm>
            <a:off x="18544939" y="6893631"/>
            <a:ext cx="195024" cy="1982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2" h="21600" extrusionOk="0">
                <a:moveTo>
                  <a:pt x="0" y="0"/>
                </a:moveTo>
                <a:cubicBezTo>
                  <a:pt x="20841" y="3876"/>
                  <a:pt x="21600" y="11076"/>
                  <a:pt x="2278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5" name="Line"/>
          <p:cNvSpPr/>
          <p:nvPr/>
        </p:nvSpPr>
        <p:spPr>
          <a:xfrm>
            <a:off x="14349502" y="6973077"/>
            <a:ext cx="4342779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6" name="SCRATCH"/>
          <p:cNvSpPr txBox="1"/>
          <p:nvPr/>
        </p:nvSpPr>
        <p:spPr>
          <a:xfrm>
            <a:off x="19412759" y="2789350"/>
            <a:ext cx="380313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800" b="1">
                <a:solidFill>
                  <a:srgbClr val="FFFFFF"/>
                </a:solidFill>
              </a:defRPr>
            </a:lvl1pPr>
          </a:lstStyle>
          <a:p>
            <a:r>
              <a:t>EXTERNAL BACKUP</a:t>
            </a:r>
          </a:p>
        </p:txBody>
      </p:sp>
      <p:sp>
        <p:nvSpPr>
          <p:cNvPr id="1287" name="SCRATCH"/>
          <p:cNvSpPr txBox="1"/>
          <p:nvPr/>
        </p:nvSpPr>
        <p:spPr>
          <a:xfrm>
            <a:off x="538303" y="2789350"/>
            <a:ext cx="380313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800" b="1">
                <a:solidFill>
                  <a:srgbClr val="FFFFFF"/>
                </a:solidFill>
              </a:defRPr>
            </a:lvl1pPr>
          </a:lstStyle>
          <a:p>
            <a:r>
              <a:t>LOCAL COMPUTER</a:t>
            </a:r>
          </a:p>
        </p:txBody>
      </p:sp>
      <p:grpSp>
        <p:nvGrpSpPr>
          <p:cNvPr id="1290" name="Group"/>
          <p:cNvGrpSpPr/>
          <p:nvPr/>
        </p:nvGrpSpPr>
        <p:grpSpPr>
          <a:xfrm>
            <a:off x="19797384" y="5252256"/>
            <a:ext cx="3033884" cy="1223886"/>
            <a:chOff x="0" y="0"/>
            <a:chExt cx="3033883" cy="1223884"/>
          </a:xfrm>
        </p:grpSpPr>
        <p:sp>
          <p:nvSpPr>
            <p:cNvPr id="1288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89" name="Freeform 25"/>
            <p:cNvSpPr/>
            <p:nvPr/>
          </p:nvSpPr>
          <p:spPr>
            <a:xfrm>
              <a:off x="99419" y="98275"/>
              <a:ext cx="2848480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C58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91" name="SCRATCH"/>
          <p:cNvSpPr txBox="1"/>
          <p:nvPr/>
        </p:nvSpPr>
        <p:spPr>
          <a:xfrm>
            <a:off x="20363439" y="5604850"/>
            <a:ext cx="183690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GITHUB</a:t>
            </a:r>
          </a:p>
        </p:txBody>
      </p:sp>
      <p:grpSp>
        <p:nvGrpSpPr>
          <p:cNvPr id="1294" name="Group"/>
          <p:cNvGrpSpPr/>
          <p:nvPr/>
        </p:nvGrpSpPr>
        <p:grpSpPr>
          <a:xfrm>
            <a:off x="19797384" y="3791811"/>
            <a:ext cx="3033884" cy="1223886"/>
            <a:chOff x="0" y="0"/>
            <a:chExt cx="3033883" cy="1223884"/>
          </a:xfrm>
        </p:grpSpPr>
        <p:sp>
          <p:nvSpPr>
            <p:cNvPr id="1292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93" name="Freeform 25"/>
            <p:cNvSpPr/>
            <p:nvPr/>
          </p:nvSpPr>
          <p:spPr>
            <a:xfrm>
              <a:off x="99419" y="98275"/>
              <a:ext cx="2848480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>
                <a:alpha val="6993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95" name="SCRATCH"/>
          <p:cNvSpPr txBox="1"/>
          <p:nvPr/>
        </p:nvSpPr>
        <p:spPr>
          <a:xfrm>
            <a:off x="20160239" y="4144407"/>
            <a:ext cx="2242993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800" b="1">
                <a:solidFill>
                  <a:srgbClr val="FFFFFF"/>
                </a:solidFill>
              </a:defRPr>
            </a:lvl1pPr>
          </a:lstStyle>
          <a:p>
            <a:r>
              <a:t>  KU DRIVE</a:t>
            </a:r>
          </a:p>
        </p:txBody>
      </p:sp>
      <p:sp>
        <p:nvSpPr>
          <p:cNvPr id="1296" name="Freeform 15"/>
          <p:cNvSpPr/>
          <p:nvPr/>
        </p:nvSpPr>
        <p:spPr>
          <a:xfrm>
            <a:off x="20034760" y="8818499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97" name="Freeform 25"/>
          <p:cNvSpPr/>
          <p:nvPr/>
        </p:nvSpPr>
        <p:spPr>
          <a:xfrm>
            <a:off x="20118623" y="8901396"/>
            <a:ext cx="2402744" cy="865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FFC585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98" name="SCRATCH"/>
          <p:cNvSpPr txBox="1"/>
          <p:nvPr/>
        </p:nvSpPr>
        <p:spPr>
          <a:xfrm>
            <a:off x="20511191" y="9087035"/>
            <a:ext cx="166840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Readme</a:t>
            </a:r>
          </a:p>
        </p:txBody>
      </p:sp>
      <p:sp>
        <p:nvSpPr>
          <p:cNvPr id="1299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49</a:t>
            </a:fld>
            <a:endParaRPr/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3A507341-4792-FC2E-8795-1A35A497CD81}"/>
              </a:ext>
            </a:extLst>
          </p:cNvPr>
          <p:cNvSpPr txBox="1">
            <a:spLocks/>
          </p:cNvSpPr>
          <p:nvPr/>
        </p:nvSpPr>
        <p:spPr>
          <a:xfrm>
            <a:off x="23556632" y="12962608"/>
            <a:ext cx="469962" cy="492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91421" tIns="91421" rIns="91421" bIns="91421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51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 rotWithShape="1">
          <a:blip r:embed="rId3"/>
          <a:srcRect l="261" t="67" r="46931" b="49066"/>
          <a:stretch/>
        </p:blipFill>
        <p:spPr>
          <a:xfrm>
            <a:off x="1363853" y="3539182"/>
            <a:ext cx="10432755" cy="55709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solidFill>
              <a:srgbClr val="FFFFFF"/>
            </a:solidFill>
            <a:miter lim="400000"/>
          </a:ln>
        </p:spPr>
      </p:pic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627966" y="12949908"/>
            <a:ext cx="327295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6</a:t>
            </a:r>
            <a:endParaRPr dirty="0"/>
          </a:p>
        </p:txBody>
      </p:sp>
      <p:sp>
        <p:nvSpPr>
          <p:cNvPr id="2" name="Group 3">
            <a:extLst>
              <a:ext uri="{FF2B5EF4-FFF2-40B4-BE49-F238E27FC236}">
                <a16:creationId xmlns:a16="http://schemas.microsoft.com/office/drawing/2014/main" id="{E7A8D3E8-7FFB-B161-8B0A-91876389C1E6}"/>
              </a:ext>
            </a:extLst>
          </p:cNvPr>
          <p:cNvSpPr txBox="1"/>
          <p:nvPr/>
        </p:nvSpPr>
        <p:spPr>
          <a:xfrm>
            <a:off x="9754433" y="835258"/>
            <a:ext cx="6132445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SET UP CHECK</a:t>
            </a:r>
            <a:endParaRPr dirty="0"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95079364-9681-1F5C-2EDD-8F021686B24B}"/>
              </a:ext>
            </a:extLst>
          </p:cNvPr>
          <p:cNvSpPr/>
          <p:nvPr/>
        </p:nvSpPr>
        <p:spPr>
          <a:xfrm>
            <a:off x="6865361" y="2072284"/>
            <a:ext cx="11504177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44B1573-91D8-DEB1-6278-2018189A92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5279" b="28800"/>
          <a:stretch/>
        </p:blipFill>
        <p:spPr>
          <a:xfrm>
            <a:off x="2478399" y="6844091"/>
            <a:ext cx="10998836" cy="5570946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BBBE21A-3E57-7678-3309-6DD2E495C318}"/>
              </a:ext>
            </a:extLst>
          </p:cNvPr>
          <p:cNvSpPr/>
          <p:nvPr/>
        </p:nvSpPr>
        <p:spPr>
          <a:xfrm>
            <a:off x="13737187" y="3539182"/>
            <a:ext cx="9206328" cy="8960637"/>
          </a:xfrm>
          <a:prstGeom prst="roundRect">
            <a:avLst>
              <a:gd name="adj" fmla="val 2683"/>
            </a:avLst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DK" sz="3600" b="0" i="0" u="none" strike="noStrike" cap="none" spc="0" normalizeH="0" baseline="0">
              <a:ln>
                <a:noFill/>
              </a:ln>
              <a:solidFill>
                <a:srgbClr val="363D48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1" name="Group 1">
            <a:extLst>
              <a:ext uri="{FF2B5EF4-FFF2-40B4-BE49-F238E27FC236}">
                <a16:creationId xmlns:a16="http://schemas.microsoft.com/office/drawing/2014/main" id="{B12EFF23-9590-1197-2D66-1593A36AF3E4}"/>
              </a:ext>
            </a:extLst>
          </p:cNvPr>
          <p:cNvSpPr txBox="1"/>
          <p:nvPr/>
        </p:nvSpPr>
        <p:spPr>
          <a:xfrm>
            <a:off x="14336677" y="4657192"/>
            <a:ext cx="8007347" cy="6986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sz="3200" dirty="0"/>
              <a:t>You should all have a terminal. It looks like this…</a:t>
            </a:r>
          </a:p>
          <a:p>
            <a:pPr>
              <a:defRPr sz="4500" spc="562"/>
            </a:pPr>
            <a:r>
              <a:rPr lang="en-US" sz="3200" dirty="0"/>
              <a:t> </a:t>
            </a:r>
          </a:p>
          <a:p>
            <a:pPr>
              <a:defRPr sz="4500" spc="562"/>
            </a:pPr>
            <a:endParaRPr lang="en-US" sz="3200" dirty="0"/>
          </a:p>
          <a:p>
            <a:pPr>
              <a:defRPr sz="4500" spc="562"/>
            </a:pPr>
            <a:r>
              <a:rPr lang="en-US" sz="3200" dirty="0"/>
              <a:t>During this course we will do exercises inside the terminal.</a:t>
            </a:r>
          </a:p>
          <a:p>
            <a:pPr>
              <a:defRPr sz="4500" spc="562"/>
            </a:pPr>
            <a:endParaRPr lang="en-US" sz="3200" dirty="0"/>
          </a:p>
          <a:p>
            <a:pPr>
              <a:defRPr sz="4500" spc="562"/>
            </a:pPr>
            <a:endParaRPr lang="en-US" sz="3200" dirty="0"/>
          </a:p>
          <a:p>
            <a:pPr>
              <a:defRPr sz="4500" spc="562"/>
            </a:pPr>
            <a:r>
              <a:rPr lang="en-US" sz="3200" dirty="0"/>
              <a:t>We will also show commands during the lecture. </a:t>
            </a:r>
          </a:p>
          <a:p>
            <a:pPr>
              <a:defRPr sz="4500" spc="562"/>
            </a:pPr>
            <a:endParaRPr lang="en-US" sz="3200" dirty="0"/>
          </a:p>
          <a:p>
            <a:pPr>
              <a:defRPr sz="4500" spc="562"/>
            </a:pPr>
            <a:r>
              <a:rPr lang="en-US" sz="3200" dirty="0"/>
              <a:t>We encourage you to open your terminal and try them out as we go along.</a:t>
            </a:r>
          </a:p>
        </p:txBody>
      </p:sp>
    </p:spTree>
    <p:extLst>
      <p:ext uri="{BB962C8B-B14F-4D97-AF65-F5344CB8AC3E}">
        <p14:creationId xmlns:p14="http://schemas.microsoft.com/office/powerpoint/2010/main" val="2686670405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Rectangle 21"/>
          <p:cNvSpPr/>
          <p:nvPr/>
        </p:nvSpPr>
        <p:spPr>
          <a:xfrm flipH="1">
            <a:off x="3628" y="3148708"/>
            <a:ext cx="24371305" cy="1063963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302" name="TextBox 11"/>
          <p:cNvSpPr txBox="1"/>
          <p:nvPr/>
        </p:nvSpPr>
        <p:spPr>
          <a:xfrm>
            <a:off x="3950072" y="1193035"/>
            <a:ext cx="16471156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t>USERS, GROUPS &amp; PERMISSIONS  </a:t>
            </a:r>
          </a:p>
        </p:txBody>
      </p:sp>
      <p:sp>
        <p:nvSpPr>
          <p:cNvPr id="1303" name="TextBox 90"/>
          <p:cNvSpPr txBox="1"/>
          <p:nvPr/>
        </p:nvSpPr>
        <p:spPr>
          <a:xfrm>
            <a:off x="1491966" y="3895746"/>
            <a:ext cx="13083628" cy="652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b="1" spc="300">
                <a:solidFill>
                  <a:srgbClr val="374556"/>
                </a:solidFill>
              </a:defRPr>
            </a:pPr>
            <a:endParaRPr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dirty="0"/>
              <a:t>Permission</a:t>
            </a:r>
            <a:r>
              <a:rPr lang="en-US" dirty="0"/>
              <a:t> settings</a:t>
            </a:r>
            <a:r>
              <a:rPr dirty="0"/>
              <a:t> denote who can</a:t>
            </a:r>
            <a:r>
              <a:rPr b="1" dirty="0"/>
              <a:t> </a:t>
            </a:r>
            <a:r>
              <a:rPr b="1" dirty="0">
                <a:solidFill>
                  <a:srgbClr val="3DA6B2"/>
                </a:solidFill>
              </a:rPr>
              <a:t>read</a:t>
            </a:r>
            <a:r>
              <a:rPr b="1" dirty="0"/>
              <a:t>, </a:t>
            </a:r>
            <a:r>
              <a:rPr b="1" dirty="0">
                <a:solidFill>
                  <a:srgbClr val="FF44F1"/>
                </a:solidFill>
              </a:rPr>
              <a:t>write</a:t>
            </a:r>
            <a:r>
              <a:rPr b="1" dirty="0"/>
              <a:t> </a:t>
            </a:r>
            <a:r>
              <a:rPr i="1" dirty="0"/>
              <a:t>(edit)</a:t>
            </a:r>
            <a:r>
              <a:rPr b="1" dirty="0"/>
              <a:t> </a:t>
            </a:r>
            <a:r>
              <a:rPr dirty="0"/>
              <a:t>and</a:t>
            </a:r>
            <a:r>
              <a:rPr b="1" dirty="0"/>
              <a:t> </a:t>
            </a:r>
            <a:r>
              <a:rPr b="1" dirty="0">
                <a:solidFill>
                  <a:srgbClr val="7E4FFF"/>
                </a:solidFill>
              </a:rPr>
              <a:t>execute</a:t>
            </a:r>
            <a:r>
              <a:rPr b="1" dirty="0"/>
              <a:t> </a:t>
            </a:r>
            <a:r>
              <a:rPr dirty="0"/>
              <a:t>a file/</a:t>
            </a:r>
            <a:r>
              <a:rPr dirty="0" err="1"/>
              <a:t>dir</a:t>
            </a:r>
            <a:endParaRPr b="1" dirty="0"/>
          </a:p>
          <a:p>
            <a:pPr>
              <a:lnSpc>
                <a:spcPts val="4200"/>
              </a:lnSpc>
              <a:defRPr sz="2800" spc="300">
                <a:solidFill>
                  <a:srgbClr val="374556"/>
                </a:solidFill>
              </a:defRPr>
            </a:pPr>
            <a:endParaRPr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lang="en-US" dirty="0"/>
              <a:t>On </a:t>
            </a:r>
            <a:r>
              <a:rPr lang="en-US" dirty="0" err="1"/>
              <a:t>linux</a:t>
            </a:r>
            <a:r>
              <a:rPr lang="en-US" dirty="0"/>
              <a:t>-based systems (Mac, Ubuntu) you can use the </a:t>
            </a:r>
            <a:r>
              <a:rPr lang="en-US" dirty="0" err="1"/>
              <a:t>chmod</a:t>
            </a:r>
            <a:r>
              <a:rPr lang="en-US" dirty="0"/>
              <a:t> command to set permissions </a:t>
            </a:r>
            <a:r>
              <a:rPr b="1" dirty="0"/>
              <a:t>IF </a:t>
            </a:r>
            <a:r>
              <a:rPr dirty="0"/>
              <a:t>you are a system administrator (sys admin).</a:t>
            </a:r>
            <a:br>
              <a:rPr lang="en-US" b="1" dirty="0"/>
            </a:br>
            <a:endParaRPr b="1" dirty="0"/>
          </a:p>
          <a:p>
            <a:pPr marL="1403683" lvl="3" indent="-260683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374556"/>
                </a:solidFill>
              </a:defRPr>
            </a:pPr>
            <a:r>
              <a:rPr dirty="0"/>
              <a:t>Private computer : </a:t>
            </a:r>
            <a:r>
              <a:rPr b="0" dirty="0"/>
              <a:t>You are sys admin</a:t>
            </a:r>
          </a:p>
          <a:p>
            <a:pPr marL="1403683" lvl="3" indent="-260683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374556"/>
                </a:solidFill>
              </a:defRPr>
            </a:pPr>
            <a:r>
              <a:rPr dirty="0"/>
              <a:t>KU computer : </a:t>
            </a:r>
            <a:r>
              <a:rPr b="0" dirty="0"/>
              <a:t>You may be the system admin</a:t>
            </a:r>
          </a:p>
          <a:p>
            <a:pPr marL="1403683" lvl="3" indent="-260683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374556"/>
                </a:solidFill>
              </a:defRPr>
            </a:pPr>
            <a:r>
              <a:rPr dirty="0"/>
              <a:t>Shared KU drives : </a:t>
            </a:r>
            <a:r>
              <a:rPr b="0" dirty="0"/>
              <a:t>You are not sys admin</a:t>
            </a:r>
          </a:p>
          <a:p>
            <a:pPr marL="1403683" lvl="3" indent="-260683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374556"/>
                </a:solidFill>
              </a:defRPr>
            </a:pPr>
            <a:r>
              <a:rPr dirty="0"/>
              <a:t>HPCs, Servers &amp; Clouds : </a:t>
            </a:r>
            <a:r>
              <a:rPr b="0" dirty="0"/>
              <a:t>You are not sys admin</a:t>
            </a:r>
          </a:p>
        </p:txBody>
      </p:sp>
      <p:grpSp>
        <p:nvGrpSpPr>
          <p:cNvPr id="1311" name="Group"/>
          <p:cNvGrpSpPr/>
          <p:nvPr/>
        </p:nvGrpSpPr>
        <p:grpSpPr>
          <a:xfrm>
            <a:off x="17137341" y="3905888"/>
            <a:ext cx="4962624" cy="3621110"/>
            <a:chOff x="0" y="0"/>
            <a:chExt cx="4962622" cy="3621108"/>
          </a:xfrm>
        </p:grpSpPr>
        <p:sp>
          <p:nvSpPr>
            <p:cNvPr id="1304" name="Rectangle"/>
            <p:cNvSpPr/>
            <p:nvPr/>
          </p:nvSpPr>
          <p:spPr>
            <a:xfrm>
              <a:off x="50725" y="1387644"/>
              <a:ext cx="539306" cy="642584"/>
            </a:xfrm>
            <a:prstGeom prst="rect">
              <a:avLst/>
            </a:prstGeom>
            <a:solidFill>
              <a:srgbClr val="3DA6B2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05" name="Rectangle"/>
            <p:cNvSpPr/>
            <p:nvPr/>
          </p:nvSpPr>
          <p:spPr>
            <a:xfrm>
              <a:off x="583906" y="1387644"/>
              <a:ext cx="539307" cy="642584"/>
            </a:xfrm>
            <a:prstGeom prst="rect">
              <a:avLst/>
            </a:prstGeom>
            <a:solidFill>
              <a:srgbClr val="FF44F1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06" name="Rectangle"/>
            <p:cNvSpPr/>
            <p:nvPr/>
          </p:nvSpPr>
          <p:spPr>
            <a:xfrm>
              <a:off x="1129098" y="1387644"/>
              <a:ext cx="539306" cy="642584"/>
            </a:xfrm>
            <a:prstGeom prst="rect">
              <a:avLst/>
            </a:prstGeom>
            <a:solidFill>
              <a:srgbClr val="7E4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07" name="Rectangle"/>
            <p:cNvSpPr/>
            <p:nvPr/>
          </p:nvSpPr>
          <p:spPr>
            <a:xfrm>
              <a:off x="400008" y="485964"/>
              <a:ext cx="1117349" cy="461153"/>
            </a:xfrm>
            <a:prstGeom prst="rect">
              <a:avLst/>
            </a:prstGeom>
            <a:solidFill>
              <a:srgbClr val="FFC899">
                <a:alpha val="5044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08" name="Rectangle"/>
            <p:cNvSpPr/>
            <p:nvPr/>
          </p:nvSpPr>
          <p:spPr>
            <a:xfrm>
              <a:off x="1970752" y="485964"/>
              <a:ext cx="1117349" cy="461153"/>
            </a:xfrm>
            <a:prstGeom prst="rect">
              <a:avLst/>
            </a:prstGeom>
            <a:solidFill>
              <a:srgbClr val="FFC899">
                <a:alpha val="5044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09" name="Rectangle"/>
            <p:cNvSpPr/>
            <p:nvPr/>
          </p:nvSpPr>
          <p:spPr>
            <a:xfrm>
              <a:off x="3493457" y="485964"/>
              <a:ext cx="1117350" cy="461153"/>
            </a:xfrm>
            <a:prstGeom prst="rect">
              <a:avLst/>
            </a:prstGeom>
            <a:solidFill>
              <a:srgbClr val="FFC899">
                <a:alpha val="5044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310" name="43260_115.png" descr="43260_115.png"/>
            <p:cNvPicPr>
              <a:picLocks noChangeAspect="1"/>
            </p:cNvPicPr>
            <p:nvPr/>
          </p:nvPicPr>
          <p:blipFill>
            <a:blip r:embed="rId3"/>
            <a:srcRect l="36154" b="38669"/>
            <a:stretch>
              <a:fillRect/>
            </a:stretch>
          </p:blipFill>
          <p:spPr>
            <a:xfrm>
              <a:off x="0" y="-1"/>
              <a:ext cx="4962623" cy="362111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12" name="Line"/>
          <p:cNvSpPr/>
          <p:nvPr/>
        </p:nvSpPr>
        <p:spPr>
          <a:xfrm flipV="1">
            <a:off x="15051859" y="3885502"/>
            <a:ext cx="2" cy="9058471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13" name="Rounded Rectangle"/>
          <p:cNvSpPr/>
          <p:nvPr/>
        </p:nvSpPr>
        <p:spPr>
          <a:xfrm>
            <a:off x="16456156" y="8510834"/>
            <a:ext cx="6785861" cy="4755042"/>
          </a:xfrm>
          <a:prstGeom prst="roundRect">
            <a:avLst>
              <a:gd name="adj" fmla="val 11171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14" name="chmod +rwx [filename]…"/>
          <p:cNvSpPr txBox="1"/>
          <p:nvPr/>
        </p:nvSpPr>
        <p:spPr>
          <a:xfrm>
            <a:off x="17062818" y="8837783"/>
            <a:ext cx="6074247" cy="561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+</a:t>
            </a:r>
            <a:r>
              <a:rPr dirty="0" err="1"/>
              <a:t>rwx</a:t>
            </a:r>
            <a:r>
              <a:rPr dirty="0"/>
              <a:t> [filename]</a:t>
            </a:r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-</a:t>
            </a:r>
            <a:r>
              <a:rPr dirty="0" err="1"/>
              <a:t>wx</a:t>
            </a:r>
            <a:r>
              <a:rPr dirty="0"/>
              <a:t> [</a:t>
            </a:r>
            <a:r>
              <a:rPr dirty="0" err="1"/>
              <a:t>directoryname</a:t>
            </a:r>
            <a:r>
              <a:rPr dirty="0"/>
              <a:t>]</a:t>
            </a:r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</a:t>
            </a:r>
            <a:r>
              <a:rPr dirty="0" err="1"/>
              <a:t>u+rw</a:t>
            </a:r>
            <a:r>
              <a:rPr dirty="0"/>
              <a:t> [filename]</a:t>
            </a:r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g-w [filename]</a:t>
            </a:r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o-</a:t>
            </a:r>
            <a:r>
              <a:rPr dirty="0" err="1"/>
              <a:t>rw</a:t>
            </a:r>
            <a:r>
              <a:rPr dirty="0"/>
              <a:t> [filename]</a:t>
            </a:r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</p:txBody>
      </p:sp>
      <p:sp>
        <p:nvSpPr>
          <p:cNvPr id="131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50</a:t>
            </a:fld>
            <a:endParaRPr/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97E486B2-E071-E68C-AEF1-FA55633281FE}"/>
              </a:ext>
            </a:extLst>
          </p:cNvPr>
          <p:cNvSpPr txBox="1">
            <a:spLocks/>
          </p:cNvSpPr>
          <p:nvPr/>
        </p:nvSpPr>
        <p:spPr>
          <a:xfrm>
            <a:off x="23556632" y="12962608"/>
            <a:ext cx="469962" cy="492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91421" tIns="91421" rIns="91421" bIns="91421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52</a:t>
            </a:r>
          </a:p>
        </p:txBody>
      </p:sp>
      <p:sp>
        <p:nvSpPr>
          <p:cNvPr id="3" name="TextBox 90">
            <a:extLst>
              <a:ext uri="{FF2B5EF4-FFF2-40B4-BE49-F238E27FC236}">
                <a16:creationId xmlns:a16="http://schemas.microsoft.com/office/drawing/2014/main" id="{0ACE0956-4937-E60E-D657-481A7B58CABF}"/>
              </a:ext>
            </a:extLst>
          </p:cNvPr>
          <p:cNvSpPr txBox="1"/>
          <p:nvPr/>
        </p:nvSpPr>
        <p:spPr>
          <a:xfrm>
            <a:off x="1491966" y="10647718"/>
            <a:ext cx="13083628" cy="2211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b="1" spc="300">
                <a:solidFill>
                  <a:srgbClr val="374556"/>
                </a:solidFill>
              </a:defRPr>
            </a:pPr>
            <a:endParaRPr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lang="en-US" dirty="0"/>
              <a:t>On Windows there are alternatives to set permissions with </a:t>
            </a:r>
            <a:r>
              <a:rPr lang="en-US" dirty="0" err="1"/>
              <a:t>powershell</a:t>
            </a:r>
            <a:r>
              <a:rPr lang="en-US" dirty="0"/>
              <a:t> (you can google this if needed).</a:t>
            </a:r>
            <a:endParaRPr lang="en-US" b="1" dirty="0"/>
          </a:p>
          <a:p>
            <a:pPr>
              <a:lnSpc>
                <a:spcPts val="4200"/>
              </a:lnSpc>
              <a:defRPr sz="2800" spc="300">
                <a:solidFill>
                  <a:srgbClr val="374556"/>
                </a:solidFill>
              </a:defRPr>
            </a:pPr>
            <a:endParaRPr b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3" grpId="0" animBg="1"/>
      <p:bldP spid="1314" grpId="0" animBg="1"/>
      <p:bldP spid="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Rectangle 21"/>
          <p:cNvSpPr/>
          <p:nvPr/>
        </p:nvSpPr>
        <p:spPr>
          <a:xfrm flipH="1">
            <a:off x="-22917" y="2498978"/>
            <a:ext cx="12208567" cy="11177414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0" name="TextBox 34"/>
          <p:cNvSpPr txBox="1"/>
          <p:nvPr/>
        </p:nvSpPr>
        <p:spPr>
          <a:xfrm>
            <a:off x="3775587" y="1016000"/>
            <a:ext cx="16820126" cy="91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BACK TO THE PAST</a:t>
            </a:r>
            <a:endParaRPr dirty="0"/>
          </a:p>
        </p:txBody>
      </p:sp>
      <p:sp>
        <p:nvSpPr>
          <p:cNvPr id="1175" name="Rounded Rectangle"/>
          <p:cNvSpPr/>
          <p:nvPr/>
        </p:nvSpPr>
        <p:spPr>
          <a:xfrm>
            <a:off x="765698" y="4152605"/>
            <a:ext cx="10274231" cy="1882428"/>
          </a:xfrm>
          <a:prstGeom prst="roundRect">
            <a:avLst>
              <a:gd name="adj" fmla="val 31826"/>
            </a:avLst>
          </a:prstGeom>
          <a:solidFill>
            <a:srgbClr val="A0B7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8" name="TextBox 34"/>
          <p:cNvSpPr txBox="1"/>
          <p:nvPr/>
        </p:nvSpPr>
        <p:spPr>
          <a:xfrm>
            <a:off x="686186" y="4516332"/>
            <a:ext cx="10462333" cy="113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lang="en-US" sz="3400" i="1" dirty="0"/>
              <a:t>“Those who don’t know history are doomed to retype their commands.”</a:t>
            </a:r>
            <a:endParaRPr sz="3400" i="1" dirty="0"/>
          </a:p>
        </p:txBody>
      </p:sp>
      <p:sp>
        <p:nvSpPr>
          <p:cNvPr id="1181" name="Line"/>
          <p:cNvSpPr/>
          <p:nvPr/>
        </p:nvSpPr>
        <p:spPr>
          <a:xfrm flipV="1">
            <a:off x="44339" y="2539999"/>
            <a:ext cx="24282622" cy="2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2" name="Rounded Rectangle"/>
          <p:cNvSpPr/>
          <p:nvPr/>
        </p:nvSpPr>
        <p:spPr>
          <a:xfrm>
            <a:off x="13071883" y="10027929"/>
            <a:ext cx="10332350" cy="2921967"/>
          </a:xfrm>
          <a:prstGeom prst="roundRect">
            <a:avLst>
              <a:gd name="adj" fmla="val 2728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83" name="TextBox 34"/>
          <p:cNvSpPr txBox="1"/>
          <p:nvPr/>
        </p:nvSpPr>
        <p:spPr>
          <a:xfrm>
            <a:off x="13880556" y="10526967"/>
            <a:ext cx="9101364" cy="1815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2800" b="1" spc="311"/>
            </a:pPr>
            <a:r>
              <a:rPr lang="en-US" dirty="0"/>
              <a:t>Pro tip: </a:t>
            </a:r>
          </a:p>
          <a:p>
            <a:pPr>
              <a:defRPr sz="2800" b="1" spc="311"/>
            </a:pPr>
            <a:r>
              <a:rPr lang="en-US" dirty="0"/>
              <a:t>Use the ‘grep’ command to search your history or bring up the interactive ‘reverse-</a:t>
            </a:r>
            <a:r>
              <a:rPr lang="en-US" dirty="0" err="1"/>
              <a:t>i</a:t>
            </a:r>
            <a:r>
              <a:rPr lang="en-US" dirty="0"/>
              <a:t>-search’ with </a:t>
            </a:r>
            <a:r>
              <a:rPr lang="en-US" dirty="0" err="1"/>
              <a:t>ctrl+r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18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49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23977B-66FB-D4C8-6236-B86D8DEA13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7" b="1847"/>
          <a:stretch/>
        </p:blipFill>
        <p:spPr>
          <a:xfrm>
            <a:off x="13071883" y="3620016"/>
            <a:ext cx="10129619" cy="5879469"/>
          </a:xfrm>
          <a:prstGeom prst="roundRect">
            <a:avLst>
              <a:gd name="adj" fmla="val 2934"/>
            </a:avLst>
          </a:prstGeom>
          <a:noFill/>
          <a:ln w="22225">
            <a:solidFill>
              <a:srgbClr val="FFFFFF"/>
            </a:solidFill>
          </a:ln>
        </p:spPr>
      </p:pic>
      <p:sp>
        <p:nvSpPr>
          <p:cNvPr id="7" name="TextBox 90">
            <a:extLst>
              <a:ext uri="{FF2B5EF4-FFF2-40B4-BE49-F238E27FC236}">
                <a16:creationId xmlns:a16="http://schemas.microsoft.com/office/drawing/2014/main" id="{9940610C-9BAF-BADC-1DB8-A4E7846F5086}"/>
              </a:ext>
            </a:extLst>
          </p:cNvPr>
          <p:cNvSpPr txBox="1"/>
          <p:nvPr/>
        </p:nvSpPr>
        <p:spPr>
          <a:xfrm>
            <a:off x="1389380" y="6886033"/>
            <a:ext cx="9650549" cy="4886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b="1" spc="300">
                <a:solidFill>
                  <a:srgbClr val="374556"/>
                </a:solidFill>
              </a:defRPr>
            </a:pPr>
            <a:endParaRPr sz="3000"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'history’ </a:t>
            </a:r>
            <a:r>
              <a:rPr lang="en-US" sz="3000" dirty="0"/>
              <a:t>command brings up a list of previously used commands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endParaRPr lang="en-US"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lang="en-US" sz="3000" dirty="0"/>
              <a:t>The most recent command is last, the oldest command is first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endParaRPr lang="en-US"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lang="en-US" sz="3000" dirty="0"/>
              <a:t>Can use head/tail to only see the beginning/end</a:t>
            </a:r>
            <a:endParaRPr sz="3000" dirty="0"/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0EFBD7D9-D6BF-1826-19B3-9871A81BA8EC}"/>
              </a:ext>
            </a:extLst>
          </p:cNvPr>
          <p:cNvSpPr txBox="1">
            <a:spLocks/>
          </p:cNvSpPr>
          <p:nvPr/>
        </p:nvSpPr>
        <p:spPr>
          <a:xfrm>
            <a:off x="23709032" y="13102308"/>
            <a:ext cx="469962" cy="492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91421" tIns="91421" rIns="91421" bIns="91421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lang="en-US" dirty="0"/>
              <a:t>53</a:t>
            </a:r>
          </a:p>
        </p:txBody>
      </p:sp>
    </p:spTree>
    <p:extLst>
      <p:ext uri="{BB962C8B-B14F-4D97-AF65-F5344CB8AC3E}">
        <p14:creationId xmlns:p14="http://schemas.microsoft.com/office/powerpoint/2010/main" val="2656829182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roup 3"/>
          <p:cNvSpPr txBox="1"/>
          <p:nvPr/>
        </p:nvSpPr>
        <p:spPr>
          <a:xfrm>
            <a:off x="8907831" y="1068321"/>
            <a:ext cx="655563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rPr dirty="0"/>
              <a:t>CHEAT SHEET </a:t>
            </a:r>
            <a:r>
              <a:rPr lang="en-US" dirty="0"/>
              <a:t>3</a:t>
            </a:r>
            <a:endParaRPr dirty="0"/>
          </a:p>
        </p:txBody>
      </p:sp>
      <p:sp>
        <p:nvSpPr>
          <p:cNvPr id="1318" name="Скругленный прямоугольник 7"/>
          <p:cNvSpPr/>
          <p:nvPr/>
        </p:nvSpPr>
        <p:spPr>
          <a:xfrm>
            <a:off x="12420400" y="3402263"/>
            <a:ext cx="10982157" cy="4343135"/>
          </a:xfrm>
          <a:prstGeom prst="roundRect">
            <a:avLst>
              <a:gd name="adj" fmla="val 3330"/>
            </a:avLst>
          </a:prstGeom>
          <a:solidFill>
            <a:srgbClr val="FFEECB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19" name="Скругленный прямоугольник 7"/>
          <p:cNvSpPr/>
          <p:nvPr/>
        </p:nvSpPr>
        <p:spPr>
          <a:xfrm>
            <a:off x="951646" y="8327418"/>
            <a:ext cx="10889351" cy="4343144"/>
          </a:xfrm>
          <a:prstGeom prst="roundRect">
            <a:avLst>
              <a:gd name="adj" fmla="val 3330"/>
            </a:avLst>
          </a:prstGeom>
          <a:solidFill>
            <a:srgbClr val="CFCFC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20" name="Скругленный прямоугольник 7"/>
          <p:cNvSpPr/>
          <p:nvPr/>
        </p:nvSpPr>
        <p:spPr>
          <a:xfrm>
            <a:off x="12401753" y="8327417"/>
            <a:ext cx="11019453" cy="4343139"/>
          </a:xfrm>
          <a:prstGeom prst="roundRect">
            <a:avLst>
              <a:gd name="adj" fmla="val 3330"/>
            </a:avLst>
          </a:prstGeom>
          <a:solidFill>
            <a:srgbClr val="CEFFF5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21" name="ls -lh * # all sizes…"/>
          <p:cNvSpPr txBox="1"/>
          <p:nvPr/>
        </p:nvSpPr>
        <p:spPr>
          <a:xfrm>
            <a:off x="12921408" y="8706529"/>
            <a:ext cx="10475582" cy="609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ls -</a:t>
            </a:r>
            <a:r>
              <a:rPr dirty="0" err="1"/>
              <a:t>lh</a:t>
            </a:r>
            <a:r>
              <a:rPr dirty="0"/>
              <a:t> * </a:t>
            </a:r>
            <a:r>
              <a:rPr b="0" dirty="0"/>
              <a:t># all sizes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ls -</a:t>
            </a:r>
            <a:r>
              <a:rPr dirty="0" err="1"/>
              <a:t>lh</a:t>
            </a:r>
            <a:r>
              <a:rPr dirty="0"/>
              <a:t> [name] </a:t>
            </a:r>
            <a:r>
              <a:rPr b="0" dirty="0"/>
              <a:t># file/</a:t>
            </a:r>
            <a:r>
              <a:rPr b="0" dirty="0" err="1"/>
              <a:t>dir</a:t>
            </a:r>
            <a:r>
              <a:rPr b="0" dirty="0"/>
              <a:t> size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du -</a:t>
            </a:r>
            <a:r>
              <a:rPr dirty="0" err="1"/>
              <a:t>h</a:t>
            </a:r>
            <a:r>
              <a:rPr lang="en-US" dirty="0" err="1"/>
              <a:t>A</a:t>
            </a:r>
            <a:r>
              <a:rPr dirty="0"/>
              <a:t> </a:t>
            </a:r>
            <a:r>
              <a:rPr b="0" dirty="0"/>
              <a:t># disk space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+</a:t>
            </a:r>
            <a:r>
              <a:rPr dirty="0" err="1"/>
              <a:t>rwx</a:t>
            </a:r>
            <a:r>
              <a:rPr dirty="0"/>
              <a:t> [name]</a:t>
            </a:r>
            <a:r>
              <a:rPr b="0" dirty="0"/>
              <a:t> # add permission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-</a:t>
            </a:r>
            <a:r>
              <a:rPr dirty="0" err="1"/>
              <a:t>rwx</a:t>
            </a:r>
            <a:r>
              <a:rPr dirty="0"/>
              <a:t> [name]</a:t>
            </a:r>
            <a:r>
              <a:rPr b="0" dirty="0"/>
              <a:t> # remove permission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</a:t>
            </a:r>
            <a:r>
              <a:rPr dirty="0" err="1"/>
              <a:t>ugo+rw</a:t>
            </a:r>
            <a:r>
              <a:rPr dirty="0"/>
              <a:t> [name]</a:t>
            </a:r>
            <a:r>
              <a:rPr b="0" dirty="0"/>
              <a:t> # specify who, add permission  </a:t>
            </a:r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b="0" dirty="0"/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</a:t>
            </a:r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</p:txBody>
      </p:sp>
      <p:sp>
        <p:nvSpPr>
          <p:cNvPr id="1322" name="Скругленный прямоугольник 7"/>
          <p:cNvSpPr/>
          <p:nvPr/>
        </p:nvSpPr>
        <p:spPr>
          <a:xfrm>
            <a:off x="19131452" y="8516894"/>
            <a:ext cx="4026344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23" name="SIZE &amp; PERMISSION"/>
          <p:cNvSpPr txBox="1"/>
          <p:nvPr/>
        </p:nvSpPr>
        <p:spPr>
          <a:xfrm>
            <a:off x="19203844" y="8545870"/>
            <a:ext cx="393419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SIZE &amp; PERMISSION</a:t>
            </a:r>
          </a:p>
        </p:txBody>
      </p:sp>
      <p:sp>
        <p:nvSpPr>
          <p:cNvPr id="1324" name="touch [name] # make a file…"/>
          <p:cNvSpPr txBox="1"/>
          <p:nvPr/>
        </p:nvSpPr>
        <p:spPr>
          <a:xfrm>
            <a:off x="12896008" y="3818435"/>
            <a:ext cx="9221884" cy="323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rm</a:t>
            </a:r>
            <a:r>
              <a:rPr b="0"/>
              <a:t> </a:t>
            </a:r>
            <a:r>
              <a:t>[name] </a:t>
            </a:r>
            <a:r>
              <a:rPr b="0"/>
              <a:t># remove file or dir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cp [name] </a:t>
            </a:r>
            <a:r>
              <a:rPr b="0"/>
              <a:t># copy a file/dir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mv [name] [path] </a:t>
            </a:r>
            <a:r>
              <a:rPr b="0"/>
              <a:t># move file/dir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b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touch [name] </a:t>
            </a:r>
            <a:r>
              <a:rPr b="0"/>
              <a:t># make a file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mkdir [name] </a:t>
            </a:r>
            <a:r>
              <a:rPr b="0"/>
              <a:t># make a dir</a:t>
            </a:r>
          </a:p>
        </p:txBody>
      </p:sp>
      <p:sp>
        <p:nvSpPr>
          <p:cNvPr id="1325" name="Скругленный прямоугольник 7"/>
          <p:cNvSpPr/>
          <p:nvPr/>
        </p:nvSpPr>
        <p:spPr>
          <a:xfrm>
            <a:off x="19454037" y="3652794"/>
            <a:ext cx="3703759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26" name="FILE/DIR BASICS"/>
          <p:cNvSpPr txBox="1"/>
          <p:nvPr/>
        </p:nvSpPr>
        <p:spPr>
          <a:xfrm>
            <a:off x="19558753" y="3677152"/>
            <a:ext cx="353498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FILE/DIR BASICS</a:t>
            </a:r>
          </a:p>
        </p:txBody>
      </p:sp>
      <p:sp>
        <p:nvSpPr>
          <p:cNvPr id="1327" name="* # select everything…"/>
          <p:cNvSpPr txBox="1"/>
          <p:nvPr/>
        </p:nvSpPr>
        <p:spPr>
          <a:xfrm>
            <a:off x="1606082" y="8738952"/>
            <a:ext cx="9220201" cy="609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* </a:t>
            </a:r>
            <a:r>
              <a:rPr b="0" dirty="0"/>
              <a:t># select everything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/</a:t>
            </a:r>
            <a:r>
              <a:rPr b="0" dirty="0"/>
              <a:t> # forward slash paths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\</a:t>
            </a:r>
            <a:r>
              <a:rPr b="0" dirty="0"/>
              <a:t> # escape character (don’t use for now)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..</a:t>
            </a:r>
            <a:r>
              <a:rPr b="0" dirty="0"/>
              <a:t> # one </a:t>
            </a:r>
            <a:r>
              <a:rPr b="0" dirty="0" err="1"/>
              <a:t>dir</a:t>
            </a:r>
            <a:r>
              <a:rPr b="0" dirty="0"/>
              <a:t> up/back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.</a:t>
            </a:r>
            <a:r>
              <a:rPr b="0" dirty="0"/>
              <a:t> # current </a:t>
            </a:r>
            <a:r>
              <a:rPr b="0" dirty="0" err="1"/>
              <a:t>dir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-</a:t>
            </a:r>
            <a:r>
              <a:rPr b="0" dirty="0"/>
              <a:t> # denotes a flag/argument</a:t>
            </a:r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b="0" dirty="0"/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b="0" dirty="0"/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b="0" dirty="0"/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b="0" dirty="0"/>
          </a:p>
        </p:txBody>
      </p:sp>
      <p:sp>
        <p:nvSpPr>
          <p:cNvPr id="1328" name="Скругленный прямоугольник 7"/>
          <p:cNvSpPr/>
          <p:nvPr/>
        </p:nvSpPr>
        <p:spPr>
          <a:xfrm>
            <a:off x="7482082" y="8516894"/>
            <a:ext cx="4181062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29" name="SPECIAL CHARACTERS"/>
          <p:cNvSpPr txBox="1"/>
          <p:nvPr/>
        </p:nvSpPr>
        <p:spPr>
          <a:xfrm>
            <a:off x="7481396" y="8528552"/>
            <a:ext cx="423186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SPECIAL CHARACTERS </a:t>
            </a:r>
          </a:p>
        </p:txBody>
      </p:sp>
      <p:sp>
        <p:nvSpPr>
          <p:cNvPr id="1330" name="Скругленный прямоугольник 7"/>
          <p:cNvSpPr/>
          <p:nvPr/>
        </p:nvSpPr>
        <p:spPr>
          <a:xfrm>
            <a:off x="951646" y="3402263"/>
            <a:ext cx="10889351" cy="4343145"/>
          </a:xfrm>
          <a:prstGeom prst="roundRect">
            <a:avLst>
              <a:gd name="adj" fmla="val 3330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31" name="pwd # print working dir…"/>
          <p:cNvSpPr txBox="1"/>
          <p:nvPr/>
        </p:nvSpPr>
        <p:spPr>
          <a:xfrm>
            <a:off x="1785379" y="3834919"/>
            <a:ext cx="9221885" cy="381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pwd </a:t>
            </a:r>
            <a:r>
              <a:rPr b="0"/>
              <a:t># print working dir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cd </a:t>
            </a:r>
            <a:r>
              <a:rPr b="0"/>
              <a:t>#</a:t>
            </a:r>
            <a:r>
              <a:t> </a:t>
            </a:r>
            <a:r>
              <a:rPr b="0"/>
              <a:t>go to home dir 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cd [path] </a:t>
            </a:r>
            <a:r>
              <a:rPr b="0"/>
              <a:t># change dir (remember path)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ls</a:t>
            </a:r>
            <a:r>
              <a:rPr b="0"/>
              <a:t> # list dir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man [cmd] </a:t>
            </a:r>
            <a:r>
              <a:rPr b="0"/>
              <a:t># get info about command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[cmd] --help </a:t>
            </a:r>
            <a:r>
              <a:rPr b="0"/>
              <a:t># view the help for command</a:t>
            </a:r>
          </a:p>
        </p:txBody>
      </p:sp>
      <p:sp>
        <p:nvSpPr>
          <p:cNvPr id="1332" name="Скругленный прямоугольник 7"/>
          <p:cNvSpPr/>
          <p:nvPr/>
        </p:nvSpPr>
        <p:spPr>
          <a:xfrm>
            <a:off x="8334390" y="365279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33" name="WHERE &amp; WHAT"/>
          <p:cNvSpPr txBox="1"/>
          <p:nvPr/>
        </p:nvSpPr>
        <p:spPr>
          <a:xfrm>
            <a:off x="8352857" y="3715252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WHERE &amp; WHAT</a:t>
            </a:r>
          </a:p>
        </p:txBody>
      </p:sp>
      <p:sp>
        <p:nvSpPr>
          <p:cNvPr id="133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54</a:t>
            </a:r>
            <a:endParaRPr dirty="0"/>
          </a:p>
        </p:txBody>
      </p:sp>
      <p:sp>
        <p:nvSpPr>
          <p:cNvPr id="1335" name="Line"/>
          <p:cNvSpPr/>
          <p:nvPr/>
        </p:nvSpPr>
        <p:spPr>
          <a:xfrm>
            <a:off x="59535" y="2543225"/>
            <a:ext cx="22780404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2185650" y="6256850"/>
            <a:ext cx="10548226" cy="784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b="1" dirty="0"/>
              <a:t>Exercise 3</a:t>
            </a:r>
            <a:r>
              <a:rPr lang="en-US" dirty="0"/>
              <a:t>, you know the drill…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55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9002915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351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349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346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338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39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0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1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2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3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4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5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347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348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350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352" name="TextBox 11"/>
          <p:cNvSpPr txBox="1"/>
          <p:nvPr/>
        </p:nvSpPr>
        <p:spPr>
          <a:xfrm>
            <a:off x="889521" y="5548629"/>
            <a:ext cx="9620830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4</a:t>
            </a:r>
            <a:r>
              <a:rPr dirty="0"/>
              <a:t>. </a:t>
            </a:r>
            <a:r>
              <a:rPr lang="en-US" dirty="0"/>
              <a:t>VIEWING AND EDITING</a:t>
            </a:r>
            <a:r>
              <a:rPr dirty="0"/>
              <a:t> FILES</a:t>
            </a:r>
          </a:p>
        </p:txBody>
      </p:sp>
      <p:sp>
        <p:nvSpPr>
          <p:cNvPr id="135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56</a:t>
            </a:r>
            <a:endParaRPr dirty="0"/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Rectangle 21"/>
          <p:cNvSpPr/>
          <p:nvPr/>
        </p:nvSpPr>
        <p:spPr>
          <a:xfrm flipH="1">
            <a:off x="12196618" y="0"/>
            <a:ext cx="12184357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56" name="TextBox 90"/>
          <p:cNvSpPr txBox="1"/>
          <p:nvPr/>
        </p:nvSpPr>
        <p:spPr>
          <a:xfrm>
            <a:off x="13503084" y="3960077"/>
            <a:ext cx="10001307" cy="806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Many roads lead to Rome… For viewing files we can use: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b="1" spc="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less [file]:</a:t>
            </a:r>
            <a:endParaRPr sz="3000" dirty="0">
              <a:latin typeface="+mn-lt"/>
              <a:ea typeface="+mn-ea"/>
              <a:cs typeface="+mn-cs"/>
              <a:sym typeface="Helvetica"/>
            </a:endParaRP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Prints N first lines of file. You can change the default N. Interactive viewing.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Exit with </a:t>
            </a:r>
            <a:r>
              <a:rPr sz="3000" b="1" dirty="0"/>
              <a:t>q</a:t>
            </a:r>
          </a:p>
          <a:p>
            <a:pPr>
              <a:lnSpc>
                <a:spcPts val="4200"/>
              </a:lnSpc>
              <a:defRPr sz="2800" b="1" spc="300">
                <a:latin typeface="Courier New"/>
                <a:ea typeface="Courier New"/>
                <a:cs typeface="Courier New"/>
                <a:sym typeface="Courier New"/>
              </a:defRPr>
            </a:pPr>
            <a:endParaRPr sz="3000"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b="1" spc="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cat</a:t>
            </a:r>
            <a:r>
              <a:rPr sz="3000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sz="3000" dirty="0"/>
              <a:t>[file]:</a:t>
            </a:r>
            <a:endParaRPr sz="3000" dirty="0">
              <a:latin typeface="+mn-lt"/>
              <a:ea typeface="+mn-ea"/>
              <a:cs typeface="+mn-cs"/>
              <a:sym typeface="Helvetica"/>
            </a:endParaRP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(concatenation),</a:t>
            </a:r>
            <a:r>
              <a:rPr sz="3000" b="1" dirty="0"/>
              <a:t> </a:t>
            </a:r>
            <a:r>
              <a:rPr sz="3000" dirty="0"/>
              <a:t>prints all lines of file.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Exit with </a:t>
            </a:r>
            <a:r>
              <a:rPr sz="3000" b="1" dirty="0"/>
              <a:t>ctrl + c</a:t>
            </a:r>
          </a:p>
          <a:p>
            <a:pPr>
              <a:lnSpc>
                <a:spcPts val="4200"/>
              </a:lnSpc>
              <a:defRPr sz="2800" b="1" spc="300"/>
            </a:pPr>
            <a:endParaRPr sz="3000"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b="1" spc="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head/tail</a:t>
            </a:r>
            <a:r>
              <a:rPr sz="3000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sz="3000" dirty="0"/>
              <a:t>[file]:</a:t>
            </a:r>
            <a:endParaRPr sz="3000" dirty="0">
              <a:latin typeface="+mn-lt"/>
              <a:ea typeface="+mn-ea"/>
              <a:cs typeface="+mn-cs"/>
              <a:sym typeface="Helvetica"/>
            </a:endParaRP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Prints </a:t>
            </a:r>
            <a:r>
              <a:rPr sz="3000" b="1" dirty="0"/>
              <a:t>n</a:t>
            </a:r>
            <a:r>
              <a:rPr sz="3000" dirty="0"/>
              <a:t> </a:t>
            </a:r>
            <a:r>
              <a:rPr sz="3000" b="1" dirty="0"/>
              <a:t>first / last</a:t>
            </a:r>
            <a:r>
              <a:rPr sz="3000" dirty="0"/>
              <a:t> lines of file. You can change the default </a:t>
            </a:r>
            <a:r>
              <a:rPr sz="3000" b="1" dirty="0"/>
              <a:t>n</a:t>
            </a:r>
            <a:r>
              <a:rPr sz="3000" dirty="0"/>
              <a:t>. Static viewing.</a:t>
            </a:r>
          </a:p>
        </p:txBody>
      </p:sp>
      <p:sp>
        <p:nvSpPr>
          <p:cNvPr id="1357" name="Rectangle 21"/>
          <p:cNvSpPr/>
          <p:nvPr/>
        </p:nvSpPr>
        <p:spPr>
          <a:xfrm flipH="1">
            <a:off x="7846804" y="464572"/>
            <a:ext cx="8677691" cy="2032494"/>
          </a:xfrm>
          <a:prstGeom prst="rect">
            <a:avLst/>
          </a:prstGeom>
          <a:solidFill>
            <a:srgbClr val="363D48"/>
          </a:solidFill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374556"/>
                </a:solidFill>
              </a:defRPr>
            </a:pPr>
            <a:endParaRPr/>
          </a:p>
        </p:txBody>
      </p:sp>
      <p:sp>
        <p:nvSpPr>
          <p:cNvPr id="1358" name="Group 3"/>
          <p:cNvSpPr txBox="1"/>
          <p:nvPr/>
        </p:nvSpPr>
        <p:spPr>
          <a:xfrm>
            <a:off x="9205803" y="1016000"/>
            <a:ext cx="6162894" cy="91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VIEWING FILES</a:t>
            </a:r>
          </a:p>
        </p:txBody>
      </p:sp>
      <p:sp>
        <p:nvSpPr>
          <p:cNvPr id="1359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55</a:t>
            </a:fld>
            <a:endParaRPr/>
          </a:p>
        </p:txBody>
      </p:sp>
      <p:grpSp>
        <p:nvGrpSpPr>
          <p:cNvPr id="1428" name="Group"/>
          <p:cNvGrpSpPr/>
          <p:nvPr/>
        </p:nvGrpSpPr>
        <p:grpSpPr>
          <a:xfrm>
            <a:off x="1630518" y="2894074"/>
            <a:ext cx="7018709" cy="9452252"/>
            <a:chOff x="-1" y="0"/>
            <a:chExt cx="7018708" cy="9452250"/>
          </a:xfrm>
        </p:grpSpPr>
        <p:sp>
          <p:nvSpPr>
            <p:cNvPr id="1360" name="TextBox 90"/>
            <p:cNvSpPr/>
            <p:nvPr/>
          </p:nvSpPr>
          <p:spPr>
            <a:xfrm>
              <a:off x="1769422" y="9452250"/>
              <a:ext cx="355606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000" b="1" spc="321">
                  <a:solidFill>
                    <a:srgbClr val="FFFFFF"/>
                  </a:solidFill>
                </a:defRPr>
              </a:lvl1pPr>
            </a:lstStyle>
            <a:p>
              <a:r>
                <a:t>FILE CONTENT</a:t>
              </a:r>
            </a:p>
          </p:txBody>
        </p:sp>
        <p:grpSp>
          <p:nvGrpSpPr>
            <p:cNvPr id="1363" name="Group"/>
            <p:cNvGrpSpPr/>
            <p:nvPr/>
          </p:nvGrpSpPr>
          <p:grpSpPr>
            <a:xfrm>
              <a:off x="3428589" y="8683250"/>
              <a:ext cx="237731" cy="505467"/>
              <a:chOff x="0" y="0"/>
              <a:chExt cx="237730" cy="505465"/>
            </a:xfrm>
          </p:grpSpPr>
          <p:sp>
            <p:nvSpPr>
              <p:cNvPr id="1361" name="Line"/>
              <p:cNvSpPr/>
              <p:nvPr/>
            </p:nvSpPr>
            <p:spPr>
              <a:xfrm flipH="1">
                <a:off x="118985" y="0"/>
                <a:ext cx="2" cy="479967"/>
              </a:xfrm>
              <a:prstGeom prst="line">
                <a:avLst/>
              </a:pr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62" name="Connection Line"/>
              <p:cNvSpPr/>
              <p:nvPr/>
            </p:nvSpPr>
            <p:spPr>
              <a:xfrm>
                <a:off x="0" y="348690"/>
                <a:ext cx="237731" cy="1567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01" extrusionOk="0">
                    <a:moveTo>
                      <a:pt x="21600" y="0"/>
                    </a:moveTo>
                    <a:cubicBezTo>
                      <a:pt x="15097" y="21463"/>
                      <a:pt x="7897" y="21600"/>
                      <a:pt x="0" y="410"/>
                    </a:cubicBezTo>
                  </a:path>
                </a:pathLst>
              </a:cu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1422" name="Группа 6"/>
            <p:cNvGrpSpPr/>
            <p:nvPr/>
          </p:nvGrpSpPr>
          <p:grpSpPr>
            <a:xfrm>
              <a:off x="-2" y="-1"/>
              <a:ext cx="7018709" cy="8739834"/>
              <a:chOff x="-1" y="0"/>
              <a:chExt cx="7018708" cy="8739833"/>
            </a:xfrm>
          </p:grpSpPr>
          <p:grpSp>
            <p:nvGrpSpPr>
              <p:cNvPr id="1367" name="Группа 1"/>
              <p:cNvGrpSpPr/>
              <p:nvPr/>
            </p:nvGrpSpPr>
            <p:grpSpPr>
              <a:xfrm>
                <a:off x="-2" y="4020085"/>
                <a:ext cx="7018709" cy="4719748"/>
                <a:chOff x="-1" y="-1"/>
                <a:chExt cx="7018708" cy="4719747"/>
              </a:xfrm>
            </p:grpSpPr>
            <p:sp>
              <p:nvSpPr>
                <p:cNvPr id="1364" name="Freeform 102"/>
                <p:cNvSpPr/>
                <p:nvPr/>
              </p:nvSpPr>
              <p:spPr>
                <a:xfrm>
                  <a:off x="-1" y="685127"/>
                  <a:ext cx="7018708" cy="403462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607" y="362"/>
                      </a:moveTo>
                      <a:cubicBezTo>
                        <a:pt x="10800" y="1499"/>
                        <a:pt x="10800" y="1499"/>
                        <a:pt x="10800" y="1499"/>
                      </a:cubicBezTo>
                      <a:cubicBezTo>
                        <a:pt x="1993" y="362"/>
                        <a:pt x="1993" y="362"/>
                        <a:pt x="1993" y="362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5478"/>
                        <a:pt x="4017" y="9767"/>
                      </a:cubicBezTo>
                      <a:cubicBezTo>
                        <a:pt x="8063" y="14056"/>
                        <a:pt x="9550" y="15606"/>
                        <a:pt x="9550" y="15606"/>
                      </a:cubicBezTo>
                      <a:cubicBezTo>
                        <a:pt x="9759" y="21083"/>
                        <a:pt x="9759" y="21083"/>
                        <a:pt x="9759" y="21083"/>
                      </a:cubicBezTo>
                      <a:cubicBezTo>
                        <a:pt x="9759" y="21342"/>
                        <a:pt x="10235" y="21600"/>
                        <a:pt x="10800" y="21600"/>
                      </a:cubicBezTo>
                      <a:cubicBezTo>
                        <a:pt x="11365" y="21600"/>
                        <a:pt x="11841" y="21342"/>
                        <a:pt x="11841" y="21083"/>
                      </a:cubicBezTo>
                      <a:cubicBezTo>
                        <a:pt x="12050" y="15606"/>
                        <a:pt x="12050" y="15606"/>
                        <a:pt x="12050" y="15606"/>
                      </a:cubicBezTo>
                      <a:cubicBezTo>
                        <a:pt x="12050" y="15606"/>
                        <a:pt x="13537" y="14056"/>
                        <a:pt x="17583" y="9767"/>
                      </a:cubicBezTo>
                      <a:cubicBezTo>
                        <a:pt x="21600" y="5478"/>
                        <a:pt x="21600" y="0"/>
                        <a:pt x="21600" y="0"/>
                      </a:cubicBezTo>
                      <a:lnTo>
                        <a:pt x="19607" y="36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E5C9FF"/>
                    </a:gs>
                    <a:gs pos="92000">
                      <a:srgbClr val="8E8BFF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6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365" name="Oval 103"/>
                <p:cNvSpPr/>
                <p:nvPr/>
              </p:nvSpPr>
              <p:spPr>
                <a:xfrm>
                  <a:off x="-2" y="-2"/>
                  <a:ext cx="7018709" cy="1362637"/>
                </a:xfrm>
                <a:prstGeom prst="ellipse">
                  <a:avLst/>
                </a:prstGeom>
                <a:solidFill>
                  <a:srgbClr val="E5C9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6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366" name="Oval 104"/>
                <p:cNvSpPr/>
                <p:nvPr/>
              </p:nvSpPr>
              <p:spPr>
                <a:xfrm>
                  <a:off x="106570" y="30451"/>
                  <a:ext cx="6805561" cy="123322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7A77DE"/>
                    </a:gs>
                    <a:gs pos="92000">
                      <a:srgbClr val="B0AEFF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6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70" name="Группа 13"/>
              <p:cNvGrpSpPr/>
              <p:nvPr/>
            </p:nvGrpSpPr>
            <p:grpSpPr>
              <a:xfrm>
                <a:off x="751740" y="2990292"/>
                <a:ext cx="2108303" cy="2108302"/>
                <a:chOff x="0" y="-1"/>
                <a:chExt cx="2108302" cy="2108300"/>
              </a:xfrm>
            </p:grpSpPr>
            <p:sp>
              <p:nvSpPr>
                <p:cNvPr id="1368" name="Овал 14"/>
                <p:cNvSpPr/>
                <p:nvPr/>
              </p:nvSpPr>
              <p:spPr>
                <a:xfrm rot="20626458">
                  <a:off x="203747" y="203747"/>
                  <a:ext cx="1700807" cy="170080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3000">
                      <a:srgbClr val="F2F2F2">
                        <a:alpha val="80000"/>
                      </a:srgbClr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sz="4000" b="1">
                      <a:solidFill>
                        <a:srgbClr val="7B00F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69" name="Овал 15"/>
                <p:cNvSpPr/>
                <p:nvPr/>
              </p:nvSpPr>
              <p:spPr>
                <a:xfrm rot="9826458">
                  <a:off x="387904" y="334131"/>
                  <a:ext cx="1109339" cy="67323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40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73" name="Группа 16"/>
              <p:cNvGrpSpPr/>
              <p:nvPr/>
            </p:nvGrpSpPr>
            <p:grpSpPr>
              <a:xfrm>
                <a:off x="4563371" y="2098152"/>
                <a:ext cx="1405625" cy="1405629"/>
                <a:chOff x="-1" y="-1"/>
                <a:chExt cx="1405623" cy="1405628"/>
              </a:xfrm>
            </p:grpSpPr>
            <p:sp>
              <p:nvSpPr>
                <p:cNvPr id="1371" name="Овал 17"/>
                <p:cNvSpPr/>
                <p:nvPr/>
              </p:nvSpPr>
              <p:spPr>
                <a:xfrm>
                  <a:off x="-2" y="-2"/>
                  <a:ext cx="1405625" cy="140563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>
                        <a:alpha val="77000"/>
                      </a:srgbClr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sz="4000" b="1">
                      <a:solidFill>
                        <a:srgbClr val="FF53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72" name="Овал 18"/>
                <p:cNvSpPr/>
                <p:nvPr/>
              </p:nvSpPr>
              <p:spPr>
                <a:xfrm rot="10800000">
                  <a:off x="244405" y="15478"/>
                  <a:ext cx="916811" cy="55639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40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76" name="Группа 19"/>
              <p:cNvGrpSpPr/>
              <p:nvPr/>
            </p:nvGrpSpPr>
            <p:grpSpPr>
              <a:xfrm>
                <a:off x="2207170" y="861946"/>
                <a:ext cx="1816473" cy="1816475"/>
                <a:chOff x="0" y="0"/>
                <a:chExt cx="1816471" cy="1816473"/>
              </a:xfrm>
            </p:grpSpPr>
            <p:sp>
              <p:nvSpPr>
                <p:cNvPr id="1374" name="Овал 26"/>
                <p:cNvSpPr/>
                <p:nvPr/>
              </p:nvSpPr>
              <p:spPr>
                <a:xfrm rot="20929667">
                  <a:off x="135142" y="135142"/>
                  <a:ext cx="1546187" cy="154618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sz="4000" b="1">
                      <a:solidFill>
                        <a:srgbClr val="D000E5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75" name="Овал 27"/>
                <p:cNvSpPr/>
                <p:nvPr/>
              </p:nvSpPr>
              <p:spPr>
                <a:xfrm rot="10129666">
                  <a:off x="333654" y="246092"/>
                  <a:ext cx="1008491" cy="61203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40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79" name="Группа 28"/>
              <p:cNvGrpSpPr/>
              <p:nvPr/>
            </p:nvGrpSpPr>
            <p:grpSpPr>
              <a:xfrm>
                <a:off x="3627273" y="3311545"/>
                <a:ext cx="1465798" cy="1465796"/>
                <a:chOff x="0" y="-1"/>
                <a:chExt cx="1465796" cy="1465795"/>
              </a:xfrm>
            </p:grpSpPr>
            <p:sp>
              <p:nvSpPr>
                <p:cNvPr id="1377" name="Овал 29"/>
                <p:cNvSpPr/>
                <p:nvPr/>
              </p:nvSpPr>
              <p:spPr>
                <a:xfrm rot="1089241">
                  <a:off x="152059" y="152059"/>
                  <a:ext cx="1161677" cy="116167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78" name="Овал 30"/>
                <p:cNvSpPr/>
                <p:nvPr/>
              </p:nvSpPr>
              <p:spPr>
                <a:xfrm rot="11889241">
                  <a:off x="439023" y="243826"/>
                  <a:ext cx="757695" cy="45982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82" name="Группа 31"/>
              <p:cNvGrpSpPr/>
              <p:nvPr/>
            </p:nvGrpSpPr>
            <p:grpSpPr>
              <a:xfrm>
                <a:off x="872513" y="1180244"/>
                <a:ext cx="793680" cy="793680"/>
                <a:chOff x="0" y="0"/>
                <a:chExt cx="793679" cy="793679"/>
              </a:xfrm>
            </p:grpSpPr>
            <p:sp>
              <p:nvSpPr>
                <p:cNvPr id="1380" name="Овал 32"/>
                <p:cNvSpPr/>
                <p:nvPr/>
              </p:nvSpPr>
              <p:spPr>
                <a:xfrm rot="1089241">
                  <a:off x="82335" y="82335"/>
                  <a:ext cx="629009" cy="62900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81" name="Овал 33"/>
                <p:cNvSpPr/>
                <p:nvPr/>
              </p:nvSpPr>
              <p:spPr>
                <a:xfrm rot="11889241">
                  <a:off x="237715" y="132023"/>
                  <a:ext cx="410270" cy="2489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85" name="Группа 34"/>
              <p:cNvGrpSpPr/>
              <p:nvPr/>
            </p:nvGrpSpPr>
            <p:grpSpPr>
              <a:xfrm>
                <a:off x="3067928" y="2927448"/>
                <a:ext cx="406622" cy="406622"/>
                <a:chOff x="0" y="0"/>
                <a:chExt cx="406620" cy="406620"/>
              </a:xfrm>
            </p:grpSpPr>
            <p:sp>
              <p:nvSpPr>
                <p:cNvPr id="1383" name="Овал 35"/>
                <p:cNvSpPr/>
                <p:nvPr/>
              </p:nvSpPr>
              <p:spPr>
                <a:xfrm rot="1089241">
                  <a:off x="42182" y="42182"/>
                  <a:ext cx="322257" cy="32225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84" name="Овал 36"/>
                <p:cNvSpPr/>
                <p:nvPr/>
              </p:nvSpPr>
              <p:spPr>
                <a:xfrm rot="11889241">
                  <a:off x="121788" y="67639"/>
                  <a:ext cx="210189" cy="12756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88" name="Группа 37"/>
              <p:cNvGrpSpPr/>
              <p:nvPr/>
            </p:nvGrpSpPr>
            <p:grpSpPr>
              <a:xfrm>
                <a:off x="5732755" y="1519221"/>
                <a:ext cx="406622" cy="406622"/>
                <a:chOff x="0" y="0"/>
                <a:chExt cx="406620" cy="406620"/>
              </a:xfrm>
            </p:grpSpPr>
            <p:sp>
              <p:nvSpPr>
                <p:cNvPr id="1386" name="Овал 40"/>
                <p:cNvSpPr/>
                <p:nvPr/>
              </p:nvSpPr>
              <p:spPr>
                <a:xfrm rot="1089241">
                  <a:off x="42182" y="42182"/>
                  <a:ext cx="322257" cy="32225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87" name="Овал 41"/>
                <p:cNvSpPr/>
                <p:nvPr/>
              </p:nvSpPr>
              <p:spPr>
                <a:xfrm rot="11889241">
                  <a:off x="121788" y="67638"/>
                  <a:ext cx="210189" cy="12756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91" name="Группа 42"/>
              <p:cNvGrpSpPr/>
              <p:nvPr/>
            </p:nvGrpSpPr>
            <p:grpSpPr>
              <a:xfrm>
                <a:off x="2305383" y="2657708"/>
                <a:ext cx="406622" cy="406622"/>
                <a:chOff x="0" y="0"/>
                <a:chExt cx="406620" cy="406620"/>
              </a:xfrm>
            </p:grpSpPr>
            <p:sp>
              <p:nvSpPr>
                <p:cNvPr id="1389" name="Овал 43"/>
                <p:cNvSpPr/>
                <p:nvPr/>
              </p:nvSpPr>
              <p:spPr>
                <a:xfrm rot="1089241">
                  <a:off x="42182" y="42182"/>
                  <a:ext cx="322257" cy="32225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90" name="Овал 44"/>
                <p:cNvSpPr/>
                <p:nvPr/>
              </p:nvSpPr>
              <p:spPr>
                <a:xfrm rot="11889241">
                  <a:off x="121788" y="67638"/>
                  <a:ext cx="210189" cy="12756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94" name="Группа 46"/>
              <p:cNvGrpSpPr/>
              <p:nvPr/>
            </p:nvGrpSpPr>
            <p:grpSpPr>
              <a:xfrm>
                <a:off x="3557084" y="-1"/>
                <a:ext cx="406622" cy="406622"/>
                <a:chOff x="0" y="0"/>
                <a:chExt cx="406620" cy="406620"/>
              </a:xfrm>
            </p:grpSpPr>
            <p:sp>
              <p:nvSpPr>
                <p:cNvPr id="1392" name="Овал 47"/>
                <p:cNvSpPr/>
                <p:nvPr/>
              </p:nvSpPr>
              <p:spPr>
                <a:xfrm rot="1089241">
                  <a:off x="42182" y="42182"/>
                  <a:ext cx="322257" cy="32225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93" name="Овал 48"/>
                <p:cNvSpPr/>
                <p:nvPr/>
              </p:nvSpPr>
              <p:spPr>
                <a:xfrm rot="11889241">
                  <a:off x="121787" y="67638"/>
                  <a:ext cx="210191" cy="12756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97" name="Группа 49"/>
              <p:cNvGrpSpPr/>
              <p:nvPr/>
            </p:nvGrpSpPr>
            <p:grpSpPr>
              <a:xfrm>
                <a:off x="1841027" y="2194225"/>
                <a:ext cx="286310" cy="286310"/>
                <a:chOff x="0" y="0"/>
                <a:chExt cx="286308" cy="286308"/>
              </a:xfrm>
            </p:grpSpPr>
            <p:sp>
              <p:nvSpPr>
                <p:cNvPr id="1395" name="Овал 50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96" name="Овал 51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00" name="Группа 52"/>
              <p:cNvGrpSpPr/>
              <p:nvPr/>
            </p:nvGrpSpPr>
            <p:grpSpPr>
              <a:xfrm>
                <a:off x="1967998" y="868425"/>
                <a:ext cx="286310" cy="286310"/>
                <a:chOff x="0" y="0"/>
                <a:chExt cx="286308" cy="286308"/>
              </a:xfrm>
            </p:grpSpPr>
            <p:sp>
              <p:nvSpPr>
                <p:cNvPr id="1398" name="Овал 53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99" name="Овал 54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03" name="Группа 55"/>
              <p:cNvGrpSpPr/>
              <p:nvPr/>
            </p:nvGrpSpPr>
            <p:grpSpPr>
              <a:xfrm>
                <a:off x="639243" y="2657813"/>
                <a:ext cx="286310" cy="286309"/>
                <a:chOff x="0" y="0"/>
                <a:chExt cx="286308" cy="286308"/>
              </a:xfrm>
            </p:grpSpPr>
            <p:sp>
              <p:nvSpPr>
                <p:cNvPr id="1401" name="Овал 56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02" name="Овал 57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06" name="Группа 58"/>
              <p:cNvGrpSpPr/>
              <p:nvPr/>
            </p:nvGrpSpPr>
            <p:grpSpPr>
              <a:xfrm>
                <a:off x="1049079" y="3328642"/>
                <a:ext cx="286310" cy="286310"/>
                <a:chOff x="0" y="0"/>
                <a:chExt cx="286308" cy="286308"/>
              </a:xfrm>
            </p:grpSpPr>
            <p:sp>
              <p:nvSpPr>
                <p:cNvPr id="1404" name="Овал 59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05" name="Овал 60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09" name="Группа 61"/>
              <p:cNvGrpSpPr/>
              <p:nvPr/>
            </p:nvGrpSpPr>
            <p:grpSpPr>
              <a:xfrm>
                <a:off x="2380026" y="1665728"/>
                <a:ext cx="286310" cy="286310"/>
                <a:chOff x="0" y="0"/>
                <a:chExt cx="286308" cy="286308"/>
              </a:xfrm>
            </p:grpSpPr>
            <p:sp>
              <p:nvSpPr>
                <p:cNvPr id="1407" name="Овал 62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08" name="Овал 63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12" name="Группа 64"/>
              <p:cNvGrpSpPr/>
              <p:nvPr/>
            </p:nvGrpSpPr>
            <p:grpSpPr>
              <a:xfrm>
                <a:off x="3502639" y="4565957"/>
                <a:ext cx="515512" cy="515512"/>
                <a:chOff x="0" y="0"/>
                <a:chExt cx="515511" cy="515511"/>
              </a:xfrm>
            </p:grpSpPr>
            <p:sp>
              <p:nvSpPr>
                <p:cNvPr id="1410" name="Овал 65"/>
                <p:cNvSpPr/>
                <p:nvPr/>
              </p:nvSpPr>
              <p:spPr>
                <a:xfrm rot="1089241">
                  <a:off x="53477" y="53478"/>
                  <a:ext cx="408555" cy="40855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>
                        <a:alpha val="33000"/>
                      </a:srgbClr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11" name="Овал 66"/>
                <p:cNvSpPr/>
                <p:nvPr/>
              </p:nvSpPr>
              <p:spPr>
                <a:xfrm rot="11889241">
                  <a:off x="154402" y="85751"/>
                  <a:ext cx="266477" cy="16172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15" name="Группа 67"/>
              <p:cNvGrpSpPr/>
              <p:nvPr/>
            </p:nvGrpSpPr>
            <p:grpSpPr>
              <a:xfrm>
                <a:off x="5968676" y="3110045"/>
                <a:ext cx="618581" cy="618581"/>
                <a:chOff x="0" y="0"/>
                <a:chExt cx="618579" cy="618579"/>
              </a:xfrm>
            </p:grpSpPr>
            <p:sp>
              <p:nvSpPr>
                <p:cNvPr id="1413" name="Овал 68"/>
                <p:cNvSpPr/>
                <p:nvPr/>
              </p:nvSpPr>
              <p:spPr>
                <a:xfrm rot="1089241">
                  <a:off x="64170" y="64170"/>
                  <a:ext cx="490239" cy="49023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14" name="Овал 69"/>
                <p:cNvSpPr/>
                <p:nvPr/>
              </p:nvSpPr>
              <p:spPr>
                <a:xfrm rot="11889241">
                  <a:off x="149412" y="97963"/>
                  <a:ext cx="319755" cy="19405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18" name="Группа 19"/>
              <p:cNvGrpSpPr/>
              <p:nvPr/>
            </p:nvGrpSpPr>
            <p:grpSpPr>
              <a:xfrm>
                <a:off x="4187097" y="204004"/>
                <a:ext cx="1765859" cy="1765861"/>
                <a:chOff x="0" y="0"/>
                <a:chExt cx="1765858" cy="1765859"/>
              </a:xfrm>
            </p:grpSpPr>
            <p:sp>
              <p:nvSpPr>
                <p:cNvPr id="1416" name="Овал 26"/>
                <p:cNvSpPr/>
                <p:nvPr/>
              </p:nvSpPr>
              <p:spPr>
                <a:xfrm rot="20929667">
                  <a:off x="131376" y="131376"/>
                  <a:ext cx="1503105" cy="15031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sz="4000" b="1">
                      <a:solidFill>
                        <a:srgbClr val="D000E5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17" name="Овал 27"/>
                <p:cNvSpPr/>
                <p:nvPr/>
              </p:nvSpPr>
              <p:spPr>
                <a:xfrm rot="10129666">
                  <a:off x="324357" y="239234"/>
                  <a:ext cx="980390" cy="59498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40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21" name="Группа 49"/>
              <p:cNvGrpSpPr/>
              <p:nvPr/>
            </p:nvGrpSpPr>
            <p:grpSpPr>
              <a:xfrm>
                <a:off x="4105370" y="1891129"/>
                <a:ext cx="286310" cy="286310"/>
                <a:chOff x="0" y="0"/>
                <a:chExt cx="286308" cy="286308"/>
              </a:xfrm>
            </p:grpSpPr>
            <p:sp>
              <p:nvSpPr>
                <p:cNvPr id="1419" name="Овал 50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20" name="Овал 51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</p:grpSp>
        <p:sp>
          <p:nvSpPr>
            <p:cNvPr id="1423" name="TextBox 90"/>
            <p:cNvSpPr/>
            <p:nvPr/>
          </p:nvSpPr>
          <p:spPr>
            <a:xfrm>
              <a:off x="2573261" y="1419217"/>
              <a:ext cx="113138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t>less</a:t>
              </a:r>
            </a:p>
          </p:txBody>
        </p:sp>
        <p:sp>
          <p:nvSpPr>
            <p:cNvPr id="1424" name="TextBox 90"/>
            <p:cNvSpPr/>
            <p:nvPr/>
          </p:nvSpPr>
          <p:spPr>
            <a:xfrm>
              <a:off x="4781653" y="2440531"/>
              <a:ext cx="98174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t>tail</a:t>
              </a:r>
            </a:p>
          </p:txBody>
        </p:sp>
        <p:sp>
          <p:nvSpPr>
            <p:cNvPr id="1425" name="TextBox 90"/>
            <p:cNvSpPr/>
            <p:nvPr/>
          </p:nvSpPr>
          <p:spPr>
            <a:xfrm>
              <a:off x="1137977" y="3707654"/>
              <a:ext cx="1331042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t>head</a:t>
              </a:r>
            </a:p>
          </p:txBody>
        </p:sp>
        <p:sp>
          <p:nvSpPr>
            <p:cNvPr id="1426" name="TextBox 90"/>
            <p:cNvSpPr/>
            <p:nvPr/>
          </p:nvSpPr>
          <p:spPr>
            <a:xfrm>
              <a:off x="3946152" y="3694954"/>
              <a:ext cx="911871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t>cat</a:t>
              </a:r>
            </a:p>
          </p:txBody>
        </p:sp>
        <p:sp>
          <p:nvSpPr>
            <p:cNvPr id="1427" name="TextBox 90"/>
            <p:cNvSpPr/>
            <p:nvPr/>
          </p:nvSpPr>
          <p:spPr>
            <a:xfrm>
              <a:off x="4460467" y="732869"/>
              <a:ext cx="1331042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rPr dirty="0"/>
                <a:t>echo</a:t>
              </a:r>
            </a:p>
          </p:txBody>
        </p:sp>
      </p:grpSp>
      <p:sp>
        <p:nvSpPr>
          <p:cNvPr id="2" name="TextBox 6">
            <a:extLst>
              <a:ext uri="{FF2B5EF4-FFF2-40B4-BE49-F238E27FC236}">
                <a16:creationId xmlns:a16="http://schemas.microsoft.com/office/drawing/2014/main" id="{1F33FF35-C72F-FF88-6CAC-CE88A7B88C4A}"/>
              </a:ext>
            </a:extLst>
          </p:cNvPr>
          <p:cNvSpPr txBox="1">
            <a:spLocks/>
          </p:cNvSpPr>
          <p:nvPr/>
        </p:nvSpPr>
        <p:spPr>
          <a:xfrm>
            <a:off x="23704979" y="13102308"/>
            <a:ext cx="478068" cy="487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91421" tIns="91421" rIns="91421" bIns="91421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 lang="da-DK" smtClean="0">
                <a:solidFill>
                  <a:srgbClr val="363D48"/>
                </a:solidFill>
              </a:rPr>
              <a:pPr/>
              <a:t>55</a:t>
            </a:fld>
            <a:endParaRPr lang="da-DK" dirty="0">
              <a:solidFill>
                <a:srgbClr val="363D48"/>
              </a:solidFill>
            </a:endParaRP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Rectangle 21"/>
          <p:cNvSpPr/>
          <p:nvPr/>
        </p:nvSpPr>
        <p:spPr>
          <a:xfrm flipH="1">
            <a:off x="6025" y="42235"/>
            <a:ext cx="24420267" cy="274948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1" name="TextBox 90"/>
          <p:cNvSpPr txBox="1"/>
          <p:nvPr/>
        </p:nvSpPr>
        <p:spPr>
          <a:xfrm>
            <a:off x="5049545" y="6090165"/>
            <a:ext cx="10983289" cy="3291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less myfile.txt</a:t>
            </a:r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cat myfile.txt</a:t>
            </a:r>
          </a:p>
        </p:txBody>
      </p:sp>
      <p:sp>
        <p:nvSpPr>
          <p:cNvPr id="1432" name="Group 3"/>
          <p:cNvSpPr txBox="1"/>
          <p:nvPr/>
        </p:nvSpPr>
        <p:spPr>
          <a:xfrm>
            <a:off x="6892634" y="952160"/>
            <a:ext cx="10647049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74556"/>
                </a:solidFill>
              </a:defRPr>
            </a:lvl1pPr>
          </a:lstStyle>
          <a:p>
            <a:r>
              <a:t>VIEW - SUBSET &amp; RENAME</a:t>
            </a:r>
          </a:p>
        </p:txBody>
      </p:sp>
      <p:grpSp>
        <p:nvGrpSpPr>
          <p:cNvPr id="1437" name="Group"/>
          <p:cNvGrpSpPr/>
          <p:nvPr/>
        </p:nvGrpSpPr>
        <p:grpSpPr>
          <a:xfrm>
            <a:off x="1561191" y="6397042"/>
            <a:ext cx="2841630" cy="2841628"/>
            <a:chOff x="-1" y="-1"/>
            <a:chExt cx="2841629" cy="2841627"/>
          </a:xfrm>
        </p:grpSpPr>
        <p:grpSp>
          <p:nvGrpSpPr>
            <p:cNvPr id="1435" name="Группа 13"/>
            <p:cNvGrpSpPr/>
            <p:nvPr/>
          </p:nvGrpSpPr>
          <p:grpSpPr>
            <a:xfrm>
              <a:off x="-2" y="-2"/>
              <a:ext cx="2841630" cy="2841628"/>
              <a:chOff x="-1" y="-1"/>
              <a:chExt cx="2841629" cy="2841627"/>
            </a:xfrm>
          </p:grpSpPr>
          <p:sp>
            <p:nvSpPr>
              <p:cNvPr id="1433" name="Овал 14"/>
              <p:cNvSpPr/>
              <p:nvPr/>
            </p:nvSpPr>
            <p:spPr>
              <a:xfrm rot="20626458">
                <a:off x="274616" y="274616"/>
                <a:ext cx="2292395" cy="2292392"/>
              </a:xfrm>
              <a:prstGeom prst="ellipse">
                <a:avLst/>
              </a:prstGeom>
              <a:gradFill flip="none" rotWithShape="1">
                <a:gsLst>
                  <a:gs pos="0">
                    <a:srgbClr val="D9D9D9"/>
                  </a:gs>
                  <a:gs pos="83000">
                    <a:srgbClr val="F2F2F2">
                      <a:alpha val="80000"/>
                    </a:srgbClr>
                  </a:gs>
                </a:gsLst>
                <a:lin ang="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4000" b="1">
                    <a:solidFill>
                      <a:srgbClr val="7B00F0"/>
                    </a:solidFill>
                    <a:latin typeface="Tahoma"/>
                    <a:ea typeface="Tahoma"/>
                    <a:cs typeface="Tahoma"/>
                    <a:sym typeface="Tahoma"/>
                  </a:defRPr>
                </a:pPr>
                <a:endParaRPr/>
              </a:p>
            </p:txBody>
          </p:sp>
          <p:sp>
            <p:nvSpPr>
              <p:cNvPr id="1434" name="Овал 15"/>
              <p:cNvSpPr/>
              <p:nvPr/>
            </p:nvSpPr>
            <p:spPr>
              <a:xfrm rot="9826458">
                <a:off x="522829" y="450351"/>
                <a:ext cx="1495198" cy="90740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4000">
                    <a:solidFill>
                      <a:srgbClr val="242524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sp>
          <p:nvSpPr>
            <p:cNvPr id="1436" name="TextBox 90"/>
            <p:cNvSpPr txBox="1"/>
            <p:nvPr/>
          </p:nvSpPr>
          <p:spPr>
            <a:xfrm>
              <a:off x="756287" y="605978"/>
              <a:ext cx="1305734" cy="19203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 algn="ctr"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pPr>
              <a:r>
                <a:t>less &amp;</a:t>
              </a:r>
            </a:p>
            <a:p>
              <a:pPr algn="ctr"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pPr>
              <a:r>
                <a:t>cat</a:t>
              </a:r>
            </a:p>
          </p:txBody>
        </p:sp>
      </p:grpSp>
      <p:grpSp>
        <p:nvGrpSpPr>
          <p:cNvPr id="1442" name="Group"/>
          <p:cNvGrpSpPr/>
          <p:nvPr/>
        </p:nvGrpSpPr>
        <p:grpSpPr>
          <a:xfrm>
            <a:off x="1561191" y="10223316"/>
            <a:ext cx="2841630" cy="2841628"/>
            <a:chOff x="-1" y="-1"/>
            <a:chExt cx="2841629" cy="2841627"/>
          </a:xfrm>
        </p:grpSpPr>
        <p:grpSp>
          <p:nvGrpSpPr>
            <p:cNvPr id="1440" name="Группа 13"/>
            <p:cNvGrpSpPr/>
            <p:nvPr/>
          </p:nvGrpSpPr>
          <p:grpSpPr>
            <a:xfrm>
              <a:off x="-2" y="-2"/>
              <a:ext cx="2841630" cy="2841628"/>
              <a:chOff x="-1" y="-1"/>
              <a:chExt cx="2841629" cy="2841627"/>
            </a:xfrm>
          </p:grpSpPr>
          <p:sp>
            <p:nvSpPr>
              <p:cNvPr id="1438" name="Овал 14"/>
              <p:cNvSpPr/>
              <p:nvPr/>
            </p:nvSpPr>
            <p:spPr>
              <a:xfrm rot="20626458">
                <a:off x="274616" y="274616"/>
                <a:ext cx="2292395" cy="2292392"/>
              </a:xfrm>
              <a:prstGeom prst="ellipse">
                <a:avLst/>
              </a:prstGeom>
              <a:gradFill flip="none" rotWithShape="1">
                <a:gsLst>
                  <a:gs pos="0">
                    <a:srgbClr val="D9D9D9"/>
                  </a:gs>
                  <a:gs pos="83000">
                    <a:srgbClr val="F2F2F2">
                      <a:alpha val="80000"/>
                    </a:srgbClr>
                  </a:gs>
                </a:gsLst>
                <a:lin ang="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4000" b="1">
                    <a:solidFill>
                      <a:srgbClr val="7B00F0"/>
                    </a:solidFill>
                    <a:latin typeface="Tahoma"/>
                    <a:ea typeface="Tahoma"/>
                    <a:cs typeface="Tahoma"/>
                    <a:sym typeface="Tahoma"/>
                  </a:defRPr>
                </a:pPr>
                <a:endParaRPr/>
              </a:p>
            </p:txBody>
          </p:sp>
          <p:sp>
            <p:nvSpPr>
              <p:cNvPr id="1439" name="Овал 15"/>
              <p:cNvSpPr/>
              <p:nvPr/>
            </p:nvSpPr>
            <p:spPr>
              <a:xfrm rot="9826458">
                <a:off x="522829" y="450351"/>
                <a:ext cx="1495198" cy="90740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4000">
                    <a:solidFill>
                      <a:srgbClr val="242524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sp>
          <p:nvSpPr>
            <p:cNvPr id="1441" name="TextBox 90"/>
            <p:cNvSpPr txBox="1"/>
            <p:nvPr/>
          </p:nvSpPr>
          <p:spPr>
            <a:xfrm>
              <a:off x="756287" y="605978"/>
              <a:ext cx="1305734" cy="19203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 algn="ctr"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pPr>
              <a:r>
                <a:t>head &amp;</a:t>
              </a:r>
            </a:p>
            <a:p>
              <a:pPr algn="ctr"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pPr>
              <a:r>
                <a:t>tail</a:t>
              </a:r>
            </a:p>
          </p:txBody>
        </p:sp>
      </p:grpSp>
      <p:graphicFrame>
        <p:nvGraphicFramePr>
          <p:cNvPr id="1443" name="Table 1"/>
          <p:cNvGraphicFramePr/>
          <p:nvPr/>
        </p:nvGraphicFramePr>
        <p:xfrm>
          <a:off x="5040210" y="6937037"/>
          <a:ext cx="6995155" cy="186944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3990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90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90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90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90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5358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Patient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Sex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Smoker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Grade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358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ID1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61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Female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No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G2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358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ID2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58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Female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Yes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G3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5358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4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56</a:t>
            </a:fld>
            <a:endParaRPr dirty="0"/>
          </a:p>
        </p:txBody>
      </p:sp>
      <p:grpSp>
        <p:nvGrpSpPr>
          <p:cNvPr id="1449" name="Group"/>
          <p:cNvGrpSpPr/>
          <p:nvPr/>
        </p:nvGrpSpPr>
        <p:grpSpPr>
          <a:xfrm>
            <a:off x="1973201" y="3280487"/>
            <a:ext cx="2017611" cy="2017610"/>
            <a:chOff x="0" y="-1"/>
            <a:chExt cx="2017610" cy="2017609"/>
          </a:xfrm>
        </p:grpSpPr>
        <p:grpSp>
          <p:nvGrpSpPr>
            <p:cNvPr id="1447" name="Группа 13"/>
            <p:cNvGrpSpPr/>
            <p:nvPr/>
          </p:nvGrpSpPr>
          <p:grpSpPr>
            <a:xfrm>
              <a:off x="-1" y="-2"/>
              <a:ext cx="2017611" cy="2017610"/>
              <a:chOff x="0" y="-1"/>
              <a:chExt cx="2017610" cy="2017609"/>
            </a:xfrm>
          </p:grpSpPr>
          <p:sp>
            <p:nvSpPr>
              <p:cNvPr id="1445" name="Овал 14"/>
              <p:cNvSpPr/>
              <p:nvPr/>
            </p:nvSpPr>
            <p:spPr>
              <a:xfrm rot="20626458">
                <a:off x="194982" y="194982"/>
                <a:ext cx="1627644" cy="1627643"/>
              </a:xfrm>
              <a:prstGeom prst="ellipse">
                <a:avLst/>
              </a:prstGeom>
              <a:gradFill flip="none" rotWithShape="1">
                <a:gsLst>
                  <a:gs pos="0">
                    <a:srgbClr val="D9D9D9"/>
                  </a:gs>
                  <a:gs pos="83000">
                    <a:srgbClr val="F2F2F2">
                      <a:alpha val="80000"/>
                    </a:srgbClr>
                  </a:gs>
                </a:gsLst>
                <a:lin ang="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4000" b="1">
                    <a:solidFill>
                      <a:srgbClr val="7B00F0"/>
                    </a:solidFill>
                    <a:latin typeface="Tahoma"/>
                    <a:ea typeface="Tahoma"/>
                    <a:cs typeface="Tahoma"/>
                    <a:sym typeface="Tahoma"/>
                  </a:defRPr>
                </a:pPr>
                <a:endParaRPr/>
              </a:p>
            </p:txBody>
          </p:sp>
          <p:sp>
            <p:nvSpPr>
              <p:cNvPr id="1446" name="Овал 15"/>
              <p:cNvSpPr/>
              <p:nvPr/>
            </p:nvSpPr>
            <p:spPr>
              <a:xfrm rot="9826458">
                <a:off x="371218" y="319758"/>
                <a:ext cx="1061619" cy="644274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4000">
                    <a:solidFill>
                      <a:srgbClr val="242524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sp>
          <p:nvSpPr>
            <p:cNvPr id="1448" name="TextBox 90"/>
            <p:cNvSpPr txBox="1"/>
            <p:nvPr/>
          </p:nvSpPr>
          <p:spPr>
            <a:xfrm>
              <a:off x="331659" y="686101"/>
              <a:ext cx="1354293" cy="6454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ctr"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rPr dirty="0"/>
                <a:t>echo</a:t>
              </a:r>
            </a:p>
          </p:txBody>
        </p:sp>
      </p:grpSp>
      <p:sp>
        <p:nvSpPr>
          <p:cNvPr id="1450" name="TextBox 90"/>
          <p:cNvSpPr txBox="1"/>
          <p:nvPr/>
        </p:nvSpPr>
        <p:spPr>
          <a:xfrm>
            <a:off x="5049545" y="3976821"/>
            <a:ext cx="10983289" cy="624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echo 'Hello, World!'</a:t>
            </a:r>
          </a:p>
        </p:txBody>
      </p:sp>
      <p:sp>
        <p:nvSpPr>
          <p:cNvPr id="1451" name="TextBox 90"/>
          <p:cNvSpPr txBox="1"/>
          <p:nvPr/>
        </p:nvSpPr>
        <p:spPr>
          <a:xfrm>
            <a:off x="5049545" y="10827044"/>
            <a:ext cx="10983289" cy="1691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head -n 20 myfile.txt</a:t>
            </a:r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head -n 20 myfile.txt &gt; myfile_small.txt</a:t>
            </a:r>
          </a:p>
        </p:txBody>
      </p:sp>
      <p:sp>
        <p:nvSpPr>
          <p:cNvPr id="1452" name="Line"/>
          <p:cNvSpPr/>
          <p:nvPr/>
        </p:nvSpPr>
        <p:spPr>
          <a:xfrm>
            <a:off x="1267531" y="5488455"/>
            <a:ext cx="13958997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3" name="Line"/>
          <p:cNvSpPr/>
          <p:nvPr/>
        </p:nvSpPr>
        <p:spPr>
          <a:xfrm>
            <a:off x="1267531" y="9940352"/>
            <a:ext cx="13958997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4" name="Rectangle"/>
          <p:cNvSpPr/>
          <p:nvPr/>
        </p:nvSpPr>
        <p:spPr>
          <a:xfrm>
            <a:off x="17202892" y="9889552"/>
            <a:ext cx="5607219" cy="2996713"/>
          </a:xfrm>
          <a:prstGeom prst="round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455" name="&gt; = Redirect - Save output to new file.…"/>
          <p:cNvSpPr txBox="1"/>
          <p:nvPr/>
        </p:nvSpPr>
        <p:spPr>
          <a:xfrm>
            <a:off x="17762282" y="10251215"/>
            <a:ext cx="4840680" cy="2733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3000" spc="321">
                <a:solidFill>
                  <a:srgbClr val="3F4756"/>
                </a:solidFill>
              </a:defRPr>
            </a:pPr>
            <a:r>
              <a:rPr sz="3600" b="1" spc="385" dirty="0"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dirty="0"/>
              <a:t> = Redirect - Save output to new file.</a:t>
            </a:r>
          </a:p>
          <a:p>
            <a:pPr>
              <a:lnSpc>
                <a:spcPts val="4200"/>
              </a:lnSpc>
              <a:defRPr sz="3000" spc="321">
                <a:solidFill>
                  <a:srgbClr val="3F4756"/>
                </a:solidFill>
              </a:defRPr>
            </a:pPr>
            <a:endParaRPr dirty="0"/>
          </a:p>
          <a:p>
            <a:pPr>
              <a:lnSpc>
                <a:spcPts val="4200"/>
              </a:lnSpc>
              <a:defRPr sz="3000" spc="321">
                <a:solidFill>
                  <a:srgbClr val="3F4756"/>
                </a:solidFill>
              </a:defRPr>
            </a:pPr>
            <a:r>
              <a:rPr dirty="0"/>
              <a:t>More on this later.</a:t>
            </a:r>
            <a:endParaRPr sz="2800" spc="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TextBox 90"/>
          <p:cNvSpPr txBox="1"/>
          <p:nvPr/>
        </p:nvSpPr>
        <p:spPr>
          <a:xfrm>
            <a:off x="2206092" y="3463247"/>
            <a:ext cx="8855931" cy="9134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312820" indent="-312820">
              <a:lnSpc>
                <a:spcPts val="4200"/>
              </a:lnSpc>
              <a:buSzPct val="100000"/>
              <a:buChar char="•"/>
              <a:defRPr b="1" spc="385">
                <a:solidFill>
                  <a:srgbClr val="FFD69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200" dirty="0"/>
              <a:t>Nano</a:t>
            </a:r>
            <a:r>
              <a:rPr sz="3200" spc="321" dirty="0">
                <a:solidFill>
                  <a:srgbClr val="FFFFFF"/>
                </a:solidFill>
              </a:rPr>
              <a:t> [file]:</a:t>
            </a:r>
            <a:endParaRPr sz="3200" spc="32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Simple and easy to use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Limited functionality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Exit with </a:t>
            </a:r>
            <a:r>
              <a:rPr sz="3000" b="1" dirty="0"/>
              <a:t>Ctrl + x (Y + enter)</a:t>
            </a:r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b="1" dirty="0"/>
          </a:p>
          <a:p>
            <a:pPr marL="312820" indent="-312820">
              <a:lnSpc>
                <a:spcPts val="4200"/>
              </a:lnSpc>
              <a:buSzPct val="100000"/>
              <a:buChar char="•"/>
              <a:defRPr b="1" spc="385">
                <a:solidFill>
                  <a:srgbClr val="F9F3EC">
                    <a:alpha val="85295"/>
                  </a:srgb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200" dirty="0"/>
              <a:t>VIM or VI</a:t>
            </a:r>
            <a:r>
              <a:rPr sz="3200" spc="321" dirty="0">
                <a:solidFill>
                  <a:srgbClr val="FFFFFF"/>
                </a:solidFill>
              </a:rPr>
              <a:t> [file]:</a:t>
            </a:r>
            <a:endParaRPr sz="3200" spc="32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Many functionalities, i.e. complex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Keyboard shortcuts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Exit with </a:t>
            </a:r>
            <a:r>
              <a:rPr sz="3000" b="1" dirty="0"/>
              <a:t>:q (:</a:t>
            </a:r>
            <a:r>
              <a:rPr sz="3000" b="1" dirty="0" err="1"/>
              <a:t>w</a:t>
            </a:r>
            <a:r>
              <a:rPr lang="en-US" sz="3000" b="1" dirty="0" err="1"/>
              <a:t>q</a:t>
            </a:r>
            <a:r>
              <a:rPr sz="3000" b="1" dirty="0"/>
              <a:t> or :q!)</a:t>
            </a:r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</a:defRPr>
            </a:pPr>
            <a:endParaRPr sz="3000" b="1" dirty="0"/>
          </a:p>
          <a:p>
            <a:pPr marL="312820" indent="-312820">
              <a:lnSpc>
                <a:spcPts val="4200"/>
              </a:lnSpc>
              <a:buSzPct val="100000"/>
              <a:buChar char="•"/>
              <a:defRPr b="1" spc="385">
                <a:solidFill>
                  <a:srgbClr val="FFB6BE">
                    <a:alpha val="82526"/>
                  </a:srgb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200" dirty="0"/>
              <a:t>EMACS</a:t>
            </a:r>
            <a:r>
              <a:rPr sz="3200" spc="321" dirty="0">
                <a:solidFill>
                  <a:srgbClr val="FFFFFF"/>
                </a:solidFill>
              </a:rPr>
              <a:t> [file]:</a:t>
            </a:r>
            <a:endParaRPr sz="3200" spc="32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Oldest editor</a:t>
            </a:r>
            <a:endParaRPr sz="3000"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Keyboard shortcuts, </a:t>
            </a:r>
            <a:r>
              <a:rPr sz="3000" b="1" dirty="0"/>
              <a:t>Ctrl, Alt/Esc + [L]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Exit with </a:t>
            </a:r>
            <a:r>
              <a:rPr sz="3000" b="1" dirty="0"/>
              <a:t>Ctrl + x + Ctrl + c (Ctrl + s)</a:t>
            </a:r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</a:defRPr>
            </a:pPr>
            <a:endParaRPr sz="3000" b="1" dirty="0"/>
          </a:p>
          <a:p>
            <a:pPr marL="312820" indent="-312820">
              <a:lnSpc>
                <a:spcPts val="4200"/>
              </a:lnSpc>
              <a:buSzPct val="100000"/>
              <a:buChar char="•"/>
              <a:defRPr b="1" spc="385">
                <a:solidFill>
                  <a:srgbClr val="D8BDA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200" dirty="0"/>
              <a:t>OTHER</a:t>
            </a:r>
            <a:r>
              <a:rPr sz="3200" spc="321" dirty="0"/>
              <a:t> </a:t>
            </a:r>
            <a:r>
              <a:rPr sz="3200" spc="321" dirty="0">
                <a:solidFill>
                  <a:srgbClr val="FFFFFF"/>
                </a:solidFill>
              </a:rPr>
              <a:t>[file]:</a:t>
            </a:r>
            <a:endParaRPr sz="3200" spc="32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There are many other editors … </a:t>
            </a:r>
          </a:p>
        </p:txBody>
      </p:sp>
      <p:grpSp>
        <p:nvGrpSpPr>
          <p:cNvPr id="1486" name="Group"/>
          <p:cNvGrpSpPr/>
          <p:nvPr/>
        </p:nvGrpSpPr>
        <p:grpSpPr>
          <a:xfrm>
            <a:off x="13115591" y="1491209"/>
            <a:ext cx="10185486" cy="11427703"/>
            <a:chOff x="-1" y="0"/>
            <a:chExt cx="10185485" cy="11427702"/>
          </a:xfrm>
        </p:grpSpPr>
        <p:grpSp>
          <p:nvGrpSpPr>
            <p:cNvPr id="1476" name="Group"/>
            <p:cNvGrpSpPr/>
            <p:nvPr/>
          </p:nvGrpSpPr>
          <p:grpSpPr>
            <a:xfrm>
              <a:off x="-2" y="0"/>
              <a:ext cx="10185486" cy="11427703"/>
              <a:chOff x="0" y="0"/>
              <a:chExt cx="10185485" cy="11427702"/>
            </a:xfrm>
          </p:grpSpPr>
          <p:sp>
            <p:nvSpPr>
              <p:cNvPr id="1458" name="Freeform 14"/>
              <p:cNvSpPr/>
              <p:nvPr/>
            </p:nvSpPr>
            <p:spPr>
              <a:xfrm flipH="1">
                <a:off x="2951594" y="2091600"/>
                <a:ext cx="7233892" cy="72374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10800" y="21600"/>
                      <a:pt x="10800" y="21600"/>
                      <a:pt x="10800" y="21600"/>
                    </a:cubicBezTo>
                    <a:cubicBezTo>
                      <a:pt x="10800" y="21600"/>
                      <a:pt x="10800" y="21600"/>
                      <a:pt x="10800" y="21600"/>
                    </a:cubicBezTo>
                    <a:cubicBezTo>
                      <a:pt x="10724" y="21600"/>
                      <a:pt x="10673" y="21524"/>
                      <a:pt x="10673" y="21473"/>
                    </a:cubicBezTo>
                    <a:cubicBezTo>
                      <a:pt x="10673" y="21473"/>
                      <a:pt x="10673" y="21473"/>
                      <a:pt x="10673" y="21473"/>
                    </a:cubicBezTo>
                    <a:cubicBezTo>
                      <a:pt x="10673" y="21397"/>
                      <a:pt x="10724" y="21346"/>
                      <a:pt x="10800" y="21346"/>
                    </a:cubicBezTo>
                    <a:cubicBezTo>
                      <a:pt x="10800" y="21346"/>
                      <a:pt x="10800" y="21346"/>
                      <a:pt x="10800" y="21346"/>
                    </a:cubicBezTo>
                    <a:cubicBezTo>
                      <a:pt x="10800" y="21346"/>
                      <a:pt x="10800" y="21346"/>
                      <a:pt x="10800" y="21346"/>
                    </a:cubicBezTo>
                    <a:cubicBezTo>
                      <a:pt x="10800" y="21346"/>
                      <a:pt x="10800" y="21346"/>
                      <a:pt x="10800" y="21346"/>
                    </a:cubicBezTo>
                    <a:cubicBezTo>
                      <a:pt x="10825" y="21346"/>
                      <a:pt x="10825" y="21346"/>
                      <a:pt x="10825" y="21346"/>
                    </a:cubicBezTo>
                    <a:cubicBezTo>
                      <a:pt x="10825" y="21346"/>
                      <a:pt x="10825" y="21346"/>
                      <a:pt x="10825" y="21346"/>
                    </a:cubicBezTo>
                    <a:cubicBezTo>
                      <a:pt x="10901" y="21346"/>
                      <a:pt x="10952" y="21397"/>
                      <a:pt x="10952" y="21473"/>
                    </a:cubicBezTo>
                    <a:cubicBezTo>
                      <a:pt x="10952" y="21473"/>
                      <a:pt x="10952" y="21473"/>
                      <a:pt x="10952" y="21473"/>
                    </a:cubicBezTo>
                    <a:cubicBezTo>
                      <a:pt x="10952" y="21524"/>
                      <a:pt x="10901" y="21600"/>
                      <a:pt x="10825" y="21600"/>
                    </a:cubicBezTo>
                    <a:cubicBezTo>
                      <a:pt x="10825" y="21600"/>
                      <a:pt x="10825" y="21600"/>
                      <a:pt x="10825" y="21600"/>
                    </a:cubicBezTo>
                    <a:cubicBezTo>
                      <a:pt x="10825" y="21600"/>
                      <a:pt x="10825" y="21600"/>
                      <a:pt x="10800" y="21600"/>
                    </a:cubicBezTo>
                    <a:close/>
                    <a:moveTo>
                      <a:pt x="10065" y="21575"/>
                    </a:moveTo>
                    <a:cubicBezTo>
                      <a:pt x="10065" y="21575"/>
                      <a:pt x="10065" y="21575"/>
                      <a:pt x="10065" y="21575"/>
                    </a:cubicBezTo>
                    <a:cubicBezTo>
                      <a:pt x="10065" y="21575"/>
                      <a:pt x="10065" y="21575"/>
                      <a:pt x="10065" y="21575"/>
                    </a:cubicBezTo>
                    <a:cubicBezTo>
                      <a:pt x="10014" y="21549"/>
                      <a:pt x="9963" y="21499"/>
                      <a:pt x="9963" y="21423"/>
                    </a:cubicBezTo>
                    <a:cubicBezTo>
                      <a:pt x="9963" y="21423"/>
                      <a:pt x="9963" y="21423"/>
                      <a:pt x="9963" y="21423"/>
                    </a:cubicBezTo>
                    <a:cubicBezTo>
                      <a:pt x="9963" y="21372"/>
                      <a:pt x="10014" y="21321"/>
                      <a:pt x="10090" y="21321"/>
                    </a:cubicBezTo>
                    <a:cubicBezTo>
                      <a:pt x="10090" y="21321"/>
                      <a:pt x="10090" y="21321"/>
                      <a:pt x="10090" y="21321"/>
                    </a:cubicBezTo>
                    <a:cubicBezTo>
                      <a:pt x="10166" y="21321"/>
                      <a:pt x="10217" y="21372"/>
                      <a:pt x="10217" y="21448"/>
                    </a:cubicBezTo>
                    <a:cubicBezTo>
                      <a:pt x="10217" y="21448"/>
                      <a:pt x="10217" y="21448"/>
                      <a:pt x="10217" y="21448"/>
                    </a:cubicBezTo>
                    <a:cubicBezTo>
                      <a:pt x="10217" y="21524"/>
                      <a:pt x="10141" y="21575"/>
                      <a:pt x="10090" y="21575"/>
                    </a:cubicBezTo>
                    <a:cubicBezTo>
                      <a:pt x="10090" y="21575"/>
                      <a:pt x="10090" y="21575"/>
                      <a:pt x="10090" y="21575"/>
                    </a:cubicBezTo>
                    <a:cubicBezTo>
                      <a:pt x="10090" y="21575"/>
                      <a:pt x="10090" y="21575"/>
                      <a:pt x="10065" y="21575"/>
                    </a:cubicBezTo>
                    <a:close/>
                    <a:moveTo>
                      <a:pt x="11408" y="21448"/>
                    </a:moveTo>
                    <a:cubicBezTo>
                      <a:pt x="11408" y="21372"/>
                      <a:pt x="11459" y="21321"/>
                      <a:pt x="11535" y="21321"/>
                    </a:cubicBezTo>
                    <a:cubicBezTo>
                      <a:pt x="11535" y="21321"/>
                      <a:pt x="11535" y="21321"/>
                      <a:pt x="11535" y="21321"/>
                    </a:cubicBezTo>
                    <a:cubicBezTo>
                      <a:pt x="11586" y="21296"/>
                      <a:pt x="11662" y="21372"/>
                      <a:pt x="11662" y="21423"/>
                    </a:cubicBezTo>
                    <a:cubicBezTo>
                      <a:pt x="11662" y="21423"/>
                      <a:pt x="11662" y="21423"/>
                      <a:pt x="11662" y="21423"/>
                    </a:cubicBezTo>
                    <a:cubicBezTo>
                      <a:pt x="11662" y="21499"/>
                      <a:pt x="11611" y="21549"/>
                      <a:pt x="11535" y="21575"/>
                    </a:cubicBezTo>
                    <a:cubicBezTo>
                      <a:pt x="11535" y="21575"/>
                      <a:pt x="11535" y="21575"/>
                      <a:pt x="11535" y="21575"/>
                    </a:cubicBezTo>
                    <a:cubicBezTo>
                      <a:pt x="11535" y="21575"/>
                      <a:pt x="11535" y="21575"/>
                      <a:pt x="11535" y="21575"/>
                    </a:cubicBezTo>
                    <a:cubicBezTo>
                      <a:pt x="11535" y="21575"/>
                      <a:pt x="11535" y="21575"/>
                      <a:pt x="11535" y="21575"/>
                    </a:cubicBezTo>
                    <a:cubicBezTo>
                      <a:pt x="11535" y="21575"/>
                      <a:pt x="11535" y="21575"/>
                      <a:pt x="11535" y="21575"/>
                    </a:cubicBezTo>
                    <a:cubicBezTo>
                      <a:pt x="11535" y="21575"/>
                      <a:pt x="11535" y="21575"/>
                      <a:pt x="11535" y="21575"/>
                    </a:cubicBezTo>
                    <a:cubicBezTo>
                      <a:pt x="11459" y="21575"/>
                      <a:pt x="11408" y="21524"/>
                      <a:pt x="11408" y="21448"/>
                    </a:cubicBezTo>
                    <a:close/>
                    <a:moveTo>
                      <a:pt x="9355" y="21499"/>
                    </a:moveTo>
                    <a:cubicBezTo>
                      <a:pt x="9279" y="21473"/>
                      <a:pt x="9228" y="21423"/>
                      <a:pt x="9254" y="21346"/>
                    </a:cubicBezTo>
                    <a:cubicBezTo>
                      <a:pt x="9254" y="21346"/>
                      <a:pt x="9254" y="21346"/>
                      <a:pt x="9254" y="21346"/>
                    </a:cubicBezTo>
                    <a:cubicBezTo>
                      <a:pt x="9254" y="21296"/>
                      <a:pt x="9330" y="21245"/>
                      <a:pt x="9380" y="21245"/>
                    </a:cubicBezTo>
                    <a:cubicBezTo>
                      <a:pt x="9380" y="21245"/>
                      <a:pt x="9380" y="21245"/>
                      <a:pt x="9380" y="21245"/>
                    </a:cubicBezTo>
                    <a:cubicBezTo>
                      <a:pt x="9456" y="21245"/>
                      <a:pt x="9507" y="21321"/>
                      <a:pt x="9507" y="21397"/>
                    </a:cubicBezTo>
                    <a:cubicBezTo>
                      <a:pt x="9507" y="21397"/>
                      <a:pt x="9507" y="21397"/>
                      <a:pt x="9507" y="21397"/>
                    </a:cubicBezTo>
                    <a:cubicBezTo>
                      <a:pt x="9482" y="21448"/>
                      <a:pt x="9431" y="21499"/>
                      <a:pt x="9380" y="21499"/>
                    </a:cubicBezTo>
                    <a:cubicBezTo>
                      <a:pt x="9380" y="21499"/>
                      <a:pt x="9380" y="21499"/>
                      <a:pt x="9380" y="21499"/>
                    </a:cubicBezTo>
                    <a:cubicBezTo>
                      <a:pt x="9380" y="21499"/>
                      <a:pt x="9355" y="21499"/>
                      <a:pt x="9355" y="21499"/>
                    </a:cubicBezTo>
                    <a:close/>
                    <a:moveTo>
                      <a:pt x="12118" y="21372"/>
                    </a:moveTo>
                    <a:cubicBezTo>
                      <a:pt x="12118" y="21321"/>
                      <a:pt x="12169" y="21245"/>
                      <a:pt x="12220" y="21245"/>
                    </a:cubicBezTo>
                    <a:cubicBezTo>
                      <a:pt x="12220" y="21245"/>
                      <a:pt x="12220" y="21245"/>
                      <a:pt x="12220" y="21245"/>
                    </a:cubicBezTo>
                    <a:cubicBezTo>
                      <a:pt x="12296" y="21220"/>
                      <a:pt x="12346" y="21270"/>
                      <a:pt x="12372" y="21346"/>
                    </a:cubicBezTo>
                    <a:cubicBezTo>
                      <a:pt x="12372" y="21346"/>
                      <a:pt x="12372" y="21346"/>
                      <a:pt x="12372" y="21346"/>
                    </a:cubicBezTo>
                    <a:cubicBezTo>
                      <a:pt x="12372" y="21423"/>
                      <a:pt x="12321" y="21473"/>
                      <a:pt x="12270" y="21499"/>
                    </a:cubicBezTo>
                    <a:cubicBezTo>
                      <a:pt x="12270" y="21499"/>
                      <a:pt x="12270" y="21499"/>
                      <a:pt x="12270" y="21499"/>
                    </a:cubicBezTo>
                    <a:cubicBezTo>
                      <a:pt x="12270" y="21499"/>
                      <a:pt x="12270" y="21499"/>
                      <a:pt x="12270" y="21499"/>
                    </a:cubicBezTo>
                    <a:cubicBezTo>
                      <a:pt x="12270" y="21499"/>
                      <a:pt x="12270" y="21499"/>
                      <a:pt x="12270" y="21499"/>
                    </a:cubicBezTo>
                    <a:cubicBezTo>
                      <a:pt x="12245" y="21499"/>
                      <a:pt x="12245" y="21499"/>
                      <a:pt x="12245" y="21499"/>
                    </a:cubicBezTo>
                    <a:cubicBezTo>
                      <a:pt x="12245" y="21499"/>
                      <a:pt x="12245" y="21499"/>
                      <a:pt x="12245" y="21499"/>
                    </a:cubicBezTo>
                    <a:cubicBezTo>
                      <a:pt x="12169" y="21499"/>
                      <a:pt x="12118" y="21448"/>
                      <a:pt x="12118" y="21372"/>
                    </a:cubicBezTo>
                    <a:close/>
                    <a:moveTo>
                      <a:pt x="8645" y="21372"/>
                    </a:moveTo>
                    <a:cubicBezTo>
                      <a:pt x="8569" y="21372"/>
                      <a:pt x="8544" y="21296"/>
                      <a:pt x="8544" y="21220"/>
                    </a:cubicBezTo>
                    <a:cubicBezTo>
                      <a:pt x="8544" y="21220"/>
                      <a:pt x="8544" y="21220"/>
                      <a:pt x="8544" y="21220"/>
                    </a:cubicBezTo>
                    <a:cubicBezTo>
                      <a:pt x="8569" y="21169"/>
                      <a:pt x="8620" y="21118"/>
                      <a:pt x="8696" y="21118"/>
                    </a:cubicBezTo>
                    <a:cubicBezTo>
                      <a:pt x="8696" y="21118"/>
                      <a:pt x="8696" y="21118"/>
                      <a:pt x="8696" y="21118"/>
                    </a:cubicBezTo>
                    <a:cubicBezTo>
                      <a:pt x="8772" y="21144"/>
                      <a:pt x="8823" y="21220"/>
                      <a:pt x="8797" y="21270"/>
                    </a:cubicBezTo>
                    <a:cubicBezTo>
                      <a:pt x="8797" y="21270"/>
                      <a:pt x="8797" y="21270"/>
                      <a:pt x="8797" y="21270"/>
                    </a:cubicBezTo>
                    <a:cubicBezTo>
                      <a:pt x="8772" y="21346"/>
                      <a:pt x="8721" y="21372"/>
                      <a:pt x="8670" y="21372"/>
                    </a:cubicBezTo>
                    <a:cubicBezTo>
                      <a:pt x="8670" y="21372"/>
                      <a:pt x="8670" y="21372"/>
                      <a:pt x="8670" y="21372"/>
                    </a:cubicBezTo>
                    <a:cubicBezTo>
                      <a:pt x="8670" y="21372"/>
                      <a:pt x="8645" y="21372"/>
                      <a:pt x="8645" y="21372"/>
                    </a:cubicBezTo>
                    <a:close/>
                    <a:moveTo>
                      <a:pt x="12828" y="21270"/>
                    </a:moveTo>
                    <a:cubicBezTo>
                      <a:pt x="12803" y="21194"/>
                      <a:pt x="12854" y="21144"/>
                      <a:pt x="12930" y="21118"/>
                    </a:cubicBezTo>
                    <a:cubicBezTo>
                      <a:pt x="12930" y="21118"/>
                      <a:pt x="12930" y="21118"/>
                      <a:pt x="12930" y="21118"/>
                    </a:cubicBezTo>
                    <a:cubicBezTo>
                      <a:pt x="12980" y="21118"/>
                      <a:pt x="13056" y="21144"/>
                      <a:pt x="13082" y="21220"/>
                    </a:cubicBezTo>
                    <a:cubicBezTo>
                      <a:pt x="13082" y="21220"/>
                      <a:pt x="13082" y="21220"/>
                      <a:pt x="13082" y="21220"/>
                    </a:cubicBezTo>
                    <a:cubicBezTo>
                      <a:pt x="13082" y="21296"/>
                      <a:pt x="13031" y="21346"/>
                      <a:pt x="12980" y="21372"/>
                    </a:cubicBezTo>
                    <a:cubicBezTo>
                      <a:pt x="12980" y="21372"/>
                      <a:pt x="12980" y="21372"/>
                      <a:pt x="12980" y="21372"/>
                    </a:cubicBezTo>
                    <a:cubicBezTo>
                      <a:pt x="12955" y="21372"/>
                      <a:pt x="12955" y="21372"/>
                      <a:pt x="12955" y="21372"/>
                    </a:cubicBezTo>
                    <a:cubicBezTo>
                      <a:pt x="12955" y="21372"/>
                      <a:pt x="12955" y="21372"/>
                      <a:pt x="12955" y="21372"/>
                    </a:cubicBezTo>
                    <a:cubicBezTo>
                      <a:pt x="12879" y="21372"/>
                      <a:pt x="12828" y="21321"/>
                      <a:pt x="12828" y="21270"/>
                    </a:cubicBezTo>
                    <a:close/>
                    <a:moveTo>
                      <a:pt x="7935" y="21220"/>
                    </a:moveTo>
                    <a:cubicBezTo>
                      <a:pt x="7885" y="21194"/>
                      <a:pt x="7834" y="21118"/>
                      <a:pt x="7859" y="21042"/>
                    </a:cubicBezTo>
                    <a:cubicBezTo>
                      <a:pt x="7859" y="21042"/>
                      <a:pt x="7859" y="21042"/>
                      <a:pt x="7859" y="21042"/>
                    </a:cubicBezTo>
                    <a:cubicBezTo>
                      <a:pt x="7885" y="20992"/>
                      <a:pt x="7935" y="20941"/>
                      <a:pt x="8011" y="20966"/>
                    </a:cubicBezTo>
                    <a:cubicBezTo>
                      <a:pt x="8011" y="20966"/>
                      <a:pt x="8011" y="20966"/>
                      <a:pt x="8011" y="20966"/>
                    </a:cubicBezTo>
                    <a:cubicBezTo>
                      <a:pt x="8087" y="20992"/>
                      <a:pt x="8113" y="21042"/>
                      <a:pt x="8113" y="21118"/>
                    </a:cubicBezTo>
                    <a:cubicBezTo>
                      <a:pt x="8113" y="21118"/>
                      <a:pt x="8113" y="21118"/>
                      <a:pt x="8113" y="21118"/>
                    </a:cubicBezTo>
                    <a:cubicBezTo>
                      <a:pt x="8087" y="21169"/>
                      <a:pt x="8037" y="21220"/>
                      <a:pt x="7986" y="21220"/>
                    </a:cubicBezTo>
                    <a:cubicBezTo>
                      <a:pt x="7986" y="21220"/>
                      <a:pt x="7986" y="21220"/>
                      <a:pt x="7986" y="21220"/>
                    </a:cubicBezTo>
                    <a:cubicBezTo>
                      <a:pt x="7961" y="21220"/>
                      <a:pt x="7961" y="21220"/>
                      <a:pt x="7935" y="21220"/>
                    </a:cubicBezTo>
                    <a:close/>
                    <a:moveTo>
                      <a:pt x="13513" y="21118"/>
                    </a:moveTo>
                    <a:cubicBezTo>
                      <a:pt x="13487" y="21042"/>
                      <a:pt x="13538" y="20966"/>
                      <a:pt x="13614" y="20966"/>
                    </a:cubicBezTo>
                    <a:cubicBezTo>
                      <a:pt x="13614" y="20966"/>
                      <a:pt x="13614" y="20966"/>
                      <a:pt x="13614" y="20966"/>
                    </a:cubicBezTo>
                    <a:cubicBezTo>
                      <a:pt x="13665" y="20941"/>
                      <a:pt x="13741" y="20966"/>
                      <a:pt x="13766" y="21042"/>
                    </a:cubicBezTo>
                    <a:cubicBezTo>
                      <a:pt x="13766" y="21042"/>
                      <a:pt x="13766" y="21042"/>
                      <a:pt x="13766" y="21042"/>
                    </a:cubicBezTo>
                    <a:cubicBezTo>
                      <a:pt x="13792" y="21118"/>
                      <a:pt x="13741" y="21194"/>
                      <a:pt x="13665" y="21194"/>
                    </a:cubicBezTo>
                    <a:cubicBezTo>
                      <a:pt x="13665" y="21194"/>
                      <a:pt x="13665" y="21194"/>
                      <a:pt x="13665" y="21194"/>
                    </a:cubicBezTo>
                    <a:cubicBezTo>
                      <a:pt x="13665" y="21194"/>
                      <a:pt x="13665" y="21194"/>
                      <a:pt x="13665" y="21194"/>
                    </a:cubicBezTo>
                    <a:cubicBezTo>
                      <a:pt x="13665" y="21194"/>
                      <a:pt x="13665" y="21194"/>
                      <a:pt x="13665" y="21194"/>
                    </a:cubicBezTo>
                    <a:cubicBezTo>
                      <a:pt x="13665" y="21194"/>
                      <a:pt x="13639" y="21194"/>
                      <a:pt x="13639" y="21194"/>
                    </a:cubicBezTo>
                    <a:cubicBezTo>
                      <a:pt x="13639" y="21194"/>
                      <a:pt x="13639" y="21194"/>
                      <a:pt x="13639" y="21194"/>
                    </a:cubicBezTo>
                    <a:cubicBezTo>
                      <a:pt x="13589" y="21194"/>
                      <a:pt x="13538" y="21169"/>
                      <a:pt x="13513" y="21118"/>
                    </a:cubicBezTo>
                    <a:close/>
                    <a:moveTo>
                      <a:pt x="7251" y="20992"/>
                    </a:moveTo>
                    <a:cubicBezTo>
                      <a:pt x="7200" y="20966"/>
                      <a:pt x="7149" y="20890"/>
                      <a:pt x="7175" y="20839"/>
                    </a:cubicBezTo>
                    <a:cubicBezTo>
                      <a:pt x="7175" y="20839"/>
                      <a:pt x="7175" y="20839"/>
                      <a:pt x="7175" y="20839"/>
                    </a:cubicBezTo>
                    <a:cubicBezTo>
                      <a:pt x="7200" y="20763"/>
                      <a:pt x="7276" y="20738"/>
                      <a:pt x="7352" y="20763"/>
                    </a:cubicBezTo>
                    <a:cubicBezTo>
                      <a:pt x="7352" y="20763"/>
                      <a:pt x="7352" y="20763"/>
                      <a:pt x="7352" y="20763"/>
                    </a:cubicBezTo>
                    <a:cubicBezTo>
                      <a:pt x="7403" y="20789"/>
                      <a:pt x="7454" y="20839"/>
                      <a:pt x="7428" y="20915"/>
                    </a:cubicBezTo>
                    <a:cubicBezTo>
                      <a:pt x="7428" y="20915"/>
                      <a:pt x="7428" y="20915"/>
                      <a:pt x="7428" y="20915"/>
                    </a:cubicBezTo>
                    <a:cubicBezTo>
                      <a:pt x="7403" y="20966"/>
                      <a:pt x="7352" y="20992"/>
                      <a:pt x="7301" y="20992"/>
                    </a:cubicBezTo>
                    <a:cubicBezTo>
                      <a:pt x="7301" y="20992"/>
                      <a:pt x="7301" y="20992"/>
                      <a:pt x="7301" y="20992"/>
                    </a:cubicBezTo>
                    <a:cubicBezTo>
                      <a:pt x="7276" y="20992"/>
                      <a:pt x="7276" y="20992"/>
                      <a:pt x="7251" y="20992"/>
                    </a:cubicBezTo>
                    <a:close/>
                    <a:moveTo>
                      <a:pt x="14197" y="20915"/>
                    </a:moveTo>
                    <a:cubicBezTo>
                      <a:pt x="14172" y="20839"/>
                      <a:pt x="14223" y="20763"/>
                      <a:pt x="14273" y="20738"/>
                    </a:cubicBezTo>
                    <a:cubicBezTo>
                      <a:pt x="14273" y="20738"/>
                      <a:pt x="14273" y="20738"/>
                      <a:pt x="14273" y="20738"/>
                    </a:cubicBezTo>
                    <a:cubicBezTo>
                      <a:pt x="14349" y="20713"/>
                      <a:pt x="14425" y="20763"/>
                      <a:pt x="14451" y="20814"/>
                    </a:cubicBezTo>
                    <a:cubicBezTo>
                      <a:pt x="14451" y="20814"/>
                      <a:pt x="14451" y="20814"/>
                      <a:pt x="14451" y="20814"/>
                    </a:cubicBezTo>
                    <a:cubicBezTo>
                      <a:pt x="14451" y="20890"/>
                      <a:pt x="14425" y="20966"/>
                      <a:pt x="14349" y="20992"/>
                    </a:cubicBezTo>
                    <a:cubicBezTo>
                      <a:pt x="14349" y="20992"/>
                      <a:pt x="14349" y="20992"/>
                      <a:pt x="14349" y="20992"/>
                    </a:cubicBezTo>
                    <a:cubicBezTo>
                      <a:pt x="14349" y="20992"/>
                      <a:pt x="14324" y="20992"/>
                      <a:pt x="14324" y="20992"/>
                    </a:cubicBezTo>
                    <a:cubicBezTo>
                      <a:pt x="14324" y="20992"/>
                      <a:pt x="14324" y="20992"/>
                      <a:pt x="14324" y="20992"/>
                    </a:cubicBezTo>
                    <a:cubicBezTo>
                      <a:pt x="14273" y="20992"/>
                      <a:pt x="14223" y="20966"/>
                      <a:pt x="14197" y="20915"/>
                    </a:cubicBezTo>
                    <a:close/>
                    <a:moveTo>
                      <a:pt x="6592" y="20738"/>
                    </a:moveTo>
                    <a:cubicBezTo>
                      <a:pt x="6515" y="20713"/>
                      <a:pt x="6490" y="20637"/>
                      <a:pt x="6515" y="20561"/>
                    </a:cubicBezTo>
                    <a:cubicBezTo>
                      <a:pt x="6515" y="20561"/>
                      <a:pt x="6515" y="20561"/>
                      <a:pt x="6515" y="20561"/>
                    </a:cubicBezTo>
                    <a:cubicBezTo>
                      <a:pt x="6541" y="20510"/>
                      <a:pt x="6617" y="20485"/>
                      <a:pt x="6693" y="20510"/>
                    </a:cubicBezTo>
                    <a:cubicBezTo>
                      <a:pt x="6693" y="20510"/>
                      <a:pt x="6693" y="20510"/>
                      <a:pt x="6693" y="20510"/>
                    </a:cubicBezTo>
                    <a:cubicBezTo>
                      <a:pt x="6744" y="20535"/>
                      <a:pt x="6769" y="20611"/>
                      <a:pt x="6744" y="20662"/>
                    </a:cubicBezTo>
                    <a:cubicBezTo>
                      <a:pt x="6744" y="20662"/>
                      <a:pt x="6744" y="20662"/>
                      <a:pt x="6744" y="20662"/>
                    </a:cubicBezTo>
                    <a:cubicBezTo>
                      <a:pt x="6718" y="20713"/>
                      <a:pt x="6693" y="20738"/>
                      <a:pt x="6642" y="20738"/>
                    </a:cubicBezTo>
                    <a:cubicBezTo>
                      <a:pt x="6642" y="20738"/>
                      <a:pt x="6642" y="20738"/>
                      <a:pt x="6642" y="20738"/>
                    </a:cubicBezTo>
                    <a:cubicBezTo>
                      <a:pt x="6617" y="20738"/>
                      <a:pt x="6592" y="20738"/>
                      <a:pt x="6592" y="20738"/>
                    </a:cubicBezTo>
                    <a:close/>
                    <a:moveTo>
                      <a:pt x="14856" y="20662"/>
                    </a:moveTo>
                    <a:cubicBezTo>
                      <a:pt x="14831" y="20586"/>
                      <a:pt x="14856" y="20510"/>
                      <a:pt x="14932" y="20485"/>
                    </a:cubicBezTo>
                    <a:cubicBezTo>
                      <a:pt x="14932" y="20485"/>
                      <a:pt x="14932" y="20485"/>
                      <a:pt x="14932" y="20485"/>
                    </a:cubicBezTo>
                    <a:cubicBezTo>
                      <a:pt x="15008" y="20459"/>
                      <a:pt x="15059" y="20485"/>
                      <a:pt x="15110" y="20561"/>
                    </a:cubicBezTo>
                    <a:cubicBezTo>
                      <a:pt x="15110" y="20561"/>
                      <a:pt x="15110" y="20561"/>
                      <a:pt x="15110" y="20561"/>
                    </a:cubicBezTo>
                    <a:cubicBezTo>
                      <a:pt x="15135" y="20611"/>
                      <a:pt x="15085" y="20687"/>
                      <a:pt x="15034" y="20713"/>
                    </a:cubicBezTo>
                    <a:cubicBezTo>
                      <a:pt x="15034" y="20713"/>
                      <a:pt x="15034" y="20713"/>
                      <a:pt x="15034" y="20713"/>
                    </a:cubicBezTo>
                    <a:cubicBezTo>
                      <a:pt x="15008" y="20738"/>
                      <a:pt x="15008" y="20738"/>
                      <a:pt x="14983" y="20738"/>
                    </a:cubicBezTo>
                    <a:cubicBezTo>
                      <a:pt x="14983" y="20738"/>
                      <a:pt x="14983" y="20738"/>
                      <a:pt x="14983" y="20738"/>
                    </a:cubicBezTo>
                    <a:cubicBezTo>
                      <a:pt x="14932" y="20738"/>
                      <a:pt x="14882" y="20713"/>
                      <a:pt x="14856" y="20662"/>
                    </a:cubicBezTo>
                    <a:close/>
                    <a:moveTo>
                      <a:pt x="5932" y="20434"/>
                    </a:moveTo>
                    <a:cubicBezTo>
                      <a:pt x="5856" y="20408"/>
                      <a:pt x="5831" y="20332"/>
                      <a:pt x="5882" y="20256"/>
                    </a:cubicBezTo>
                    <a:cubicBezTo>
                      <a:pt x="5882" y="20256"/>
                      <a:pt x="5882" y="20256"/>
                      <a:pt x="5882" y="20256"/>
                    </a:cubicBezTo>
                    <a:cubicBezTo>
                      <a:pt x="5907" y="20206"/>
                      <a:pt x="5983" y="20180"/>
                      <a:pt x="6034" y="20206"/>
                    </a:cubicBezTo>
                    <a:cubicBezTo>
                      <a:pt x="6034" y="20206"/>
                      <a:pt x="6034" y="20206"/>
                      <a:pt x="6034" y="20206"/>
                    </a:cubicBezTo>
                    <a:cubicBezTo>
                      <a:pt x="6110" y="20231"/>
                      <a:pt x="6135" y="20307"/>
                      <a:pt x="6110" y="20383"/>
                    </a:cubicBezTo>
                    <a:cubicBezTo>
                      <a:pt x="6110" y="20383"/>
                      <a:pt x="6110" y="20383"/>
                      <a:pt x="6110" y="20383"/>
                    </a:cubicBezTo>
                    <a:cubicBezTo>
                      <a:pt x="6085" y="20408"/>
                      <a:pt x="6034" y="20434"/>
                      <a:pt x="5983" y="20434"/>
                    </a:cubicBezTo>
                    <a:cubicBezTo>
                      <a:pt x="5983" y="20434"/>
                      <a:pt x="5983" y="20434"/>
                      <a:pt x="5983" y="20434"/>
                    </a:cubicBezTo>
                    <a:cubicBezTo>
                      <a:pt x="5958" y="20434"/>
                      <a:pt x="5958" y="20434"/>
                      <a:pt x="5932" y="20434"/>
                    </a:cubicBezTo>
                    <a:close/>
                    <a:moveTo>
                      <a:pt x="15515" y="20358"/>
                    </a:moveTo>
                    <a:cubicBezTo>
                      <a:pt x="15490" y="20307"/>
                      <a:pt x="15515" y="20231"/>
                      <a:pt x="15566" y="20206"/>
                    </a:cubicBezTo>
                    <a:cubicBezTo>
                      <a:pt x="15566" y="20206"/>
                      <a:pt x="15566" y="20206"/>
                      <a:pt x="15566" y="20206"/>
                    </a:cubicBezTo>
                    <a:cubicBezTo>
                      <a:pt x="15642" y="20155"/>
                      <a:pt x="15718" y="20180"/>
                      <a:pt x="15744" y="20256"/>
                    </a:cubicBezTo>
                    <a:cubicBezTo>
                      <a:pt x="15744" y="20256"/>
                      <a:pt x="15744" y="20256"/>
                      <a:pt x="15744" y="20256"/>
                    </a:cubicBezTo>
                    <a:cubicBezTo>
                      <a:pt x="15769" y="20307"/>
                      <a:pt x="15744" y="20383"/>
                      <a:pt x="15693" y="20408"/>
                    </a:cubicBezTo>
                    <a:cubicBezTo>
                      <a:pt x="15693" y="20408"/>
                      <a:pt x="15693" y="20408"/>
                      <a:pt x="15693" y="20408"/>
                    </a:cubicBezTo>
                    <a:cubicBezTo>
                      <a:pt x="15668" y="20434"/>
                      <a:pt x="15642" y="20434"/>
                      <a:pt x="15617" y="20434"/>
                    </a:cubicBezTo>
                    <a:cubicBezTo>
                      <a:pt x="15617" y="20434"/>
                      <a:pt x="15617" y="20434"/>
                      <a:pt x="15617" y="20434"/>
                    </a:cubicBezTo>
                    <a:cubicBezTo>
                      <a:pt x="15592" y="20434"/>
                      <a:pt x="15541" y="20408"/>
                      <a:pt x="15515" y="20358"/>
                    </a:cubicBezTo>
                    <a:close/>
                    <a:moveTo>
                      <a:pt x="5299" y="20079"/>
                    </a:moveTo>
                    <a:cubicBezTo>
                      <a:pt x="5248" y="20054"/>
                      <a:pt x="5223" y="19977"/>
                      <a:pt x="5248" y="19901"/>
                    </a:cubicBezTo>
                    <a:cubicBezTo>
                      <a:pt x="5248" y="19901"/>
                      <a:pt x="5248" y="19901"/>
                      <a:pt x="5248" y="19901"/>
                    </a:cubicBezTo>
                    <a:cubicBezTo>
                      <a:pt x="5299" y="19851"/>
                      <a:pt x="5375" y="19825"/>
                      <a:pt x="5425" y="19876"/>
                    </a:cubicBezTo>
                    <a:cubicBezTo>
                      <a:pt x="5425" y="19876"/>
                      <a:pt x="5425" y="19876"/>
                      <a:pt x="5425" y="19876"/>
                    </a:cubicBezTo>
                    <a:cubicBezTo>
                      <a:pt x="5476" y="19901"/>
                      <a:pt x="5501" y="19977"/>
                      <a:pt x="5476" y="20028"/>
                    </a:cubicBezTo>
                    <a:cubicBezTo>
                      <a:pt x="5476" y="20028"/>
                      <a:pt x="5476" y="20028"/>
                      <a:pt x="5476" y="20028"/>
                    </a:cubicBezTo>
                    <a:cubicBezTo>
                      <a:pt x="5451" y="20079"/>
                      <a:pt x="5400" y="20104"/>
                      <a:pt x="5349" y="20104"/>
                    </a:cubicBezTo>
                    <a:cubicBezTo>
                      <a:pt x="5349" y="20104"/>
                      <a:pt x="5349" y="20104"/>
                      <a:pt x="5349" y="20104"/>
                    </a:cubicBezTo>
                    <a:cubicBezTo>
                      <a:pt x="5349" y="20104"/>
                      <a:pt x="5324" y="20104"/>
                      <a:pt x="5299" y="20079"/>
                    </a:cubicBezTo>
                    <a:close/>
                    <a:moveTo>
                      <a:pt x="16149" y="20028"/>
                    </a:moveTo>
                    <a:cubicBezTo>
                      <a:pt x="16099" y="19977"/>
                      <a:pt x="16124" y="19901"/>
                      <a:pt x="16175" y="19851"/>
                    </a:cubicBezTo>
                    <a:cubicBezTo>
                      <a:pt x="16175" y="19851"/>
                      <a:pt x="16175" y="19851"/>
                      <a:pt x="16175" y="19851"/>
                    </a:cubicBezTo>
                    <a:cubicBezTo>
                      <a:pt x="16251" y="19825"/>
                      <a:pt x="16327" y="19825"/>
                      <a:pt x="16352" y="19901"/>
                    </a:cubicBezTo>
                    <a:cubicBezTo>
                      <a:pt x="16352" y="19901"/>
                      <a:pt x="16352" y="19901"/>
                      <a:pt x="16352" y="19901"/>
                    </a:cubicBezTo>
                    <a:cubicBezTo>
                      <a:pt x="16403" y="19952"/>
                      <a:pt x="16377" y="20028"/>
                      <a:pt x="16327" y="20079"/>
                    </a:cubicBezTo>
                    <a:cubicBezTo>
                      <a:pt x="16327" y="20079"/>
                      <a:pt x="16327" y="20079"/>
                      <a:pt x="16327" y="20079"/>
                    </a:cubicBezTo>
                    <a:cubicBezTo>
                      <a:pt x="16301" y="20079"/>
                      <a:pt x="16276" y="20079"/>
                      <a:pt x="16251" y="20079"/>
                    </a:cubicBezTo>
                    <a:cubicBezTo>
                      <a:pt x="16251" y="20079"/>
                      <a:pt x="16251" y="20079"/>
                      <a:pt x="16251" y="20079"/>
                    </a:cubicBezTo>
                    <a:cubicBezTo>
                      <a:pt x="16200" y="20079"/>
                      <a:pt x="16175" y="20079"/>
                      <a:pt x="16149" y="20028"/>
                    </a:cubicBezTo>
                    <a:close/>
                    <a:moveTo>
                      <a:pt x="4690" y="19699"/>
                    </a:moveTo>
                    <a:cubicBezTo>
                      <a:pt x="4639" y="19648"/>
                      <a:pt x="4614" y="19572"/>
                      <a:pt x="4665" y="19521"/>
                    </a:cubicBezTo>
                    <a:cubicBezTo>
                      <a:pt x="4665" y="19521"/>
                      <a:pt x="4665" y="19521"/>
                      <a:pt x="4665" y="19521"/>
                    </a:cubicBezTo>
                    <a:cubicBezTo>
                      <a:pt x="4690" y="19470"/>
                      <a:pt x="4766" y="19445"/>
                      <a:pt x="4842" y="19496"/>
                    </a:cubicBezTo>
                    <a:cubicBezTo>
                      <a:pt x="4842" y="19496"/>
                      <a:pt x="4842" y="19496"/>
                      <a:pt x="4842" y="19496"/>
                    </a:cubicBezTo>
                    <a:cubicBezTo>
                      <a:pt x="4893" y="19521"/>
                      <a:pt x="4893" y="19597"/>
                      <a:pt x="4868" y="19648"/>
                    </a:cubicBezTo>
                    <a:cubicBezTo>
                      <a:pt x="4868" y="19648"/>
                      <a:pt x="4868" y="19648"/>
                      <a:pt x="4868" y="19648"/>
                    </a:cubicBezTo>
                    <a:cubicBezTo>
                      <a:pt x="4842" y="19699"/>
                      <a:pt x="4792" y="19724"/>
                      <a:pt x="4766" y="19724"/>
                    </a:cubicBezTo>
                    <a:cubicBezTo>
                      <a:pt x="4766" y="19724"/>
                      <a:pt x="4766" y="19724"/>
                      <a:pt x="4766" y="19724"/>
                    </a:cubicBezTo>
                    <a:cubicBezTo>
                      <a:pt x="4741" y="19724"/>
                      <a:pt x="4715" y="19699"/>
                      <a:pt x="4690" y="19699"/>
                    </a:cubicBezTo>
                    <a:close/>
                    <a:moveTo>
                      <a:pt x="16758" y="19648"/>
                    </a:moveTo>
                    <a:cubicBezTo>
                      <a:pt x="16707" y="19597"/>
                      <a:pt x="16732" y="19521"/>
                      <a:pt x="16783" y="19470"/>
                    </a:cubicBezTo>
                    <a:cubicBezTo>
                      <a:pt x="16783" y="19470"/>
                      <a:pt x="16783" y="19470"/>
                      <a:pt x="16783" y="19470"/>
                    </a:cubicBezTo>
                    <a:cubicBezTo>
                      <a:pt x="16834" y="19445"/>
                      <a:pt x="16910" y="19445"/>
                      <a:pt x="16961" y="19496"/>
                    </a:cubicBezTo>
                    <a:cubicBezTo>
                      <a:pt x="16961" y="19496"/>
                      <a:pt x="16961" y="19496"/>
                      <a:pt x="16961" y="19496"/>
                    </a:cubicBezTo>
                    <a:cubicBezTo>
                      <a:pt x="16986" y="19572"/>
                      <a:pt x="16986" y="19648"/>
                      <a:pt x="16910" y="19673"/>
                    </a:cubicBezTo>
                    <a:cubicBezTo>
                      <a:pt x="16910" y="19673"/>
                      <a:pt x="16910" y="19673"/>
                      <a:pt x="16910" y="19673"/>
                    </a:cubicBezTo>
                    <a:cubicBezTo>
                      <a:pt x="16910" y="19699"/>
                      <a:pt x="16885" y="19699"/>
                      <a:pt x="16859" y="19699"/>
                    </a:cubicBezTo>
                    <a:cubicBezTo>
                      <a:pt x="16859" y="19699"/>
                      <a:pt x="16859" y="19699"/>
                      <a:pt x="16859" y="19699"/>
                    </a:cubicBezTo>
                    <a:cubicBezTo>
                      <a:pt x="16808" y="19699"/>
                      <a:pt x="16758" y="19673"/>
                      <a:pt x="16758" y="19648"/>
                    </a:cubicBezTo>
                    <a:close/>
                    <a:moveTo>
                      <a:pt x="4107" y="19268"/>
                    </a:moveTo>
                    <a:cubicBezTo>
                      <a:pt x="4056" y="19217"/>
                      <a:pt x="4031" y="19141"/>
                      <a:pt x="4082" y="19090"/>
                    </a:cubicBezTo>
                    <a:cubicBezTo>
                      <a:pt x="4082" y="19090"/>
                      <a:pt x="4082" y="19090"/>
                      <a:pt x="4082" y="19090"/>
                    </a:cubicBezTo>
                    <a:cubicBezTo>
                      <a:pt x="4132" y="19039"/>
                      <a:pt x="4208" y="19014"/>
                      <a:pt x="4259" y="19065"/>
                    </a:cubicBezTo>
                    <a:cubicBezTo>
                      <a:pt x="4259" y="19065"/>
                      <a:pt x="4259" y="19065"/>
                      <a:pt x="4259" y="19065"/>
                    </a:cubicBezTo>
                    <a:cubicBezTo>
                      <a:pt x="4310" y="19115"/>
                      <a:pt x="4335" y="19192"/>
                      <a:pt x="4285" y="19242"/>
                    </a:cubicBezTo>
                    <a:cubicBezTo>
                      <a:pt x="4285" y="19242"/>
                      <a:pt x="4285" y="19242"/>
                      <a:pt x="4285" y="19242"/>
                    </a:cubicBezTo>
                    <a:cubicBezTo>
                      <a:pt x="4259" y="19268"/>
                      <a:pt x="4234" y="19293"/>
                      <a:pt x="4183" y="19293"/>
                    </a:cubicBezTo>
                    <a:cubicBezTo>
                      <a:pt x="4183" y="19293"/>
                      <a:pt x="4183" y="19293"/>
                      <a:pt x="4183" y="19293"/>
                    </a:cubicBezTo>
                    <a:cubicBezTo>
                      <a:pt x="4158" y="19293"/>
                      <a:pt x="4132" y="19293"/>
                      <a:pt x="4107" y="19268"/>
                    </a:cubicBezTo>
                    <a:close/>
                    <a:moveTo>
                      <a:pt x="17315" y="19242"/>
                    </a:moveTo>
                    <a:cubicBezTo>
                      <a:pt x="17290" y="19166"/>
                      <a:pt x="17290" y="19090"/>
                      <a:pt x="17341" y="19065"/>
                    </a:cubicBezTo>
                    <a:cubicBezTo>
                      <a:pt x="17341" y="19065"/>
                      <a:pt x="17341" y="19065"/>
                      <a:pt x="17341" y="19065"/>
                    </a:cubicBezTo>
                    <a:cubicBezTo>
                      <a:pt x="17392" y="19014"/>
                      <a:pt x="17468" y="19014"/>
                      <a:pt x="17518" y="19065"/>
                    </a:cubicBezTo>
                    <a:cubicBezTo>
                      <a:pt x="17518" y="19065"/>
                      <a:pt x="17518" y="19065"/>
                      <a:pt x="17518" y="19065"/>
                    </a:cubicBezTo>
                    <a:cubicBezTo>
                      <a:pt x="17569" y="19141"/>
                      <a:pt x="17544" y="19217"/>
                      <a:pt x="17493" y="19242"/>
                    </a:cubicBezTo>
                    <a:cubicBezTo>
                      <a:pt x="17493" y="19242"/>
                      <a:pt x="17493" y="19242"/>
                      <a:pt x="17493" y="19242"/>
                    </a:cubicBezTo>
                    <a:cubicBezTo>
                      <a:pt x="17493" y="19242"/>
                      <a:pt x="17493" y="19242"/>
                      <a:pt x="17493" y="19242"/>
                    </a:cubicBezTo>
                    <a:cubicBezTo>
                      <a:pt x="17493" y="19242"/>
                      <a:pt x="17493" y="19242"/>
                      <a:pt x="17493" y="19242"/>
                    </a:cubicBezTo>
                    <a:cubicBezTo>
                      <a:pt x="17468" y="19268"/>
                      <a:pt x="17442" y="19268"/>
                      <a:pt x="17417" y="19268"/>
                    </a:cubicBezTo>
                    <a:cubicBezTo>
                      <a:pt x="17417" y="19268"/>
                      <a:pt x="17417" y="19268"/>
                      <a:pt x="17417" y="19268"/>
                    </a:cubicBezTo>
                    <a:cubicBezTo>
                      <a:pt x="17392" y="19268"/>
                      <a:pt x="17341" y="19268"/>
                      <a:pt x="17315" y="19242"/>
                    </a:cubicBezTo>
                    <a:close/>
                    <a:moveTo>
                      <a:pt x="3549" y="18786"/>
                    </a:moveTo>
                    <a:cubicBezTo>
                      <a:pt x="3499" y="18761"/>
                      <a:pt x="3499" y="18659"/>
                      <a:pt x="3549" y="18608"/>
                    </a:cubicBezTo>
                    <a:cubicBezTo>
                      <a:pt x="3549" y="18608"/>
                      <a:pt x="3549" y="18608"/>
                      <a:pt x="3549" y="18608"/>
                    </a:cubicBezTo>
                    <a:cubicBezTo>
                      <a:pt x="3600" y="18558"/>
                      <a:pt x="3676" y="18558"/>
                      <a:pt x="3727" y="18608"/>
                    </a:cubicBezTo>
                    <a:cubicBezTo>
                      <a:pt x="3727" y="18608"/>
                      <a:pt x="3727" y="18608"/>
                      <a:pt x="3727" y="18608"/>
                    </a:cubicBezTo>
                    <a:cubicBezTo>
                      <a:pt x="3777" y="18659"/>
                      <a:pt x="3777" y="18735"/>
                      <a:pt x="3727" y="18786"/>
                    </a:cubicBezTo>
                    <a:cubicBezTo>
                      <a:pt x="3727" y="18786"/>
                      <a:pt x="3727" y="18786"/>
                      <a:pt x="3727" y="18786"/>
                    </a:cubicBezTo>
                    <a:cubicBezTo>
                      <a:pt x="3701" y="18811"/>
                      <a:pt x="3676" y="18837"/>
                      <a:pt x="3651" y="18837"/>
                    </a:cubicBezTo>
                    <a:cubicBezTo>
                      <a:pt x="3651" y="18837"/>
                      <a:pt x="3651" y="18837"/>
                      <a:pt x="3651" y="18837"/>
                    </a:cubicBezTo>
                    <a:cubicBezTo>
                      <a:pt x="3600" y="18837"/>
                      <a:pt x="3575" y="18811"/>
                      <a:pt x="3549" y="18786"/>
                    </a:cubicBezTo>
                    <a:close/>
                    <a:moveTo>
                      <a:pt x="17873" y="18786"/>
                    </a:moveTo>
                    <a:cubicBezTo>
                      <a:pt x="17823" y="18735"/>
                      <a:pt x="17823" y="18634"/>
                      <a:pt x="17873" y="18608"/>
                    </a:cubicBezTo>
                    <a:cubicBezTo>
                      <a:pt x="17873" y="18608"/>
                      <a:pt x="17873" y="18608"/>
                      <a:pt x="17873" y="18608"/>
                    </a:cubicBezTo>
                    <a:cubicBezTo>
                      <a:pt x="17924" y="18558"/>
                      <a:pt x="18000" y="18558"/>
                      <a:pt x="18051" y="18608"/>
                    </a:cubicBezTo>
                    <a:cubicBezTo>
                      <a:pt x="18051" y="18608"/>
                      <a:pt x="18051" y="18608"/>
                      <a:pt x="18051" y="18608"/>
                    </a:cubicBezTo>
                    <a:cubicBezTo>
                      <a:pt x="18101" y="18659"/>
                      <a:pt x="18101" y="18735"/>
                      <a:pt x="18051" y="18786"/>
                    </a:cubicBezTo>
                    <a:cubicBezTo>
                      <a:pt x="18051" y="18786"/>
                      <a:pt x="18051" y="18786"/>
                      <a:pt x="18051" y="18786"/>
                    </a:cubicBezTo>
                    <a:cubicBezTo>
                      <a:pt x="18025" y="18811"/>
                      <a:pt x="18000" y="18811"/>
                      <a:pt x="17975" y="18811"/>
                    </a:cubicBezTo>
                    <a:cubicBezTo>
                      <a:pt x="17975" y="18811"/>
                      <a:pt x="17975" y="18811"/>
                      <a:pt x="17975" y="18811"/>
                    </a:cubicBezTo>
                    <a:cubicBezTo>
                      <a:pt x="17924" y="18811"/>
                      <a:pt x="17899" y="18811"/>
                      <a:pt x="17873" y="18786"/>
                    </a:cubicBezTo>
                    <a:close/>
                    <a:moveTo>
                      <a:pt x="3042" y="18304"/>
                    </a:moveTo>
                    <a:cubicBezTo>
                      <a:pt x="2992" y="18254"/>
                      <a:pt x="2992" y="18177"/>
                      <a:pt x="3042" y="18127"/>
                    </a:cubicBezTo>
                    <a:cubicBezTo>
                      <a:pt x="3042" y="18127"/>
                      <a:pt x="3042" y="18127"/>
                      <a:pt x="3042" y="18127"/>
                    </a:cubicBezTo>
                    <a:cubicBezTo>
                      <a:pt x="3093" y="18076"/>
                      <a:pt x="3169" y="18076"/>
                      <a:pt x="3220" y="18127"/>
                    </a:cubicBezTo>
                    <a:cubicBezTo>
                      <a:pt x="3220" y="18127"/>
                      <a:pt x="3220" y="18127"/>
                      <a:pt x="3220" y="18127"/>
                    </a:cubicBezTo>
                    <a:cubicBezTo>
                      <a:pt x="3270" y="18177"/>
                      <a:pt x="3270" y="18254"/>
                      <a:pt x="3220" y="18304"/>
                    </a:cubicBezTo>
                    <a:cubicBezTo>
                      <a:pt x="3220" y="18304"/>
                      <a:pt x="3220" y="18304"/>
                      <a:pt x="3220" y="18304"/>
                    </a:cubicBezTo>
                    <a:cubicBezTo>
                      <a:pt x="3194" y="18330"/>
                      <a:pt x="3169" y="18330"/>
                      <a:pt x="3118" y="18330"/>
                    </a:cubicBezTo>
                    <a:cubicBezTo>
                      <a:pt x="3118" y="18330"/>
                      <a:pt x="3118" y="18330"/>
                      <a:pt x="3118" y="18330"/>
                    </a:cubicBezTo>
                    <a:cubicBezTo>
                      <a:pt x="3093" y="18330"/>
                      <a:pt x="3068" y="18330"/>
                      <a:pt x="3042" y="18304"/>
                    </a:cubicBezTo>
                    <a:close/>
                    <a:moveTo>
                      <a:pt x="18380" y="18279"/>
                    </a:moveTo>
                    <a:cubicBezTo>
                      <a:pt x="18330" y="18228"/>
                      <a:pt x="18330" y="18152"/>
                      <a:pt x="18380" y="18101"/>
                    </a:cubicBezTo>
                    <a:cubicBezTo>
                      <a:pt x="18380" y="18101"/>
                      <a:pt x="18380" y="18101"/>
                      <a:pt x="18380" y="18101"/>
                    </a:cubicBezTo>
                    <a:cubicBezTo>
                      <a:pt x="18431" y="18051"/>
                      <a:pt x="18507" y="18051"/>
                      <a:pt x="18558" y="18101"/>
                    </a:cubicBezTo>
                    <a:cubicBezTo>
                      <a:pt x="18558" y="18101"/>
                      <a:pt x="18558" y="18101"/>
                      <a:pt x="18558" y="18101"/>
                    </a:cubicBezTo>
                    <a:cubicBezTo>
                      <a:pt x="18608" y="18152"/>
                      <a:pt x="18608" y="18228"/>
                      <a:pt x="18558" y="18279"/>
                    </a:cubicBezTo>
                    <a:cubicBezTo>
                      <a:pt x="18558" y="18279"/>
                      <a:pt x="18558" y="18279"/>
                      <a:pt x="18558" y="18279"/>
                    </a:cubicBezTo>
                    <a:cubicBezTo>
                      <a:pt x="18532" y="18304"/>
                      <a:pt x="18507" y="18330"/>
                      <a:pt x="18482" y="18330"/>
                    </a:cubicBezTo>
                    <a:cubicBezTo>
                      <a:pt x="18482" y="18330"/>
                      <a:pt x="18482" y="18330"/>
                      <a:pt x="18482" y="18330"/>
                    </a:cubicBezTo>
                    <a:cubicBezTo>
                      <a:pt x="18456" y="18330"/>
                      <a:pt x="18406" y="18304"/>
                      <a:pt x="18380" y="18279"/>
                    </a:cubicBezTo>
                    <a:close/>
                    <a:moveTo>
                      <a:pt x="2561" y="17772"/>
                    </a:moveTo>
                    <a:cubicBezTo>
                      <a:pt x="2510" y="17696"/>
                      <a:pt x="2510" y="17620"/>
                      <a:pt x="2561" y="17594"/>
                    </a:cubicBezTo>
                    <a:cubicBezTo>
                      <a:pt x="2561" y="17594"/>
                      <a:pt x="2561" y="17594"/>
                      <a:pt x="2561" y="17594"/>
                    </a:cubicBezTo>
                    <a:cubicBezTo>
                      <a:pt x="2611" y="17544"/>
                      <a:pt x="2713" y="17544"/>
                      <a:pt x="2738" y="17594"/>
                    </a:cubicBezTo>
                    <a:cubicBezTo>
                      <a:pt x="2738" y="17594"/>
                      <a:pt x="2738" y="17594"/>
                      <a:pt x="2738" y="17594"/>
                    </a:cubicBezTo>
                    <a:cubicBezTo>
                      <a:pt x="2789" y="17645"/>
                      <a:pt x="2789" y="17721"/>
                      <a:pt x="2738" y="17772"/>
                    </a:cubicBezTo>
                    <a:cubicBezTo>
                      <a:pt x="2738" y="17772"/>
                      <a:pt x="2738" y="17772"/>
                      <a:pt x="2738" y="17772"/>
                    </a:cubicBezTo>
                    <a:cubicBezTo>
                      <a:pt x="2713" y="17797"/>
                      <a:pt x="2687" y="17797"/>
                      <a:pt x="2662" y="17797"/>
                    </a:cubicBezTo>
                    <a:cubicBezTo>
                      <a:pt x="2662" y="17797"/>
                      <a:pt x="2662" y="17797"/>
                      <a:pt x="2662" y="17797"/>
                    </a:cubicBezTo>
                    <a:cubicBezTo>
                      <a:pt x="2611" y="17797"/>
                      <a:pt x="2586" y="17797"/>
                      <a:pt x="2561" y="17772"/>
                    </a:cubicBezTo>
                    <a:close/>
                    <a:moveTo>
                      <a:pt x="18862" y="17772"/>
                    </a:moveTo>
                    <a:cubicBezTo>
                      <a:pt x="18811" y="17721"/>
                      <a:pt x="18811" y="17645"/>
                      <a:pt x="18862" y="17594"/>
                    </a:cubicBezTo>
                    <a:cubicBezTo>
                      <a:pt x="18862" y="17594"/>
                      <a:pt x="18862" y="17594"/>
                      <a:pt x="18862" y="17594"/>
                    </a:cubicBezTo>
                    <a:cubicBezTo>
                      <a:pt x="18913" y="17518"/>
                      <a:pt x="18989" y="17518"/>
                      <a:pt x="19039" y="17569"/>
                    </a:cubicBezTo>
                    <a:cubicBezTo>
                      <a:pt x="19039" y="17569"/>
                      <a:pt x="19039" y="17569"/>
                      <a:pt x="19039" y="17569"/>
                    </a:cubicBezTo>
                    <a:cubicBezTo>
                      <a:pt x="19090" y="17620"/>
                      <a:pt x="19090" y="17696"/>
                      <a:pt x="19039" y="17746"/>
                    </a:cubicBezTo>
                    <a:cubicBezTo>
                      <a:pt x="19039" y="17746"/>
                      <a:pt x="19039" y="17746"/>
                      <a:pt x="19039" y="17746"/>
                    </a:cubicBezTo>
                    <a:cubicBezTo>
                      <a:pt x="19039" y="17746"/>
                      <a:pt x="19039" y="17746"/>
                      <a:pt x="19039" y="17746"/>
                    </a:cubicBezTo>
                    <a:cubicBezTo>
                      <a:pt x="19039" y="17746"/>
                      <a:pt x="19039" y="17746"/>
                      <a:pt x="19039" y="17746"/>
                    </a:cubicBezTo>
                    <a:cubicBezTo>
                      <a:pt x="19014" y="17772"/>
                      <a:pt x="18989" y="17797"/>
                      <a:pt x="18963" y="17797"/>
                    </a:cubicBezTo>
                    <a:cubicBezTo>
                      <a:pt x="18963" y="17797"/>
                      <a:pt x="18963" y="17797"/>
                      <a:pt x="18963" y="17797"/>
                    </a:cubicBezTo>
                    <a:cubicBezTo>
                      <a:pt x="18913" y="17797"/>
                      <a:pt x="18887" y="17772"/>
                      <a:pt x="18862" y="17772"/>
                    </a:cubicBezTo>
                    <a:close/>
                    <a:moveTo>
                      <a:pt x="2104" y="17189"/>
                    </a:moveTo>
                    <a:cubicBezTo>
                      <a:pt x="2104" y="17189"/>
                      <a:pt x="2104" y="17189"/>
                      <a:pt x="2104" y="17189"/>
                    </a:cubicBezTo>
                    <a:cubicBezTo>
                      <a:pt x="2104" y="17189"/>
                      <a:pt x="2104" y="17189"/>
                      <a:pt x="2104" y="17189"/>
                    </a:cubicBezTo>
                    <a:cubicBezTo>
                      <a:pt x="2054" y="17138"/>
                      <a:pt x="2079" y="17062"/>
                      <a:pt x="2130" y="17011"/>
                    </a:cubicBezTo>
                    <a:cubicBezTo>
                      <a:pt x="2130" y="17011"/>
                      <a:pt x="2130" y="17011"/>
                      <a:pt x="2130" y="17011"/>
                    </a:cubicBezTo>
                    <a:cubicBezTo>
                      <a:pt x="2180" y="16986"/>
                      <a:pt x="2282" y="16986"/>
                      <a:pt x="2307" y="17037"/>
                    </a:cubicBezTo>
                    <a:cubicBezTo>
                      <a:pt x="2307" y="17037"/>
                      <a:pt x="2307" y="17037"/>
                      <a:pt x="2307" y="17037"/>
                    </a:cubicBezTo>
                    <a:cubicBezTo>
                      <a:pt x="2358" y="17113"/>
                      <a:pt x="2332" y="17189"/>
                      <a:pt x="2282" y="17214"/>
                    </a:cubicBezTo>
                    <a:cubicBezTo>
                      <a:pt x="2282" y="17214"/>
                      <a:pt x="2282" y="17214"/>
                      <a:pt x="2282" y="17214"/>
                    </a:cubicBezTo>
                    <a:cubicBezTo>
                      <a:pt x="2256" y="17239"/>
                      <a:pt x="2231" y="17239"/>
                      <a:pt x="2206" y="17239"/>
                    </a:cubicBezTo>
                    <a:cubicBezTo>
                      <a:pt x="2206" y="17239"/>
                      <a:pt x="2206" y="17239"/>
                      <a:pt x="2206" y="17239"/>
                    </a:cubicBezTo>
                    <a:cubicBezTo>
                      <a:pt x="2180" y="17239"/>
                      <a:pt x="2130" y="17239"/>
                      <a:pt x="2104" y="17189"/>
                    </a:cubicBezTo>
                    <a:close/>
                    <a:moveTo>
                      <a:pt x="19318" y="17214"/>
                    </a:moveTo>
                    <a:cubicBezTo>
                      <a:pt x="19268" y="17163"/>
                      <a:pt x="19242" y="17087"/>
                      <a:pt x="19293" y="17037"/>
                    </a:cubicBezTo>
                    <a:cubicBezTo>
                      <a:pt x="19293" y="17037"/>
                      <a:pt x="19293" y="17037"/>
                      <a:pt x="19293" y="17037"/>
                    </a:cubicBezTo>
                    <a:cubicBezTo>
                      <a:pt x="19344" y="16986"/>
                      <a:pt x="19420" y="16961"/>
                      <a:pt x="19470" y="17011"/>
                    </a:cubicBezTo>
                    <a:cubicBezTo>
                      <a:pt x="19470" y="17011"/>
                      <a:pt x="19470" y="17011"/>
                      <a:pt x="19470" y="17011"/>
                    </a:cubicBezTo>
                    <a:cubicBezTo>
                      <a:pt x="19521" y="17037"/>
                      <a:pt x="19546" y="17113"/>
                      <a:pt x="19496" y="17189"/>
                    </a:cubicBezTo>
                    <a:cubicBezTo>
                      <a:pt x="19496" y="17189"/>
                      <a:pt x="19496" y="17189"/>
                      <a:pt x="19496" y="17189"/>
                    </a:cubicBezTo>
                    <a:cubicBezTo>
                      <a:pt x="19470" y="17214"/>
                      <a:pt x="19445" y="17239"/>
                      <a:pt x="19394" y="17239"/>
                    </a:cubicBezTo>
                    <a:cubicBezTo>
                      <a:pt x="19394" y="17239"/>
                      <a:pt x="19394" y="17239"/>
                      <a:pt x="19394" y="17239"/>
                    </a:cubicBezTo>
                    <a:cubicBezTo>
                      <a:pt x="19369" y="17239"/>
                      <a:pt x="19344" y="17214"/>
                      <a:pt x="19318" y="17214"/>
                    </a:cubicBezTo>
                    <a:close/>
                    <a:moveTo>
                      <a:pt x="1699" y="16606"/>
                    </a:moveTo>
                    <a:cubicBezTo>
                      <a:pt x="1648" y="16555"/>
                      <a:pt x="1673" y="16454"/>
                      <a:pt x="1724" y="16428"/>
                    </a:cubicBezTo>
                    <a:cubicBezTo>
                      <a:pt x="1724" y="16428"/>
                      <a:pt x="1724" y="16428"/>
                      <a:pt x="1724" y="16428"/>
                    </a:cubicBezTo>
                    <a:cubicBezTo>
                      <a:pt x="1800" y="16377"/>
                      <a:pt x="1876" y="16403"/>
                      <a:pt x="1901" y="16454"/>
                    </a:cubicBezTo>
                    <a:cubicBezTo>
                      <a:pt x="1901" y="16454"/>
                      <a:pt x="1901" y="16454"/>
                      <a:pt x="1901" y="16454"/>
                    </a:cubicBezTo>
                    <a:cubicBezTo>
                      <a:pt x="1952" y="16530"/>
                      <a:pt x="1927" y="16606"/>
                      <a:pt x="1876" y="16631"/>
                    </a:cubicBezTo>
                    <a:cubicBezTo>
                      <a:pt x="1876" y="16631"/>
                      <a:pt x="1876" y="16631"/>
                      <a:pt x="1876" y="16631"/>
                    </a:cubicBezTo>
                    <a:cubicBezTo>
                      <a:pt x="1851" y="16656"/>
                      <a:pt x="1825" y="16656"/>
                      <a:pt x="1800" y="16656"/>
                    </a:cubicBezTo>
                    <a:cubicBezTo>
                      <a:pt x="1800" y="16656"/>
                      <a:pt x="1800" y="16656"/>
                      <a:pt x="1800" y="16656"/>
                    </a:cubicBezTo>
                    <a:cubicBezTo>
                      <a:pt x="1775" y="16656"/>
                      <a:pt x="1724" y="16631"/>
                      <a:pt x="1699" y="16606"/>
                    </a:cubicBezTo>
                    <a:close/>
                    <a:moveTo>
                      <a:pt x="19724" y="16631"/>
                    </a:moveTo>
                    <a:cubicBezTo>
                      <a:pt x="19673" y="16580"/>
                      <a:pt x="19648" y="16504"/>
                      <a:pt x="19699" y="16454"/>
                    </a:cubicBezTo>
                    <a:cubicBezTo>
                      <a:pt x="19699" y="16454"/>
                      <a:pt x="19699" y="16454"/>
                      <a:pt x="19699" y="16454"/>
                    </a:cubicBezTo>
                    <a:cubicBezTo>
                      <a:pt x="19724" y="16377"/>
                      <a:pt x="19800" y="16377"/>
                      <a:pt x="19876" y="16403"/>
                    </a:cubicBezTo>
                    <a:cubicBezTo>
                      <a:pt x="19876" y="16403"/>
                      <a:pt x="19876" y="16403"/>
                      <a:pt x="19876" y="16403"/>
                    </a:cubicBezTo>
                    <a:cubicBezTo>
                      <a:pt x="19927" y="16454"/>
                      <a:pt x="19952" y="16530"/>
                      <a:pt x="19901" y="16580"/>
                    </a:cubicBezTo>
                    <a:cubicBezTo>
                      <a:pt x="19901" y="16580"/>
                      <a:pt x="19901" y="16580"/>
                      <a:pt x="19901" y="16580"/>
                    </a:cubicBezTo>
                    <a:cubicBezTo>
                      <a:pt x="19876" y="16631"/>
                      <a:pt x="19851" y="16656"/>
                      <a:pt x="19800" y="16656"/>
                    </a:cubicBezTo>
                    <a:cubicBezTo>
                      <a:pt x="19800" y="16656"/>
                      <a:pt x="19800" y="16656"/>
                      <a:pt x="19800" y="16656"/>
                    </a:cubicBezTo>
                    <a:cubicBezTo>
                      <a:pt x="19775" y="16656"/>
                      <a:pt x="19749" y="16631"/>
                      <a:pt x="19724" y="16631"/>
                    </a:cubicBezTo>
                    <a:close/>
                    <a:moveTo>
                      <a:pt x="1318" y="15972"/>
                    </a:moveTo>
                    <a:cubicBezTo>
                      <a:pt x="1293" y="15921"/>
                      <a:pt x="1318" y="15845"/>
                      <a:pt x="1369" y="15820"/>
                    </a:cubicBezTo>
                    <a:cubicBezTo>
                      <a:pt x="1369" y="15820"/>
                      <a:pt x="1369" y="15820"/>
                      <a:pt x="1369" y="15820"/>
                    </a:cubicBezTo>
                    <a:cubicBezTo>
                      <a:pt x="1445" y="15769"/>
                      <a:pt x="1521" y="15794"/>
                      <a:pt x="1546" y="15870"/>
                    </a:cubicBezTo>
                    <a:cubicBezTo>
                      <a:pt x="1546" y="15870"/>
                      <a:pt x="1546" y="15870"/>
                      <a:pt x="1546" y="15870"/>
                    </a:cubicBezTo>
                    <a:cubicBezTo>
                      <a:pt x="1597" y="15921"/>
                      <a:pt x="1572" y="15997"/>
                      <a:pt x="1496" y="16023"/>
                    </a:cubicBezTo>
                    <a:cubicBezTo>
                      <a:pt x="1496" y="16023"/>
                      <a:pt x="1496" y="16023"/>
                      <a:pt x="1496" y="16023"/>
                    </a:cubicBezTo>
                    <a:cubicBezTo>
                      <a:pt x="1470" y="16048"/>
                      <a:pt x="1470" y="16048"/>
                      <a:pt x="1445" y="16048"/>
                    </a:cubicBezTo>
                    <a:cubicBezTo>
                      <a:pt x="1445" y="16048"/>
                      <a:pt x="1445" y="16048"/>
                      <a:pt x="1445" y="16048"/>
                    </a:cubicBezTo>
                    <a:cubicBezTo>
                      <a:pt x="1394" y="16048"/>
                      <a:pt x="1344" y="16023"/>
                      <a:pt x="1318" y="15972"/>
                    </a:cubicBezTo>
                    <a:close/>
                    <a:moveTo>
                      <a:pt x="20104" y="16023"/>
                    </a:moveTo>
                    <a:cubicBezTo>
                      <a:pt x="20028" y="15972"/>
                      <a:pt x="20028" y="15896"/>
                      <a:pt x="20054" y="15845"/>
                    </a:cubicBezTo>
                    <a:cubicBezTo>
                      <a:pt x="20054" y="15845"/>
                      <a:pt x="20054" y="15845"/>
                      <a:pt x="20054" y="15845"/>
                    </a:cubicBezTo>
                    <a:cubicBezTo>
                      <a:pt x="20079" y="15769"/>
                      <a:pt x="20155" y="15769"/>
                      <a:pt x="20231" y="15794"/>
                    </a:cubicBezTo>
                    <a:cubicBezTo>
                      <a:pt x="20231" y="15794"/>
                      <a:pt x="20231" y="15794"/>
                      <a:pt x="20231" y="15794"/>
                    </a:cubicBezTo>
                    <a:cubicBezTo>
                      <a:pt x="20282" y="15820"/>
                      <a:pt x="20307" y="15896"/>
                      <a:pt x="20282" y="15972"/>
                    </a:cubicBezTo>
                    <a:cubicBezTo>
                      <a:pt x="20282" y="15972"/>
                      <a:pt x="20282" y="15972"/>
                      <a:pt x="20282" y="15972"/>
                    </a:cubicBezTo>
                    <a:cubicBezTo>
                      <a:pt x="20256" y="15997"/>
                      <a:pt x="20206" y="16023"/>
                      <a:pt x="20155" y="16023"/>
                    </a:cubicBezTo>
                    <a:cubicBezTo>
                      <a:pt x="20155" y="16023"/>
                      <a:pt x="20155" y="16023"/>
                      <a:pt x="20155" y="16023"/>
                    </a:cubicBezTo>
                    <a:cubicBezTo>
                      <a:pt x="20130" y="16023"/>
                      <a:pt x="20130" y="16023"/>
                      <a:pt x="20104" y="16023"/>
                    </a:cubicBezTo>
                    <a:close/>
                    <a:moveTo>
                      <a:pt x="1014" y="15338"/>
                    </a:moveTo>
                    <a:cubicBezTo>
                      <a:pt x="963" y="15287"/>
                      <a:pt x="989" y="15211"/>
                      <a:pt x="1065" y="15161"/>
                    </a:cubicBezTo>
                    <a:cubicBezTo>
                      <a:pt x="1065" y="15161"/>
                      <a:pt x="1065" y="15161"/>
                      <a:pt x="1065" y="15161"/>
                    </a:cubicBezTo>
                    <a:cubicBezTo>
                      <a:pt x="1141" y="15135"/>
                      <a:pt x="1192" y="15161"/>
                      <a:pt x="1242" y="15237"/>
                    </a:cubicBezTo>
                    <a:cubicBezTo>
                      <a:pt x="1242" y="15237"/>
                      <a:pt x="1242" y="15237"/>
                      <a:pt x="1242" y="15237"/>
                    </a:cubicBezTo>
                    <a:cubicBezTo>
                      <a:pt x="1268" y="15287"/>
                      <a:pt x="1242" y="15363"/>
                      <a:pt x="1166" y="15389"/>
                    </a:cubicBezTo>
                    <a:cubicBezTo>
                      <a:pt x="1166" y="15389"/>
                      <a:pt x="1166" y="15389"/>
                      <a:pt x="1166" y="15389"/>
                    </a:cubicBezTo>
                    <a:cubicBezTo>
                      <a:pt x="1166" y="15414"/>
                      <a:pt x="1141" y="15414"/>
                      <a:pt x="1115" y="15414"/>
                    </a:cubicBezTo>
                    <a:cubicBezTo>
                      <a:pt x="1115" y="15414"/>
                      <a:pt x="1115" y="15414"/>
                      <a:pt x="1115" y="15414"/>
                    </a:cubicBezTo>
                    <a:cubicBezTo>
                      <a:pt x="1065" y="15414"/>
                      <a:pt x="1014" y="15389"/>
                      <a:pt x="1014" y="15338"/>
                    </a:cubicBezTo>
                    <a:close/>
                    <a:moveTo>
                      <a:pt x="20434" y="15389"/>
                    </a:moveTo>
                    <a:cubicBezTo>
                      <a:pt x="20358" y="15363"/>
                      <a:pt x="20332" y="15287"/>
                      <a:pt x="20358" y="15211"/>
                    </a:cubicBezTo>
                    <a:cubicBezTo>
                      <a:pt x="20358" y="15211"/>
                      <a:pt x="20358" y="15211"/>
                      <a:pt x="20358" y="15211"/>
                    </a:cubicBezTo>
                    <a:cubicBezTo>
                      <a:pt x="20408" y="15161"/>
                      <a:pt x="20485" y="15110"/>
                      <a:pt x="20535" y="15161"/>
                    </a:cubicBezTo>
                    <a:cubicBezTo>
                      <a:pt x="20535" y="15161"/>
                      <a:pt x="20535" y="15161"/>
                      <a:pt x="20535" y="15161"/>
                    </a:cubicBezTo>
                    <a:cubicBezTo>
                      <a:pt x="20611" y="15186"/>
                      <a:pt x="20637" y="15262"/>
                      <a:pt x="20611" y="15313"/>
                    </a:cubicBezTo>
                    <a:cubicBezTo>
                      <a:pt x="20611" y="15313"/>
                      <a:pt x="20611" y="15313"/>
                      <a:pt x="20611" y="15313"/>
                    </a:cubicBezTo>
                    <a:cubicBezTo>
                      <a:pt x="20586" y="15363"/>
                      <a:pt x="20535" y="15389"/>
                      <a:pt x="20485" y="15389"/>
                    </a:cubicBezTo>
                    <a:cubicBezTo>
                      <a:pt x="20485" y="15389"/>
                      <a:pt x="20485" y="15389"/>
                      <a:pt x="20485" y="15389"/>
                    </a:cubicBezTo>
                    <a:cubicBezTo>
                      <a:pt x="20459" y="15389"/>
                      <a:pt x="20459" y="15389"/>
                      <a:pt x="20434" y="15389"/>
                    </a:cubicBezTo>
                    <a:close/>
                    <a:moveTo>
                      <a:pt x="710" y="14679"/>
                    </a:moveTo>
                    <a:cubicBezTo>
                      <a:pt x="685" y="14603"/>
                      <a:pt x="735" y="14527"/>
                      <a:pt x="786" y="14501"/>
                    </a:cubicBezTo>
                    <a:cubicBezTo>
                      <a:pt x="786" y="14501"/>
                      <a:pt x="786" y="14501"/>
                      <a:pt x="786" y="14501"/>
                    </a:cubicBezTo>
                    <a:cubicBezTo>
                      <a:pt x="862" y="14476"/>
                      <a:pt x="938" y="14527"/>
                      <a:pt x="963" y="14577"/>
                    </a:cubicBezTo>
                    <a:cubicBezTo>
                      <a:pt x="963" y="14577"/>
                      <a:pt x="963" y="14577"/>
                      <a:pt x="963" y="14577"/>
                    </a:cubicBezTo>
                    <a:cubicBezTo>
                      <a:pt x="989" y="14654"/>
                      <a:pt x="938" y="14730"/>
                      <a:pt x="887" y="14755"/>
                    </a:cubicBezTo>
                    <a:cubicBezTo>
                      <a:pt x="887" y="14755"/>
                      <a:pt x="887" y="14755"/>
                      <a:pt x="887" y="14755"/>
                    </a:cubicBezTo>
                    <a:cubicBezTo>
                      <a:pt x="862" y="14755"/>
                      <a:pt x="862" y="14755"/>
                      <a:pt x="837" y="14755"/>
                    </a:cubicBezTo>
                    <a:cubicBezTo>
                      <a:pt x="837" y="14755"/>
                      <a:pt x="837" y="14755"/>
                      <a:pt x="837" y="14755"/>
                    </a:cubicBezTo>
                    <a:cubicBezTo>
                      <a:pt x="786" y="14755"/>
                      <a:pt x="735" y="14730"/>
                      <a:pt x="710" y="14679"/>
                    </a:cubicBezTo>
                    <a:close/>
                    <a:moveTo>
                      <a:pt x="20713" y="14730"/>
                    </a:moveTo>
                    <a:cubicBezTo>
                      <a:pt x="20662" y="14704"/>
                      <a:pt x="20611" y="14628"/>
                      <a:pt x="20637" y="14552"/>
                    </a:cubicBezTo>
                    <a:cubicBezTo>
                      <a:pt x="20637" y="14552"/>
                      <a:pt x="20637" y="14552"/>
                      <a:pt x="20637" y="14552"/>
                    </a:cubicBezTo>
                    <a:cubicBezTo>
                      <a:pt x="20662" y="14501"/>
                      <a:pt x="20738" y="14476"/>
                      <a:pt x="20814" y="14501"/>
                    </a:cubicBezTo>
                    <a:cubicBezTo>
                      <a:pt x="20814" y="14501"/>
                      <a:pt x="20814" y="14501"/>
                      <a:pt x="20814" y="14501"/>
                    </a:cubicBezTo>
                    <a:cubicBezTo>
                      <a:pt x="20865" y="14527"/>
                      <a:pt x="20915" y="14577"/>
                      <a:pt x="20890" y="14654"/>
                    </a:cubicBezTo>
                    <a:cubicBezTo>
                      <a:pt x="20890" y="14654"/>
                      <a:pt x="20890" y="14654"/>
                      <a:pt x="20890" y="14654"/>
                    </a:cubicBezTo>
                    <a:cubicBezTo>
                      <a:pt x="20890" y="14654"/>
                      <a:pt x="20890" y="14654"/>
                      <a:pt x="20890" y="14654"/>
                    </a:cubicBezTo>
                    <a:cubicBezTo>
                      <a:pt x="20890" y="14654"/>
                      <a:pt x="20890" y="14654"/>
                      <a:pt x="20890" y="14654"/>
                    </a:cubicBezTo>
                    <a:cubicBezTo>
                      <a:pt x="20865" y="14704"/>
                      <a:pt x="20814" y="14730"/>
                      <a:pt x="20763" y="14730"/>
                    </a:cubicBezTo>
                    <a:cubicBezTo>
                      <a:pt x="20763" y="14730"/>
                      <a:pt x="20763" y="14730"/>
                      <a:pt x="20763" y="14730"/>
                    </a:cubicBezTo>
                    <a:cubicBezTo>
                      <a:pt x="20738" y="14730"/>
                      <a:pt x="20738" y="14730"/>
                      <a:pt x="20713" y="14730"/>
                    </a:cubicBezTo>
                    <a:close/>
                    <a:moveTo>
                      <a:pt x="482" y="13994"/>
                    </a:moveTo>
                    <a:cubicBezTo>
                      <a:pt x="456" y="13918"/>
                      <a:pt x="507" y="13868"/>
                      <a:pt x="558" y="13842"/>
                    </a:cubicBezTo>
                    <a:cubicBezTo>
                      <a:pt x="558" y="13842"/>
                      <a:pt x="558" y="13842"/>
                      <a:pt x="558" y="13842"/>
                    </a:cubicBezTo>
                    <a:cubicBezTo>
                      <a:pt x="634" y="13817"/>
                      <a:pt x="710" y="13842"/>
                      <a:pt x="735" y="13918"/>
                    </a:cubicBezTo>
                    <a:cubicBezTo>
                      <a:pt x="735" y="13918"/>
                      <a:pt x="735" y="13918"/>
                      <a:pt x="735" y="13918"/>
                    </a:cubicBezTo>
                    <a:cubicBezTo>
                      <a:pt x="735" y="13994"/>
                      <a:pt x="710" y="14070"/>
                      <a:pt x="634" y="14070"/>
                    </a:cubicBezTo>
                    <a:cubicBezTo>
                      <a:pt x="634" y="14070"/>
                      <a:pt x="634" y="14070"/>
                      <a:pt x="634" y="14070"/>
                    </a:cubicBezTo>
                    <a:cubicBezTo>
                      <a:pt x="634" y="14096"/>
                      <a:pt x="608" y="14096"/>
                      <a:pt x="608" y="14096"/>
                    </a:cubicBezTo>
                    <a:cubicBezTo>
                      <a:pt x="608" y="14096"/>
                      <a:pt x="608" y="14096"/>
                      <a:pt x="608" y="14096"/>
                    </a:cubicBezTo>
                    <a:cubicBezTo>
                      <a:pt x="558" y="14096"/>
                      <a:pt x="507" y="14045"/>
                      <a:pt x="482" y="13994"/>
                    </a:cubicBezTo>
                    <a:close/>
                    <a:moveTo>
                      <a:pt x="20966" y="14045"/>
                    </a:moveTo>
                    <a:cubicBezTo>
                      <a:pt x="20890" y="14045"/>
                      <a:pt x="20865" y="13969"/>
                      <a:pt x="20865" y="13893"/>
                    </a:cubicBezTo>
                    <a:cubicBezTo>
                      <a:pt x="20865" y="13893"/>
                      <a:pt x="20865" y="13893"/>
                      <a:pt x="20865" y="13893"/>
                    </a:cubicBezTo>
                    <a:cubicBezTo>
                      <a:pt x="20890" y="13842"/>
                      <a:pt x="20966" y="13792"/>
                      <a:pt x="21042" y="13817"/>
                    </a:cubicBezTo>
                    <a:cubicBezTo>
                      <a:pt x="21042" y="13817"/>
                      <a:pt x="21042" y="13817"/>
                      <a:pt x="21042" y="13817"/>
                    </a:cubicBezTo>
                    <a:cubicBezTo>
                      <a:pt x="21093" y="13842"/>
                      <a:pt x="21144" y="13893"/>
                      <a:pt x="21118" y="13969"/>
                    </a:cubicBezTo>
                    <a:cubicBezTo>
                      <a:pt x="21118" y="13969"/>
                      <a:pt x="21118" y="13969"/>
                      <a:pt x="21118" y="13969"/>
                    </a:cubicBezTo>
                    <a:cubicBezTo>
                      <a:pt x="21093" y="14020"/>
                      <a:pt x="21042" y="14070"/>
                      <a:pt x="20992" y="14070"/>
                    </a:cubicBezTo>
                    <a:cubicBezTo>
                      <a:pt x="20992" y="14070"/>
                      <a:pt x="20992" y="14070"/>
                      <a:pt x="20992" y="14070"/>
                    </a:cubicBezTo>
                    <a:cubicBezTo>
                      <a:pt x="20992" y="14070"/>
                      <a:pt x="20966" y="14070"/>
                      <a:pt x="20966" y="14045"/>
                    </a:cubicBezTo>
                    <a:close/>
                    <a:moveTo>
                      <a:pt x="304" y="13310"/>
                    </a:moveTo>
                    <a:cubicBezTo>
                      <a:pt x="279" y="13234"/>
                      <a:pt x="330" y="13158"/>
                      <a:pt x="380" y="13158"/>
                    </a:cubicBezTo>
                    <a:cubicBezTo>
                      <a:pt x="380" y="13158"/>
                      <a:pt x="380" y="13158"/>
                      <a:pt x="380" y="13158"/>
                    </a:cubicBezTo>
                    <a:cubicBezTo>
                      <a:pt x="456" y="13132"/>
                      <a:pt x="532" y="13183"/>
                      <a:pt x="532" y="13234"/>
                    </a:cubicBezTo>
                    <a:cubicBezTo>
                      <a:pt x="532" y="13234"/>
                      <a:pt x="532" y="13234"/>
                      <a:pt x="532" y="13234"/>
                    </a:cubicBezTo>
                    <a:cubicBezTo>
                      <a:pt x="558" y="13310"/>
                      <a:pt x="507" y="13386"/>
                      <a:pt x="456" y="13386"/>
                    </a:cubicBezTo>
                    <a:cubicBezTo>
                      <a:pt x="456" y="13386"/>
                      <a:pt x="456" y="13386"/>
                      <a:pt x="456" y="13386"/>
                    </a:cubicBezTo>
                    <a:cubicBezTo>
                      <a:pt x="431" y="13386"/>
                      <a:pt x="431" y="13386"/>
                      <a:pt x="406" y="13386"/>
                    </a:cubicBezTo>
                    <a:cubicBezTo>
                      <a:pt x="406" y="13386"/>
                      <a:pt x="406" y="13386"/>
                      <a:pt x="406" y="13386"/>
                    </a:cubicBezTo>
                    <a:cubicBezTo>
                      <a:pt x="355" y="13386"/>
                      <a:pt x="304" y="13361"/>
                      <a:pt x="304" y="13310"/>
                    </a:cubicBezTo>
                    <a:close/>
                    <a:moveTo>
                      <a:pt x="21144" y="13361"/>
                    </a:moveTo>
                    <a:cubicBezTo>
                      <a:pt x="21093" y="13361"/>
                      <a:pt x="21042" y="13285"/>
                      <a:pt x="21068" y="13208"/>
                    </a:cubicBezTo>
                    <a:cubicBezTo>
                      <a:pt x="21068" y="13208"/>
                      <a:pt x="21068" y="13208"/>
                      <a:pt x="21068" y="13208"/>
                    </a:cubicBezTo>
                    <a:cubicBezTo>
                      <a:pt x="21068" y="13158"/>
                      <a:pt x="21144" y="13107"/>
                      <a:pt x="21220" y="13132"/>
                    </a:cubicBezTo>
                    <a:cubicBezTo>
                      <a:pt x="21220" y="13132"/>
                      <a:pt x="21220" y="13132"/>
                      <a:pt x="21220" y="13132"/>
                    </a:cubicBezTo>
                    <a:cubicBezTo>
                      <a:pt x="21270" y="13132"/>
                      <a:pt x="21321" y="13208"/>
                      <a:pt x="21296" y="13285"/>
                    </a:cubicBezTo>
                    <a:cubicBezTo>
                      <a:pt x="21296" y="13285"/>
                      <a:pt x="21296" y="13285"/>
                      <a:pt x="21296" y="13285"/>
                    </a:cubicBezTo>
                    <a:cubicBezTo>
                      <a:pt x="21296" y="13335"/>
                      <a:pt x="21245" y="13386"/>
                      <a:pt x="21194" y="13386"/>
                    </a:cubicBezTo>
                    <a:cubicBezTo>
                      <a:pt x="21194" y="13386"/>
                      <a:pt x="21194" y="13386"/>
                      <a:pt x="21194" y="13386"/>
                    </a:cubicBezTo>
                    <a:cubicBezTo>
                      <a:pt x="21169" y="13386"/>
                      <a:pt x="21169" y="13361"/>
                      <a:pt x="21144" y="13361"/>
                    </a:cubicBezTo>
                    <a:close/>
                    <a:moveTo>
                      <a:pt x="152" y="12600"/>
                    </a:moveTo>
                    <a:cubicBezTo>
                      <a:pt x="127" y="12524"/>
                      <a:pt x="177" y="12448"/>
                      <a:pt x="254" y="12448"/>
                    </a:cubicBezTo>
                    <a:cubicBezTo>
                      <a:pt x="254" y="12448"/>
                      <a:pt x="254" y="12448"/>
                      <a:pt x="254" y="12448"/>
                    </a:cubicBezTo>
                    <a:cubicBezTo>
                      <a:pt x="330" y="12448"/>
                      <a:pt x="380" y="12473"/>
                      <a:pt x="406" y="12549"/>
                    </a:cubicBezTo>
                    <a:cubicBezTo>
                      <a:pt x="406" y="12549"/>
                      <a:pt x="406" y="12549"/>
                      <a:pt x="406" y="12549"/>
                    </a:cubicBezTo>
                    <a:cubicBezTo>
                      <a:pt x="406" y="12625"/>
                      <a:pt x="355" y="12676"/>
                      <a:pt x="304" y="12701"/>
                    </a:cubicBezTo>
                    <a:cubicBezTo>
                      <a:pt x="304" y="12701"/>
                      <a:pt x="304" y="12701"/>
                      <a:pt x="304" y="12701"/>
                    </a:cubicBezTo>
                    <a:cubicBezTo>
                      <a:pt x="279" y="12701"/>
                      <a:pt x="279" y="12701"/>
                      <a:pt x="279" y="12701"/>
                    </a:cubicBezTo>
                    <a:cubicBezTo>
                      <a:pt x="279" y="12701"/>
                      <a:pt x="279" y="12701"/>
                      <a:pt x="279" y="12701"/>
                    </a:cubicBezTo>
                    <a:cubicBezTo>
                      <a:pt x="203" y="12701"/>
                      <a:pt x="152" y="12651"/>
                      <a:pt x="152" y="12600"/>
                    </a:cubicBezTo>
                    <a:close/>
                    <a:moveTo>
                      <a:pt x="21296" y="12676"/>
                    </a:moveTo>
                    <a:cubicBezTo>
                      <a:pt x="21245" y="12651"/>
                      <a:pt x="21194" y="12600"/>
                      <a:pt x="21194" y="12524"/>
                    </a:cubicBezTo>
                    <a:cubicBezTo>
                      <a:pt x="21194" y="12524"/>
                      <a:pt x="21194" y="12524"/>
                      <a:pt x="21194" y="12524"/>
                    </a:cubicBezTo>
                    <a:cubicBezTo>
                      <a:pt x="21220" y="12448"/>
                      <a:pt x="21270" y="12423"/>
                      <a:pt x="21346" y="12423"/>
                    </a:cubicBezTo>
                    <a:cubicBezTo>
                      <a:pt x="21346" y="12423"/>
                      <a:pt x="21346" y="12423"/>
                      <a:pt x="21346" y="12423"/>
                    </a:cubicBezTo>
                    <a:cubicBezTo>
                      <a:pt x="21423" y="12423"/>
                      <a:pt x="21448" y="12499"/>
                      <a:pt x="21448" y="12575"/>
                    </a:cubicBezTo>
                    <a:cubicBezTo>
                      <a:pt x="21448" y="12575"/>
                      <a:pt x="21448" y="12575"/>
                      <a:pt x="21448" y="12575"/>
                    </a:cubicBezTo>
                    <a:cubicBezTo>
                      <a:pt x="21448" y="12625"/>
                      <a:pt x="21397" y="12676"/>
                      <a:pt x="21321" y="12676"/>
                    </a:cubicBezTo>
                    <a:cubicBezTo>
                      <a:pt x="21321" y="12676"/>
                      <a:pt x="21321" y="12676"/>
                      <a:pt x="21321" y="12676"/>
                    </a:cubicBezTo>
                    <a:cubicBezTo>
                      <a:pt x="21321" y="12676"/>
                      <a:pt x="21321" y="12676"/>
                      <a:pt x="21296" y="12676"/>
                    </a:cubicBezTo>
                    <a:close/>
                    <a:moveTo>
                      <a:pt x="51" y="11890"/>
                    </a:moveTo>
                    <a:cubicBezTo>
                      <a:pt x="51" y="11890"/>
                      <a:pt x="51" y="11890"/>
                      <a:pt x="51" y="11890"/>
                    </a:cubicBezTo>
                    <a:cubicBezTo>
                      <a:pt x="51" y="11890"/>
                      <a:pt x="51" y="11890"/>
                      <a:pt x="51" y="11890"/>
                    </a:cubicBezTo>
                    <a:cubicBezTo>
                      <a:pt x="51" y="11814"/>
                      <a:pt x="101" y="11738"/>
                      <a:pt x="177" y="11738"/>
                    </a:cubicBezTo>
                    <a:cubicBezTo>
                      <a:pt x="177" y="11738"/>
                      <a:pt x="177" y="11738"/>
                      <a:pt x="177" y="11738"/>
                    </a:cubicBezTo>
                    <a:cubicBezTo>
                      <a:pt x="228" y="11738"/>
                      <a:pt x="304" y="11789"/>
                      <a:pt x="304" y="11865"/>
                    </a:cubicBezTo>
                    <a:cubicBezTo>
                      <a:pt x="304" y="11865"/>
                      <a:pt x="304" y="11865"/>
                      <a:pt x="304" y="11865"/>
                    </a:cubicBezTo>
                    <a:cubicBezTo>
                      <a:pt x="304" y="11915"/>
                      <a:pt x="254" y="11992"/>
                      <a:pt x="203" y="11992"/>
                    </a:cubicBezTo>
                    <a:cubicBezTo>
                      <a:pt x="203" y="11992"/>
                      <a:pt x="203" y="11992"/>
                      <a:pt x="203" y="11992"/>
                    </a:cubicBezTo>
                    <a:cubicBezTo>
                      <a:pt x="177" y="11992"/>
                      <a:pt x="177" y="11992"/>
                      <a:pt x="177" y="11992"/>
                    </a:cubicBezTo>
                    <a:cubicBezTo>
                      <a:pt x="177" y="11992"/>
                      <a:pt x="177" y="11992"/>
                      <a:pt x="177" y="11992"/>
                    </a:cubicBezTo>
                    <a:cubicBezTo>
                      <a:pt x="127" y="11992"/>
                      <a:pt x="51" y="11941"/>
                      <a:pt x="51" y="11890"/>
                    </a:cubicBezTo>
                    <a:close/>
                    <a:moveTo>
                      <a:pt x="21397" y="11966"/>
                    </a:moveTo>
                    <a:cubicBezTo>
                      <a:pt x="21346" y="11966"/>
                      <a:pt x="21296" y="11890"/>
                      <a:pt x="21296" y="11839"/>
                    </a:cubicBezTo>
                    <a:cubicBezTo>
                      <a:pt x="21296" y="11839"/>
                      <a:pt x="21296" y="11839"/>
                      <a:pt x="21296" y="11839"/>
                    </a:cubicBezTo>
                    <a:cubicBezTo>
                      <a:pt x="21296" y="11763"/>
                      <a:pt x="21372" y="11713"/>
                      <a:pt x="21423" y="11713"/>
                    </a:cubicBezTo>
                    <a:cubicBezTo>
                      <a:pt x="21423" y="11713"/>
                      <a:pt x="21423" y="11713"/>
                      <a:pt x="21423" y="11713"/>
                    </a:cubicBezTo>
                    <a:cubicBezTo>
                      <a:pt x="21499" y="11713"/>
                      <a:pt x="21549" y="11789"/>
                      <a:pt x="21549" y="11865"/>
                    </a:cubicBezTo>
                    <a:cubicBezTo>
                      <a:pt x="21549" y="11865"/>
                      <a:pt x="21549" y="11865"/>
                      <a:pt x="21549" y="11865"/>
                    </a:cubicBezTo>
                    <a:cubicBezTo>
                      <a:pt x="21549" y="11915"/>
                      <a:pt x="21473" y="11966"/>
                      <a:pt x="21423" y="11966"/>
                    </a:cubicBezTo>
                    <a:cubicBezTo>
                      <a:pt x="21423" y="11966"/>
                      <a:pt x="21423" y="11966"/>
                      <a:pt x="21423" y="11966"/>
                    </a:cubicBezTo>
                    <a:cubicBezTo>
                      <a:pt x="21423" y="11966"/>
                      <a:pt x="21397" y="11966"/>
                      <a:pt x="21397" y="11966"/>
                    </a:cubicBezTo>
                    <a:close/>
                    <a:moveTo>
                      <a:pt x="0" y="11155"/>
                    </a:moveTo>
                    <a:cubicBezTo>
                      <a:pt x="0" y="11079"/>
                      <a:pt x="51" y="11028"/>
                      <a:pt x="127" y="11028"/>
                    </a:cubicBezTo>
                    <a:cubicBezTo>
                      <a:pt x="127" y="11028"/>
                      <a:pt x="127" y="11028"/>
                      <a:pt x="127" y="11028"/>
                    </a:cubicBezTo>
                    <a:cubicBezTo>
                      <a:pt x="203" y="11028"/>
                      <a:pt x="254" y="11079"/>
                      <a:pt x="254" y="11155"/>
                    </a:cubicBezTo>
                    <a:cubicBezTo>
                      <a:pt x="254" y="11155"/>
                      <a:pt x="254" y="11155"/>
                      <a:pt x="254" y="11155"/>
                    </a:cubicBezTo>
                    <a:cubicBezTo>
                      <a:pt x="254" y="11231"/>
                      <a:pt x="203" y="11282"/>
                      <a:pt x="127" y="11282"/>
                    </a:cubicBezTo>
                    <a:cubicBezTo>
                      <a:pt x="127" y="11282"/>
                      <a:pt x="127" y="11282"/>
                      <a:pt x="127" y="11282"/>
                    </a:cubicBezTo>
                    <a:cubicBezTo>
                      <a:pt x="127" y="11282"/>
                      <a:pt x="127" y="11282"/>
                      <a:pt x="127" y="11282"/>
                    </a:cubicBezTo>
                    <a:cubicBezTo>
                      <a:pt x="127" y="11282"/>
                      <a:pt x="127" y="11282"/>
                      <a:pt x="127" y="11282"/>
                    </a:cubicBezTo>
                    <a:cubicBezTo>
                      <a:pt x="51" y="11282"/>
                      <a:pt x="0" y="11231"/>
                      <a:pt x="0" y="11155"/>
                    </a:cubicBezTo>
                    <a:close/>
                    <a:moveTo>
                      <a:pt x="21448" y="11256"/>
                    </a:moveTo>
                    <a:cubicBezTo>
                      <a:pt x="21397" y="11256"/>
                      <a:pt x="21346" y="11206"/>
                      <a:pt x="21346" y="11130"/>
                    </a:cubicBezTo>
                    <a:cubicBezTo>
                      <a:pt x="21346" y="11130"/>
                      <a:pt x="21346" y="11130"/>
                      <a:pt x="21346" y="11130"/>
                    </a:cubicBezTo>
                    <a:cubicBezTo>
                      <a:pt x="21346" y="11054"/>
                      <a:pt x="21397" y="11003"/>
                      <a:pt x="21473" y="11003"/>
                    </a:cubicBezTo>
                    <a:cubicBezTo>
                      <a:pt x="21473" y="11003"/>
                      <a:pt x="21473" y="11003"/>
                      <a:pt x="21473" y="11003"/>
                    </a:cubicBezTo>
                    <a:cubicBezTo>
                      <a:pt x="21549" y="11003"/>
                      <a:pt x="21600" y="11054"/>
                      <a:pt x="21600" y="11130"/>
                    </a:cubicBezTo>
                    <a:cubicBezTo>
                      <a:pt x="21600" y="11130"/>
                      <a:pt x="21600" y="11130"/>
                      <a:pt x="21600" y="11130"/>
                    </a:cubicBezTo>
                    <a:cubicBezTo>
                      <a:pt x="21600" y="11206"/>
                      <a:pt x="21524" y="11256"/>
                      <a:pt x="21473" y="11256"/>
                    </a:cubicBezTo>
                    <a:cubicBezTo>
                      <a:pt x="21473" y="11256"/>
                      <a:pt x="21473" y="11256"/>
                      <a:pt x="21473" y="11256"/>
                    </a:cubicBezTo>
                    <a:cubicBezTo>
                      <a:pt x="21473" y="11256"/>
                      <a:pt x="21448" y="11256"/>
                      <a:pt x="21448" y="11256"/>
                    </a:cubicBezTo>
                    <a:close/>
                    <a:moveTo>
                      <a:pt x="127" y="10572"/>
                    </a:moveTo>
                    <a:cubicBezTo>
                      <a:pt x="51" y="10572"/>
                      <a:pt x="0" y="10496"/>
                      <a:pt x="0" y="10445"/>
                    </a:cubicBezTo>
                    <a:cubicBezTo>
                      <a:pt x="0" y="10445"/>
                      <a:pt x="0" y="10445"/>
                      <a:pt x="0" y="10445"/>
                    </a:cubicBezTo>
                    <a:cubicBezTo>
                      <a:pt x="0" y="10445"/>
                      <a:pt x="0" y="10445"/>
                      <a:pt x="0" y="10445"/>
                    </a:cubicBezTo>
                    <a:cubicBezTo>
                      <a:pt x="0" y="10445"/>
                      <a:pt x="0" y="10445"/>
                      <a:pt x="0" y="10445"/>
                    </a:cubicBezTo>
                    <a:cubicBezTo>
                      <a:pt x="0" y="10369"/>
                      <a:pt x="76" y="10318"/>
                      <a:pt x="127" y="10318"/>
                    </a:cubicBezTo>
                    <a:cubicBezTo>
                      <a:pt x="127" y="10318"/>
                      <a:pt x="127" y="10318"/>
                      <a:pt x="127" y="10318"/>
                    </a:cubicBezTo>
                    <a:cubicBezTo>
                      <a:pt x="203" y="10318"/>
                      <a:pt x="254" y="10369"/>
                      <a:pt x="254" y="10445"/>
                    </a:cubicBezTo>
                    <a:cubicBezTo>
                      <a:pt x="254" y="10445"/>
                      <a:pt x="254" y="10445"/>
                      <a:pt x="254" y="10445"/>
                    </a:cubicBezTo>
                    <a:cubicBezTo>
                      <a:pt x="254" y="10521"/>
                      <a:pt x="203" y="10572"/>
                      <a:pt x="127" y="10572"/>
                    </a:cubicBezTo>
                    <a:cubicBezTo>
                      <a:pt x="127" y="10572"/>
                      <a:pt x="127" y="10572"/>
                      <a:pt x="127" y="10572"/>
                    </a:cubicBezTo>
                    <a:cubicBezTo>
                      <a:pt x="127" y="10572"/>
                      <a:pt x="127" y="10572"/>
                      <a:pt x="127" y="10572"/>
                    </a:cubicBezTo>
                    <a:close/>
                    <a:moveTo>
                      <a:pt x="21346" y="10420"/>
                    </a:moveTo>
                    <a:cubicBezTo>
                      <a:pt x="21346" y="10420"/>
                      <a:pt x="21346" y="10420"/>
                      <a:pt x="21346" y="10420"/>
                    </a:cubicBezTo>
                    <a:cubicBezTo>
                      <a:pt x="21321" y="10344"/>
                      <a:pt x="21397" y="10293"/>
                      <a:pt x="21448" y="10293"/>
                    </a:cubicBezTo>
                    <a:cubicBezTo>
                      <a:pt x="21448" y="10293"/>
                      <a:pt x="21448" y="10293"/>
                      <a:pt x="21448" y="10293"/>
                    </a:cubicBezTo>
                    <a:cubicBezTo>
                      <a:pt x="21524" y="10293"/>
                      <a:pt x="21575" y="10344"/>
                      <a:pt x="21600" y="10420"/>
                    </a:cubicBezTo>
                    <a:cubicBezTo>
                      <a:pt x="21600" y="10420"/>
                      <a:pt x="21600" y="10420"/>
                      <a:pt x="21600" y="10420"/>
                    </a:cubicBezTo>
                    <a:cubicBezTo>
                      <a:pt x="21600" y="10470"/>
                      <a:pt x="21524" y="10546"/>
                      <a:pt x="21473" y="10546"/>
                    </a:cubicBezTo>
                    <a:cubicBezTo>
                      <a:pt x="21473" y="10546"/>
                      <a:pt x="21473" y="10546"/>
                      <a:pt x="21473" y="10546"/>
                    </a:cubicBezTo>
                    <a:cubicBezTo>
                      <a:pt x="21473" y="10546"/>
                      <a:pt x="21473" y="10546"/>
                      <a:pt x="21473" y="10546"/>
                    </a:cubicBezTo>
                    <a:cubicBezTo>
                      <a:pt x="21473" y="10546"/>
                      <a:pt x="21473" y="10546"/>
                      <a:pt x="21473" y="10546"/>
                    </a:cubicBezTo>
                    <a:cubicBezTo>
                      <a:pt x="21397" y="10546"/>
                      <a:pt x="21346" y="10496"/>
                      <a:pt x="21346" y="10420"/>
                    </a:cubicBezTo>
                    <a:close/>
                    <a:moveTo>
                      <a:pt x="177" y="9862"/>
                    </a:moveTo>
                    <a:cubicBezTo>
                      <a:pt x="101" y="9862"/>
                      <a:pt x="51" y="9786"/>
                      <a:pt x="51" y="9710"/>
                    </a:cubicBezTo>
                    <a:cubicBezTo>
                      <a:pt x="51" y="9710"/>
                      <a:pt x="51" y="9710"/>
                      <a:pt x="51" y="9710"/>
                    </a:cubicBezTo>
                    <a:cubicBezTo>
                      <a:pt x="51" y="9710"/>
                      <a:pt x="51" y="9710"/>
                      <a:pt x="51" y="9710"/>
                    </a:cubicBezTo>
                    <a:cubicBezTo>
                      <a:pt x="51" y="9710"/>
                      <a:pt x="51" y="9710"/>
                      <a:pt x="51" y="9710"/>
                    </a:cubicBezTo>
                    <a:cubicBezTo>
                      <a:pt x="51" y="9659"/>
                      <a:pt x="127" y="9608"/>
                      <a:pt x="177" y="9608"/>
                    </a:cubicBezTo>
                    <a:cubicBezTo>
                      <a:pt x="177" y="9608"/>
                      <a:pt x="177" y="9608"/>
                      <a:pt x="177" y="9608"/>
                    </a:cubicBezTo>
                    <a:cubicBezTo>
                      <a:pt x="254" y="9608"/>
                      <a:pt x="304" y="9685"/>
                      <a:pt x="304" y="9735"/>
                    </a:cubicBezTo>
                    <a:cubicBezTo>
                      <a:pt x="304" y="9735"/>
                      <a:pt x="304" y="9735"/>
                      <a:pt x="304" y="9735"/>
                    </a:cubicBezTo>
                    <a:cubicBezTo>
                      <a:pt x="304" y="9811"/>
                      <a:pt x="254" y="9862"/>
                      <a:pt x="177" y="9862"/>
                    </a:cubicBezTo>
                    <a:cubicBezTo>
                      <a:pt x="177" y="9862"/>
                      <a:pt x="177" y="9862"/>
                      <a:pt x="177" y="9862"/>
                    </a:cubicBezTo>
                    <a:cubicBezTo>
                      <a:pt x="177" y="9862"/>
                      <a:pt x="177" y="9862"/>
                      <a:pt x="177" y="9862"/>
                    </a:cubicBezTo>
                    <a:close/>
                    <a:moveTo>
                      <a:pt x="21296" y="9710"/>
                    </a:moveTo>
                    <a:cubicBezTo>
                      <a:pt x="21270" y="9659"/>
                      <a:pt x="21321" y="9583"/>
                      <a:pt x="21397" y="9583"/>
                    </a:cubicBezTo>
                    <a:cubicBezTo>
                      <a:pt x="21397" y="9583"/>
                      <a:pt x="21397" y="9583"/>
                      <a:pt x="21397" y="9583"/>
                    </a:cubicBezTo>
                    <a:cubicBezTo>
                      <a:pt x="21473" y="9583"/>
                      <a:pt x="21524" y="9634"/>
                      <a:pt x="21549" y="9685"/>
                    </a:cubicBezTo>
                    <a:cubicBezTo>
                      <a:pt x="21549" y="9685"/>
                      <a:pt x="21549" y="9685"/>
                      <a:pt x="21549" y="9685"/>
                    </a:cubicBezTo>
                    <a:cubicBezTo>
                      <a:pt x="21549" y="9685"/>
                      <a:pt x="21549" y="9685"/>
                      <a:pt x="21549" y="9685"/>
                    </a:cubicBezTo>
                    <a:cubicBezTo>
                      <a:pt x="21549" y="9685"/>
                      <a:pt x="21549" y="9685"/>
                      <a:pt x="21549" y="9685"/>
                    </a:cubicBezTo>
                    <a:cubicBezTo>
                      <a:pt x="21549" y="9761"/>
                      <a:pt x="21499" y="9837"/>
                      <a:pt x="21423" y="9837"/>
                    </a:cubicBezTo>
                    <a:cubicBezTo>
                      <a:pt x="21423" y="9837"/>
                      <a:pt x="21423" y="9837"/>
                      <a:pt x="21423" y="9837"/>
                    </a:cubicBezTo>
                    <a:cubicBezTo>
                      <a:pt x="21423" y="9837"/>
                      <a:pt x="21423" y="9837"/>
                      <a:pt x="21423" y="9837"/>
                    </a:cubicBezTo>
                    <a:cubicBezTo>
                      <a:pt x="21423" y="9837"/>
                      <a:pt x="21423" y="9837"/>
                      <a:pt x="21423" y="9837"/>
                    </a:cubicBezTo>
                    <a:cubicBezTo>
                      <a:pt x="21346" y="9837"/>
                      <a:pt x="21296" y="9786"/>
                      <a:pt x="21296" y="9710"/>
                    </a:cubicBezTo>
                    <a:close/>
                    <a:moveTo>
                      <a:pt x="254" y="9152"/>
                    </a:moveTo>
                    <a:cubicBezTo>
                      <a:pt x="177" y="9127"/>
                      <a:pt x="127" y="9076"/>
                      <a:pt x="152" y="9000"/>
                    </a:cubicBezTo>
                    <a:cubicBezTo>
                      <a:pt x="152" y="9000"/>
                      <a:pt x="152" y="9000"/>
                      <a:pt x="152" y="9000"/>
                    </a:cubicBezTo>
                    <a:cubicBezTo>
                      <a:pt x="152" y="9000"/>
                      <a:pt x="152" y="9000"/>
                      <a:pt x="152" y="9000"/>
                    </a:cubicBezTo>
                    <a:cubicBezTo>
                      <a:pt x="152" y="9000"/>
                      <a:pt x="152" y="9000"/>
                      <a:pt x="152" y="9000"/>
                    </a:cubicBezTo>
                    <a:cubicBezTo>
                      <a:pt x="152" y="8924"/>
                      <a:pt x="228" y="8899"/>
                      <a:pt x="304" y="8899"/>
                    </a:cubicBezTo>
                    <a:cubicBezTo>
                      <a:pt x="304" y="8899"/>
                      <a:pt x="304" y="8899"/>
                      <a:pt x="304" y="8899"/>
                    </a:cubicBezTo>
                    <a:cubicBezTo>
                      <a:pt x="355" y="8899"/>
                      <a:pt x="406" y="8975"/>
                      <a:pt x="406" y="9051"/>
                    </a:cubicBezTo>
                    <a:cubicBezTo>
                      <a:pt x="406" y="9051"/>
                      <a:pt x="406" y="9051"/>
                      <a:pt x="406" y="9051"/>
                    </a:cubicBezTo>
                    <a:cubicBezTo>
                      <a:pt x="380" y="9101"/>
                      <a:pt x="330" y="9152"/>
                      <a:pt x="279" y="9152"/>
                    </a:cubicBezTo>
                    <a:cubicBezTo>
                      <a:pt x="279" y="9152"/>
                      <a:pt x="279" y="9152"/>
                      <a:pt x="279" y="9152"/>
                    </a:cubicBezTo>
                    <a:cubicBezTo>
                      <a:pt x="254" y="9152"/>
                      <a:pt x="254" y="9152"/>
                      <a:pt x="254" y="9152"/>
                    </a:cubicBezTo>
                    <a:close/>
                    <a:moveTo>
                      <a:pt x="21194" y="9025"/>
                    </a:moveTo>
                    <a:cubicBezTo>
                      <a:pt x="21169" y="8949"/>
                      <a:pt x="21220" y="8899"/>
                      <a:pt x="21296" y="8873"/>
                    </a:cubicBezTo>
                    <a:cubicBezTo>
                      <a:pt x="21296" y="8873"/>
                      <a:pt x="21296" y="8873"/>
                      <a:pt x="21296" y="8873"/>
                    </a:cubicBezTo>
                    <a:cubicBezTo>
                      <a:pt x="21372" y="8873"/>
                      <a:pt x="21423" y="8899"/>
                      <a:pt x="21448" y="8975"/>
                    </a:cubicBezTo>
                    <a:cubicBezTo>
                      <a:pt x="21448" y="8975"/>
                      <a:pt x="21448" y="8975"/>
                      <a:pt x="21448" y="8975"/>
                    </a:cubicBezTo>
                    <a:cubicBezTo>
                      <a:pt x="21448" y="9051"/>
                      <a:pt x="21397" y="9101"/>
                      <a:pt x="21346" y="9127"/>
                    </a:cubicBezTo>
                    <a:cubicBezTo>
                      <a:pt x="21346" y="9127"/>
                      <a:pt x="21346" y="9127"/>
                      <a:pt x="21346" y="9127"/>
                    </a:cubicBezTo>
                    <a:cubicBezTo>
                      <a:pt x="21321" y="9127"/>
                      <a:pt x="21321" y="9127"/>
                      <a:pt x="21321" y="9127"/>
                    </a:cubicBezTo>
                    <a:cubicBezTo>
                      <a:pt x="21321" y="9127"/>
                      <a:pt x="21321" y="9127"/>
                      <a:pt x="21321" y="9127"/>
                    </a:cubicBezTo>
                    <a:cubicBezTo>
                      <a:pt x="21245" y="9127"/>
                      <a:pt x="21194" y="9076"/>
                      <a:pt x="21194" y="9025"/>
                    </a:cubicBezTo>
                    <a:close/>
                    <a:moveTo>
                      <a:pt x="380" y="8442"/>
                    </a:moveTo>
                    <a:cubicBezTo>
                      <a:pt x="304" y="8442"/>
                      <a:pt x="279" y="8366"/>
                      <a:pt x="279" y="8290"/>
                    </a:cubicBezTo>
                    <a:cubicBezTo>
                      <a:pt x="279" y="8290"/>
                      <a:pt x="279" y="8290"/>
                      <a:pt x="279" y="8290"/>
                    </a:cubicBezTo>
                    <a:cubicBezTo>
                      <a:pt x="304" y="8239"/>
                      <a:pt x="380" y="8189"/>
                      <a:pt x="431" y="8214"/>
                    </a:cubicBezTo>
                    <a:cubicBezTo>
                      <a:pt x="431" y="8214"/>
                      <a:pt x="431" y="8214"/>
                      <a:pt x="431" y="8214"/>
                    </a:cubicBezTo>
                    <a:cubicBezTo>
                      <a:pt x="507" y="8214"/>
                      <a:pt x="558" y="8290"/>
                      <a:pt x="532" y="8366"/>
                    </a:cubicBezTo>
                    <a:cubicBezTo>
                      <a:pt x="532" y="8366"/>
                      <a:pt x="532" y="8366"/>
                      <a:pt x="532" y="8366"/>
                    </a:cubicBezTo>
                    <a:cubicBezTo>
                      <a:pt x="532" y="8417"/>
                      <a:pt x="482" y="8442"/>
                      <a:pt x="406" y="8442"/>
                    </a:cubicBezTo>
                    <a:cubicBezTo>
                      <a:pt x="406" y="8442"/>
                      <a:pt x="406" y="8442"/>
                      <a:pt x="406" y="8442"/>
                    </a:cubicBezTo>
                    <a:cubicBezTo>
                      <a:pt x="406" y="8442"/>
                      <a:pt x="406" y="8442"/>
                      <a:pt x="380" y="8442"/>
                    </a:cubicBezTo>
                    <a:close/>
                    <a:moveTo>
                      <a:pt x="21042" y="8341"/>
                    </a:moveTo>
                    <a:cubicBezTo>
                      <a:pt x="21042" y="8265"/>
                      <a:pt x="21068" y="8189"/>
                      <a:pt x="21144" y="8189"/>
                    </a:cubicBezTo>
                    <a:cubicBezTo>
                      <a:pt x="21144" y="8189"/>
                      <a:pt x="21144" y="8189"/>
                      <a:pt x="21144" y="8189"/>
                    </a:cubicBezTo>
                    <a:cubicBezTo>
                      <a:pt x="21220" y="8163"/>
                      <a:pt x="21270" y="8214"/>
                      <a:pt x="21296" y="8265"/>
                    </a:cubicBezTo>
                    <a:cubicBezTo>
                      <a:pt x="21296" y="8265"/>
                      <a:pt x="21296" y="8265"/>
                      <a:pt x="21296" y="8265"/>
                    </a:cubicBezTo>
                    <a:cubicBezTo>
                      <a:pt x="21296" y="8265"/>
                      <a:pt x="21296" y="8265"/>
                      <a:pt x="21296" y="8265"/>
                    </a:cubicBezTo>
                    <a:cubicBezTo>
                      <a:pt x="21296" y="8265"/>
                      <a:pt x="21296" y="8265"/>
                      <a:pt x="21296" y="8265"/>
                    </a:cubicBezTo>
                    <a:cubicBezTo>
                      <a:pt x="21321" y="8341"/>
                      <a:pt x="21270" y="8417"/>
                      <a:pt x="21194" y="8417"/>
                    </a:cubicBezTo>
                    <a:cubicBezTo>
                      <a:pt x="21194" y="8417"/>
                      <a:pt x="21194" y="8417"/>
                      <a:pt x="21194" y="8417"/>
                    </a:cubicBezTo>
                    <a:cubicBezTo>
                      <a:pt x="21194" y="8417"/>
                      <a:pt x="21194" y="8417"/>
                      <a:pt x="21169" y="8417"/>
                    </a:cubicBezTo>
                    <a:cubicBezTo>
                      <a:pt x="21169" y="8417"/>
                      <a:pt x="21169" y="8417"/>
                      <a:pt x="21169" y="8417"/>
                    </a:cubicBezTo>
                    <a:cubicBezTo>
                      <a:pt x="21118" y="8417"/>
                      <a:pt x="21068" y="8392"/>
                      <a:pt x="21042" y="8341"/>
                    </a:cubicBezTo>
                    <a:close/>
                    <a:moveTo>
                      <a:pt x="558" y="7758"/>
                    </a:moveTo>
                    <a:cubicBezTo>
                      <a:pt x="507" y="7732"/>
                      <a:pt x="456" y="7656"/>
                      <a:pt x="482" y="7606"/>
                    </a:cubicBezTo>
                    <a:cubicBezTo>
                      <a:pt x="482" y="7606"/>
                      <a:pt x="482" y="7606"/>
                      <a:pt x="482" y="7606"/>
                    </a:cubicBezTo>
                    <a:cubicBezTo>
                      <a:pt x="482" y="7606"/>
                      <a:pt x="482" y="7606"/>
                      <a:pt x="482" y="7606"/>
                    </a:cubicBezTo>
                    <a:cubicBezTo>
                      <a:pt x="482" y="7606"/>
                      <a:pt x="482" y="7606"/>
                      <a:pt x="482" y="7606"/>
                    </a:cubicBezTo>
                    <a:cubicBezTo>
                      <a:pt x="507" y="7530"/>
                      <a:pt x="583" y="7504"/>
                      <a:pt x="634" y="7530"/>
                    </a:cubicBezTo>
                    <a:cubicBezTo>
                      <a:pt x="634" y="7530"/>
                      <a:pt x="634" y="7530"/>
                      <a:pt x="634" y="7530"/>
                    </a:cubicBezTo>
                    <a:cubicBezTo>
                      <a:pt x="710" y="7530"/>
                      <a:pt x="735" y="7606"/>
                      <a:pt x="710" y="7682"/>
                    </a:cubicBezTo>
                    <a:cubicBezTo>
                      <a:pt x="710" y="7682"/>
                      <a:pt x="710" y="7682"/>
                      <a:pt x="710" y="7682"/>
                    </a:cubicBezTo>
                    <a:cubicBezTo>
                      <a:pt x="710" y="7732"/>
                      <a:pt x="659" y="7758"/>
                      <a:pt x="608" y="7758"/>
                    </a:cubicBezTo>
                    <a:cubicBezTo>
                      <a:pt x="608" y="7758"/>
                      <a:pt x="608" y="7758"/>
                      <a:pt x="608" y="7758"/>
                    </a:cubicBezTo>
                    <a:cubicBezTo>
                      <a:pt x="583" y="7758"/>
                      <a:pt x="583" y="7758"/>
                      <a:pt x="558" y="7758"/>
                    </a:cubicBezTo>
                    <a:close/>
                    <a:moveTo>
                      <a:pt x="20865" y="7656"/>
                    </a:moveTo>
                    <a:cubicBezTo>
                      <a:pt x="20865" y="7656"/>
                      <a:pt x="20865" y="7656"/>
                      <a:pt x="20865" y="7656"/>
                    </a:cubicBezTo>
                    <a:cubicBezTo>
                      <a:pt x="20839" y="7580"/>
                      <a:pt x="20890" y="7504"/>
                      <a:pt x="20941" y="7504"/>
                    </a:cubicBezTo>
                    <a:cubicBezTo>
                      <a:pt x="20941" y="7504"/>
                      <a:pt x="20941" y="7504"/>
                      <a:pt x="20941" y="7504"/>
                    </a:cubicBezTo>
                    <a:cubicBezTo>
                      <a:pt x="21017" y="7479"/>
                      <a:pt x="21093" y="7504"/>
                      <a:pt x="21118" y="7580"/>
                    </a:cubicBezTo>
                    <a:cubicBezTo>
                      <a:pt x="21118" y="7580"/>
                      <a:pt x="21118" y="7580"/>
                      <a:pt x="21118" y="7580"/>
                    </a:cubicBezTo>
                    <a:cubicBezTo>
                      <a:pt x="21118" y="7631"/>
                      <a:pt x="21093" y="7707"/>
                      <a:pt x="21017" y="7732"/>
                    </a:cubicBezTo>
                    <a:cubicBezTo>
                      <a:pt x="21017" y="7732"/>
                      <a:pt x="21017" y="7732"/>
                      <a:pt x="21017" y="7732"/>
                    </a:cubicBezTo>
                    <a:cubicBezTo>
                      <a:pt x="21017" y="7732"/>
                      <a:pt x="20992" y="7732"/>
                      <a:pt x="20992" y="7732"/>
                    </a:cubicBezTo>
                    <a:cubicBezTo>
                      <a:pt x="20992" y="7732"/>
                      <a:pt x="20992" y="7732"/>
                      <a:pt x="20992" y="7732"/>
                    </a:cubicBezTo>
                    <a:cubicBezTo>
                      <a:pt x="20941" y="7732"/>
                      <a:pt x="20890" y="7707"/>
                      <a:pt x="20865" y="7656"/>
                    </a:cubicBezTo>
                    <a:close/>
                    <a:moveTo>
                      <a:pt x="786" y="7073"/>
                    </a:moveTo>
                    <a:cubicBezTo>
                      <a:pt x="735" y="7048"/>
                      <a:pt x="685" y="6972"/>
                      <a:pt x="710" y="6921"/>
                    </a:cubicBezTo>
                    <a:cubicBezTo>
                      <a:pt x="710" y="6921"/>
                      <a:pt x="710" y="6921"/>
                      <a:pt x="710" y="6921"/>
                    </a:cubicBezTo>
                    <a:cubicBezTo>
                      <a:pt x="735" y="6845"/>
                      <a:pt x="811" y="6820"/>
                      <a:pt x="887" y="6845"/>
                    </a:cubicBezTo>
                    <a:cubicBezTo>
                      <a:pt x="887" y="6845"/>
                      <a:pt x="887" y="6845"/>
                      <a:pt x="887" y="6845"/>
                    </a:cubicBezTo>
                    <a:cubicBezTo>
                      <a:pt x="938" y="6870"/>
                      <a:pt x="989" y="6946"/>
                      <a:pt x="963" y="6997"/>
                    </a:cubicBezTo>
                    <a:cubicBezTo>
                      <a:pt x="963" y="6997"/>
                      <a:pt x="963" y="6997"/>
                      <a:pt x="963" y="6997"/>
                    </a:cubicBezTo>
                    <a:cubicBezTo>
                      <a:pt x="938" y="7048"/>
                      <a:pt x="887" y="7099"/>
                      <a:pt x="837" y="7099"/>
                    </a:cubicBezTo>
                    <a:cubicBezTo>
                      <a:pt x="837" y="7099"/>
                      <a:pt x="837" y="7099"/>
                      <a:pt x="837" y="7099"/>
                    </a:cubicBezTo>
                    <a:cubicBezTo>
                      <a:pt x="811" y="7099"/>
                      <a:pt x="811" y="7099"/>
                      <a:pt x="786" y="7073"/>
                    </a:cubicBezTo>
                    <a:close/>
                    <a:moveTo>
                      <a:pt x="20637" y="6997"/>
                    </a:moveTo>
                    <a:cubicBezTo>
                      <a:pt x="20637" y="6997"/>
                      <a:pt x="20637" y="6997"/>
                      <a:pt x="20637" y="6997"/>
                    </a:cubicBezTo>
                    <a:cubicBezTo>
                      <a:pt x="20611" y="6921"/>
                      <a:pt x="20637" y="6845"/>
                      <a:pt x="20713" y="6820"/>
                    </a:cubicBezTo>
                    <a:cubicBezTo>
                      <a:pt x="20713" y="6820"/>
                      <a:pt x="20713" y="6820"/>
                      <a:pt x="20713" y="6820"/>
                    </a:cubicBezTo>
                    <a:cubicBezTo>
                      <a:pt x="20763" y="6794"/>
                      <a:pt x="20839" y="6820"/>
                      <a:pt x="20865" y="6896"/>
                    </a:cubicBezTo>
                    <a:cubicBezTo>
                      <a:pt x="20865" y="6896"/>
                      <a:pt x="20865" y="6896"/>
                      <a:pt x="20865" y="6896"/>
                    </a:cubicBezTo>
                    <a:cubicBezTo>
                      <a:pt x="20890" y="6972"/>
                      <a:pt x="20865" y="7023"/>
                      <a:pt x="20789" y="7048"/>
                    </a:cubicBezTo>
                    <a:cubicBezTo>
                      <a:pt x="20789" y="7048"/>
                      <a:pt x="20789" y="7048"/>
                      <a:pt x="20789" y="7048"/>
                    </a:cubicBezTo>
                    <a:cubicBezTo>
                      <a:pt x="20789" y="7073"/>
                      <a:pt x="20763" y="7073"/>
                      <a:pt x="20738" y="7073"/>
                    </a:cubicBezTo>
                    <a:cubicBezTo>
                      <a:pt x="20738" y="7073"/>
                      <a:pt x="20738" y="7073"/>
                      <a:pt x="20738" y="7073"/>
                    </a:cubicBezTo>
                    <a:cubicBezTo>
                      <a:pt x="20687" y="7073"/>
                      <a:pt x="20662" y="7048"/>
                      <a:pt x="20637" y="6997"/>
                    </a:cubicBezTo>
                    <a:close/>
                    <a:moveTo>
                      <a:pt x="1065" y="6414"/>
                    </a:moveTo>
                    <a:cubicBezTo>
                      <a:pt x="989" y="6389"/>
                      <a:pt x="963" y="6313"/>
                      <a:pt x="989" y="6262"/>
                    </a:cubicBezTo>
                    <a:cubicBezTo>
                      <a:pt x="989" y="6262"/>
                      <a:pt x="989" y="6262"/>
                      <a:pt x="989" y="6262"/>
                    </a:cubicBezTo>
                    <a:cubicBezTo>
                      <a:pt x="989" y="6262"/>
                      <a:pt x="989" y="6262"/>
                      <a:pt x="989" y="6262"/>
                    </a:cubicBezTo>
                    <a:cubicBezTo>
                      <a:pt x="989" y="6262"/>
                      <a:pt x="989" y="6262"/>
                      <a:pt x="989" y="6262"/>
                    </a:cubicBezTo>
                    <a:cubicBezTo>
                      <a:pt x="1039" y="6186"/>
                      <a:pt x="1115" y="6161"/>
                      <a:pt x="1166" y="6186"/>
                    </a:cubicBezTo>
                    <a:cubicBezTo>
                      <a:pt x="1166" y="6186"/>
                      <a:pt x="1166" y="6186"/>
                      <a:pt x="1166" y="6186"/>
                    </a:cubicBezTo>
                    <a:cubicBezTo>
                      <a:pt x="1242" y="6211"/>
                      <a:pt x="1268" y="6287"/>
                      <a:pt x="1217" y="6363"/>
                    </a:cubicBezTo>
                    <a:cubicBezTo>
                      <a:pt x="1217" y="6363"/>
                      <a:pt x="1217" y="6363"/>
                      <a:pt x="1217" y="6363"/>
                    </a:cubicBezTo>
                    <a:cubicBezTo>
                      <a:pt x="1217" y="6414"/>
                      <a:pt x="1166" y="6439"/>
                      <a:pt x="1115" y="6439"/>
                    </a:cubicBezTo>
                    <a:cubicBezTo>
                      <a:pt x="1115" y="6439"/>
                      <a:pt x="1115" y="6439"/>
                      <a:pt x="1115" y="6439"/>
                    </a:cubicBezTo>
                    <a:cubicBezTo>
                      <a:pt x="1090" y="6439"/>
                      <a:pt x="1090" y="6439"/>
                      <a:pt x="1065" y="6414"/>
                    </a:cubicBezTo>
                    <a:close/>
                    <a:moveTo>
                      <a:pt x="20358" y="6338"/>
                    </a:moveTo>
                    <a:cubicBezTo>
                      <a:pt x="20358" y="6338"/>
                      <a:pt x="20358" y="6338"/>
                      <a:pt x="20358" y="6338"/>
                    </a:cubicBezTo>
                    <a:cubicBezTo>
                      <a:pt x="20332" y="6287"/>
                      <a:pt x="20358" y="6211"/>
                      <a:pt x="20408" y="6161"/>
                    </a:cubicBezTo>
                    <a:cubicBezTo>
                      <a:pt x="20408" y="6161"/>
                      <a:pt x="20408" y="6161"/>
                      <a:pt x="20408" y="6161"/>
                    </a:cubicBezTo>
                    <a:cubicBezTo>
                      <a:pt x="20485" y="6135"/>
                      <a:pt x="20561" y="6161"/>
                      <a:pt x="20586" y="6237"/>
                    </a:cubicBezTo>
                    <a:cubicBezTo>
                      <a:pt x="20586" y="6237"/>
                      <a:pt x="20586" y="6237"/>
                      <a:pt x="20586" y="6237"/>
                    </a:cubicBezTo>
                    <a:cubicBezTo>
                      <a:pt x="20586" y="6237"/>
                      <a:pt x="20586" y="6237"/>
                      <a:pt x="20586" y="6237"/>
                    </a:cubicBezTo>
                    <a:cubicBezTo>
                      <a:pt x="20586" y="6237"/>
                      <a:pt x="20586" y="6237"/>
                      <a:pt x="20586" y="6237"/>
                    </a:cubicBezTo>
                    <a:cubicBezTo>
                      <a:pt x="20611" y="6287"/>
                      <a:pt x="20586" y="6363"/>
                      <a:pt x="20535" y="6414"/>
                    </a:cubicBezTo>
                    <a:cubicBezTo>
                      <a:pt x="20535" y="6414"/>
                      <a:pt x="20535" y="6414"/>
                      <a:pt x="20535" y="6414"/>
                    </a:cubicBezTo>
                    <a:cubicBezTo>
                      <a:pt x="20510" y="6414"/>
                      <a:pt x="20485" y="6414"/>
                      <a:pt x="20459" y="6414"/>
                    </a:cubicBezTo>
                    <a:cubicBezTo>
                      <a:pt x="20459" y="6414"/>
                      <a:pt x="20459" y="6414"/>
                      <a:pt x="20459" y="6414"/>
                    </a:cubicBezTo>
                    <a:cubicBezTo>
                      <a:pt x="20434" y="6414"/>
                      <a:pt x="20383" y="6389"/>
                      <a:pt x="20358" y="6338"/>
                    </a:cubicBezTo>
                    <a:close/>
                    <a:moveTo>
                      <a:pt x="1369" y="5780"/>
                    </a:moveTo>
                    <a:cubicBezTo>
                      <a:pt x="1318" y="5755"/>
                      <a:pt x="1293" y="5679"/>
                      <a:pt x="1318" y="5603"/>
                    </a:cubicBezTo>
                    <a:cubicBezTo>
                      <a:pt x="1318" y="5603"/>
                      <a:pt x="1318" y="5603"/>
                      <a:pt x="1318" y="5603"/>
                    </a:cubicBezTo>
                    <a:cubicBezTo>
                      <a:pt x="1369" y="5552"/>
                      <a:pt x="1445" y="5527"/>
                      <a:pt x="1496" y="5552"/>
                    </a:cubicBezTo>
                    <a:cubicBezTo>
                      <a:pt x="1496" y="5552"/>
                      <a:pt x="1496" y="5552"/>
                      <a:pt x="1496" y="5552"/>
                    </a:cubicBezTo>
                    <a:cubicBezTo>
                      <a:pt x="1546" y="5603"/>
                      <a:pt x="1572" y="5679"/>
                      <a:pt x="1546" y="5730"/>
                    </a:cubicBezTo>
                    <a:cubicBezTo>
                      <a:pt x="1546" y="5730"/>
                      <a:pt x="1546" y="5730"/>
                      <a:pt x="1546" y="5730"/>
                    </a:cubicBezTo>
                    <a:cubicBezTo>
                      <a:pt x="1521" y="5780"/>
                      <a:pt x="1470" y="5806"/>
                      <a:pt x="1445" y="5806"/>
                    </a:cubicBezTo>
                    <a:cubicBezTo>
                      <a:pt x="1445" y="5806"/>
                      <a:pt x="1445" y="5806"/>
                      <a:pt x="1445" y="5806"/>
                    </a:cubicBezTo>
                    <a:cubicBezTo>
                      <a:pt x="1420" y="5806"/>
                      <a:pt x="1394" y="5780"/>
                      <a:pt x="1369" y="5780"/>
                    </a:cubicBezTo>
                    <a:close/>
                    <a:moveTo>
                      <a:pt x="20028" y="5704"/>
                    </a:moveTo>
                    <a:cubicBezTo>
                      <a:pt x="20003" y="5654"/>
                      <a:pt x="20028" y="5577"/>
                      <a:pt x="20079" y="5552"/>
                    </a:cubicBezTo>
                    <a:cubicBezTo>
                      <a:pt x="20079" y="5552"/>
                      <a:pt x="20079" y="5552"/>
                      <a:pt x="20079" y="5552"/>
                    </a:cubicBezTo>
                    <a:cubicBezTo>
                      <a:pt x="20155" y="5501"/>
                      <a:pt x="20231" y="5527"/>
                      <a:pt x="20256" y="5603"/>
                    </a:cubicBezTo>
                    <a:cubicBezTo>
                      <a:pt x="20256" y="5603"/>
                      <a:pt x="20256" y="5603"/>
                      <a:pt x="20256" y="5603"/>
                    </a:cubicBezTo>
                    <a:cubicBezTo>
                      <a:pt x="20282" y="5654"/>
                      <a:pt x="20282" y="5730"/>
                      <a:pt x="20206" y="5755"/>
                    </a:cubicBezTo>
                    <a:cubicBezTo>
                      <a:pt x="20206" y="5755"/>
                      <a:pt x="20206" y="5755"/>
                      <a:pt x="20206" y="5755"/>
                    </a:cubicBezTo>
                    <a:cubicBezTo>
                      <a:pt x="20180" y="5780"/>
                      <a:pt x="20180" y="5780"/>
                      <a:pt x="20155" y="5780"/>
                    </a:cubicBezTo>
                    <a:cubicBezTo>
                      <a:pt x="20155" y="5780"/>
                      <a:pt x="20155" y="5780"/>
                      <a:pt x="20155" y="5780"/>
                    </a:cubicBezTo>
                    <a:cubicBezTo>
                      <a:pt x="20104" y="5780"/>
                      <a:pt x="20054" y="5755"/>
                      <a:pt x="20028" y="5704"/>
                    </a:cubicBezTo>
                    <a:close/>
                    <a:moveTo>
                      <a:pt x="1724" y="5172"/>
                    </a:moveTo>
                    <a:cubicBezTo>
                      <a:pt x="1673" y="5121"/>
                      <a:pt x="1648" y="5045"/>
                      <a:pt x="1699" y="4994"/>
                    </a:cubicBezTo>
                    <a:cubicBezTo>
                      <a:pt x="1699" y="4994"/>
                      <a:pt x="1699" y="4994"/>
                      <a:pt x="1699" y="4994"/>
                    </a:cubicBezTo>
                    <a:cubicBezTo>
                      <a:pt x="1724" y="4918"/>
                      <a:pt x="1800" y="4918"/>
                      <a:pt x="1876" y="4944"/>
                    </a:cubicBezTo>
                    <a:cubicBezTo>
                      <a:pt x="1876" y="4944"/>
                      <a:pt x="1876" y="4944"/>
                      <a:pt x="1876" y="4944"/>
                    </a:cubicBezTo>
                    <a:cubicBezTo>
                      <a:pt x="1927" y="4994"/>
                      <a:pt x="1952" y="5070"/>
                      <a:pt x="1901" y="5121"/>
                    </a:cubicBezTo>
                    <a:cubicBezTo>
                      <a:pt x="1901" y="5121"/>
                      <a:pt x="1901" y="5121"/>
                      <a:pt x="1901" y="5121"/>
                    </a:cubicBezTo>
                    <a:cubicBezTo>
                      <a:pt x="1876" y="5172"/>
                      <a:pt x="1851" y="5172"/>
                      <a:pt x="1800" y="5172"/>
                    </a:cubicBezTo>
                    <a:cubicBezTo>
                      <a:pt x="1800" y="5172"/>
                      <a:pt x="1800" y="5172"/>
                      <a:pt x="1800" y="5172"/>
                    </a:cubicBezTo>
                    <a:cubicBezTo>
                      <a:pt x="1775" y="5172"/>
                      <a:pt x="1749" y="5172"/>
                      <a:pt x="1724" y="5172"/>
                    </a:cubicBezTo>
                    <a:close/>
                    <a:moveTo>
                      <a:pt x="19673" y="5121"/>
                    </a:moveTo>
                    <a:cubicBezTo>
                      <a:pt x="19673" y="5121"/>
                      <a:pt x="19673" y="5121"/>
                      <a:pt x="19673" y="5121"/>
                    </a:cubicBezTo>
                    <a:cubicBezTo>
                      <a:pt x="19648" y="5045"/>
                      <a:pt x="19648" y="4969"/>
                      <a:pt x="19724" y="4944"/>
                    </a:cubicBezTo>
                    <a:cubicBezTo>
                      <a:pt x="19724" y="4944"/>
                      <a:pt x="19724" y="4944"/>
                      <a:pt x="19724" y="4944"/>
                    </a:cubicBezTo>
                    <a:cubicBezTo>
                      <a:pt x="19775" y="4893"/>
                      <a:pt x="19851" y="4918"/>
                      <a:pt x="19901" y="4969"/>
                    </a:cubicBezTo>
                    <a:cubicBezTo>
                      <a:pt x="19901" y="4969"/>
                      <a:pt x="19901" y="4969"/>
                      <a:pt x="19901" y="4969"/>
                    </a:cubicBezTo>
                    <a:cubicBezTo>
                      <a:pt x="19927" y="5020"/>
                      <a:pt x="19901" y="5121"/>
                      <a:pt x="19851" y="5146"/>
                    </a:cubicBezTo>
                    <a:cubicBezTo>
                      <a:pt x="19851" y="5146"/>
                      <a:pt x="19851" y="5146"/>
                      <a:pt x="19851" y="5146"/>
                    </a:cubicBezTo>
                    <a:cubicBezTo>
                      <a:pt x="19825" y="5172"/>
                      <a:pt x="19800" y="5172"/>
                      <a:pt x="19775" y="5172"/>
                    </a:cubicBezTo>
                    <a:cubicBezTo>
                      <a:pt x="19775" y="5172"/>
                      <a:pt x="19775" y="5172"/>
                      <a:pt x="19775" y="5172"/>
                    </a:cubicBezTo>
                    <a:cubicBezTo>
                      <a:pt x="19749" y="5172"/>
                      <a:pt x="19699" y="5146"/>
                      <a:pt x="19673" y="5121"/>
                    </a:cubicBezTo>
                    <a:close/>
                    <a:moveTo>
                      <a:pt x="2130" y="4563"/>
                    </a:moveTo>
                    <a:cubicBezTo>
                      <a:pt x="2079" y="4538"/>
                      <a:pt x="2054" y="4462"/>
                      <a:pt x="2104" y="4386"/>
                    </a:cubicBezTo>
                    <a:cubicBezTo>
                      <a:pt x="2104" y="4386"/>
                      <a:pt x="2104" y="4386"/>
                      <a:pt x="2104" y="4386"/>
                    </a:cubicBezTo>
                    <a:cubicBezTo>
                      <a:pt x="2155" y="4335"/>
                      <a:pt x="2231" y="4335"/>
                      <a:pt x="2282" y="4361"/>
                    </a:cubicBezTo>
                    <a:cubicBezTo>
                      <a:pt x="2282" y="4361"/>
                      <a:pt x="2282" y="4361"/>
                      <a:pt x="2282" y="4361"/>
                    </a:cubicBezTo>
                    <a:cubicBezTo>
                      <a:pt x="2332" y="4411"/>
                      <a:pt x="2358" y="4487"/>
                      <a:pt x="2307" y="4538"/>
                    </a:cubicBezTo>
                    <a:cubicBezTo>
                      <a:pt x="2307" y="4538"/>
                      <a:pt x="2307" y="4538"/>
                      <a:pt x="2307" y="4538"/>
                    </a:cubicBezTo>
                    <a:cubicBezTo>
                      <a:pt x="2282" y="4589"/>
                      <a:pt x="2256" y="4589"/>
                      <a:pt x="2206" y="4589"/>
                    </a:cubicBezTo>
                    <a:cubicBezTo>
                      <a:pt x="2206" y="4589"/>
                      <a:pt x="2206" y="4589"/>
                      <a:pt x="2206" y="4589"/>
                    </a:cubicBezTo>
                    <a:cubicBezTo>
                      <a:pt x="2180" y="4589"/>
                      <a:pt x="2155" y="4589"/>
                      <a:pt x="2130" y="4563"/>
                    </a:cubicBezTo>
                    <a:close/>
                    <a:moveTo>
                      <a:pt x="19268" y="4538"/>
                    </a:moveTo>
                    <a:cubicBezTo>
                      <a:pt x="19242" y="4462"/>
                      <a:pt x="19242" y="4386"/>
                      <a:pt x="19293" y="4361"/>
                    </a:cubicBezTo>
                    <a:cubicBezTo>
                      <a:pt x="19293" y="4361"/>
                      <a:pt x="19293" y="4361"/>
                      <a:pt x="19293" y="4361"/>
                    </a:cubicBezTo>
                    <a:cubicBezTo>
                      <a:pt x="19369" y="4310"/>
                      <a:pt x="19445" y="4335"/>
                      <a:pt x="19470" y="4386"/>
                    </a:cubicBezTo>
                    <a:cubicBezTo>
                      <a:pt x="19470" y="4386"/>
                      <a:pt x="19470" y="4386"/>
                      <a:pt x="19470" y="4386"/>
                    </a:cubicBezTo>
                    <a:cubicBezTo>
                      <a:pt x="19521" y="4437"/>
                      <a:pt x="19521" y="4513"/>
                      <a:pt x="19445" y="4563"/>
                    </a:cubicBezTo>
                    <a:cubicBezTo>
                      <a:pt x="19445" y="4563"/>
                      <a:pt x="19445" y="4563"/>
                      <a:pt x="19445" y="4563"/>
                    </a:cubicBezTo>
                    <a:cubicBezTo>
                      <a:pt x="19420" y="4563"/>
                      <a:pt x="19394" y="4589"/>
                      <a:pt x="19369" y="4589"/>
                    </a:cubicBezTo>
                    <a:cubicBezTo>
                      <a:pt x="19369" y="4589"/>
                      <a:pt x="19369" y="4589"/>
                      <a:pt x="19369" y="4589"/>
                    </a:cubicBezTo>
                    <a:cubicBezTo>
                      <a:pt x="19344" y="4589"/>
                      <a:pt x="19293" y="4563"/>
                      <a:pt x="19268" y="4538"/>
                    </a:cubicBezTo>
                    <a:close/>
                    <a:moveTo>
                      <a:pt x="2561" y="4006"/>
                    </a:moveTo>
                    <a:cubicBezTo>
                      <a:pt x="2510" y="3955"/>
                      <a:pt x="2510" y="3879"/>
                      <a:pt x="2561" y="3828"/>
                    </a:cubicBezTo>
                    <a:cubicBezTo>
                      <a:pt x="2561" y="3828"/>
                      <a:pt x="2561" y="3828"/>
                      <a:pt x="2561" y="3828"/>
                    </a:cubicBezTo>
                    <a:cubicBezTo>
                      <a:pt x="2561" y="3828"/>
                      <a:pt x="2561" y="3828"/>
                      <a:pt x="2561" y="3828"/>
                    </a:cubicBezTo>
                    <a:cubicBezTo>
                      <a:pt x="2561" y="3828"/>
                      <a:pt x="2561" y="3828"/>
                      <a:pt x="2561" y="3828"/>
                    </a:cubicBezTo>
                    <a:cubicBezTo>
                      <a:pt x="2586" y="3777"/>
                      <a:pt x="2687" y="3777"/>
                      <a:pt x="2738" y="3803"/>
                    </a:cubicBezTo>
                    <a:cubicBezTo>
                      <a:pt x="2738" y="3803"/>
                      <a:pt x="2738" y="3803"/>
                      <a:pt x="2738" y="3803"/>
                    </a:cubicBezTo>
                    <a:cubicBezTo>
                      <a:pt x="2789" y="3854"/>
                      <a:pt x="2789" y="3930"/>
                      <a:pt x="2738" y="3980"/>
                    </a:cubicBezTo>
                    <a:cubicBezTo>
                      <a:pt x="2738" y="3980"/>
                      <a:pt x="2738" y="3980"/>
                      <a:pt x="2738" y="3980"/>
                    </a:cubicBezTo>
                    <a:cubicBezTo>
                      <a:pt x="2713" y="4031"/>
                      <a:pt x="2687" y="4031"/>
                      <a:pt x="2637" y="4031"/>
                    </a:cubicBezTo>
                    <a:cubicBezTo>
                      <a:pt x="2637" y="4031"/>
                      <a:pt x="2637" y="4031"/>
                      <a:pt x="2637" y="4031"/>
                    </a:cubicBezTo>
                    <a:cubicBezTo>
                      <a:pt x="2611" y="4031"/>
                      <a:pt x="2586" y="4031"/>
                      <a:pt x="2561" y="4006"/>
                    </a:cubicBezTo>
                    <a:close/>
                    <a:moveTo>
                      <a:pt x="18837" y="3980"/>
                    </a:moveTo>
                    <a:cubicBezTo>
                      <a:pt x="18786" y="3930"/>
                      <a:pt x="18811" y="3854"/>
                      <a:pt x="18862" y="3803"/>
                    </a:cubicBezTo>
                    <a:cubicBezTo>
                      <a:pt x="18862" y="3803"/>
                      <a:pt x="18862" y="3803"/>
                      <a:pt x="18862" y="3803"/>
                    </a:cubicBezTo>
                    <a:cubicBezTo>
                      <a:pt x="18913" y="3752"/>
                      <a:pt x="18989" y="3752"/>
                      <a:pt x="19039" y="3803"/>
                    </a:cubicBezTo>
                    <a:cubicBezTo>
                      <a:pt x="19039" y="3803"/>
                      <a:pt x="19039" y="3803"/>
                      <a:pt x="19039" y="3803"/>
                    </a:cubicBezTo>
                    <a:cubicBezTo>
                      <a:pt x="19039" y="3803"/>
                      <a:pt x="19039" y="3803"/>
                      <a:pt x="19039" y="3803"/>
                    </a:cubicBezTo>
                    <a:cubicBezTo>
                      <a:pt x="19039" y="3803"/>
                      <a:pt x="19039" y="3803"/>
                      <a:pt x="19039" y="3803"/>
                    </a:cubicBezTo>
                    <a:cubicBezTo>
                      <a:pt x="19065" y="3879"/>
                      <a:pt x="19065" y="3955"/>
                      <a:pt x="19014" y="3980"/>
                    </a:cubicBezTo>
                    <a:cubicBezTo>
                      <a:pt x="19014" y="3980"/>
                      <a:pt x="19014" y="3980"/>
                      <a:pt x="19014" y="3980"/>
                    </a:cubicBezTo>
                    <a:cubicBezTo>
                      <a:pt x="18989" y="4006"/>
                      <a:pt x="18963" y="4031"/>
                      <a:pt x="18938" y="4031"/>
                    </a:cubicBezTo>
                    <a:cubicBezTo>
                      <a:pt x="18938" y="4031"/>
                      <a:pt x="18938" y="4031"/>
                      <a:pt x="18938" y="4031"/>
                    </a:cubicBezTo>
                    <a:cubicBezTo>
                      <a:pt x="18887" y="4031"/>
                      <a:pt x="18862" y="4006"/>
                      <a:pt x="18837" y="3980"/>
                    </a:cubicBezTo>
                    <a:close/>
                    <a:moveTo>
                      <a:pt x="3042" y="3473"/>
                    </a:moveTo>
                    <a:cubicBezTo>
                      <a:pt x="2992" y="3423"/>
                      <a:pt x="2992" y="3346"/>
                      <a:pt x="3042" y="3296"/>
                    </a:cubicBezTo>
                    <a:cubicBezTo>
                      <a:pt x="3042" y="3296"/>
                      <a:pt x="3042" y="3296"/>
                      <a:pt x="3042" y="3296"/>
                    </a:cubicBezTo>
                    <a:cubicBezTo>
                      <a:pt x="3093" y="3245"/>
                      <a:pt x="3169" y="3245"/>
                      <a:pt x="3220" y="3296"/>
                    </a:cubicBezTo>
                    <a:cubicBezTo>
                      <a:pt x="3220" y="3296"/>
                      <a:pt x="3220" y="3296"/>
                      <a:pt x="3220" y="3296"/>
                    </a:cubicBezTo>
                    <a:cubicBezTo>
                      <a:pt x="3270" y="3346"/>
                      <a:pt x="3270" y="3423"/>
                      <a:pt x="3220" y="3473"/>
                    </a:cubicBezTo>
                    <a:cubicBezTo>
                      <a:pt x="3220" y="3473"/>
                      <a:pt x="3220" y="3473"/>
                      <a:pt x="3220" y="3473"/>
                    </a:cubicBezTo>
                    <a:cubicBezTo>
                      <a:pt x="3194" y="3499"/>
                      <a:pt x="3169" y="3499"/>
                      <a:pt x="3118" y="3499"/>
                    </a:cubicBezTo>
                    <a:cubicBezTo>
                      <a:pt x="3118" y="3499"/>
                      <a:pt x="3118" y="3499"/>
                      <a:pt x="3118" y="3499"/>
                    </a:cubicBezTo>
                    <a:cubicBezTo>
                      <a:pt x="3093" y="3499"/>
                      <a:pt x="3068" y="3499"/>
                      <a:pt x="3042" y="3473"/>
                    </a:cubicBezTo>
                    <a:close/>
                    <a:moveTo>
                      <a:pt x="18355" y="3448"/>
                    </a:moveTo>
                    <a:cubicBezTo>
                      <a:pt x="18304" y="3397"/>
                      <a:pt x="18330" y="3321"/>
                      <a:pt x="18355" y="3270"/>
                    </a:cubicBezTo>
                    <a:cubicBezTo>
                      <a:pt x="18355" y="3270"/>
                      <a:pt x="18355" y="3270"/>
                      <a:pt x="18355" y="3270"/>
                    </a:cubicBezTo>
                    <a:cubicBezTo>
                      <a:pt x="18406" y="3220"/>
                      <a:pt x="18507" y="3220"/>
                      <a:pt x="18558" y="3270"/>
                    </a:cubicBezTo>
                    <a:cubicBezTo>
                      <a:pt x="18558" y="3270"/>
                      <a:pt x="18558" y="3270"/>
                      <a:pt x="18558" y="3270"/>
                    </a:cubicBezTo>
                    <a:cubicBezTo>
                      <a:pt x="18583" y="3321"/>
                      <a:pt x="18583" y="3423"/>
                      <a:pt x="18532" y="3448"/>
                    </a:cubicBezTo>
                    <a:cubicBezTo>
                      <a:pt x="18532" y="3448"/>
                      <a:pt x="18532" y="3448"/>
                      <a:pt x="18532" y="3448"/>
                    </a:cubicBezTo>
                    <a:cubicBezTo>
                      <a:pt x="18507" y="3473"/>
                      <a:pt x="18482" y="3499"/>
                      <a:pt x="18456" y="3499"/>
                    </a:cubicBezTo>
                    <a:cubicBezTo>
                      <a:pt x="18456" y="3499"/>
                      <a:pt x="18456" y="3499"/>
                      <a:pt x="18456" y="3499"/>
                    </a:cubicBezTo>
                    <a:cubicBezTo>
                      <a:pt x="18431" y="3499"/>
                      <a:pt x="18380" y="3473"/>
                      <a:pt x="18355" y="3448"/>
                    </a:cubicBezTo>
                    <a:close/>
                    <a:moveTo>
                      <a:pt x="3549" y="2966"/>
                    </a:moveTo>
                    <a:cubicBezTo>
                      <a:pt x="3499" y="2915"/>
                      <a:pt x="3499" y="2839"/>
                      <a:pt x="3549" y="2789"/>
                    </a:cubicBezTo>
                    <a:cubicBezTo>
                      <a:pt x="3549" y="2789"/>
                      <a:pt x="3549" y="2789"/>
                      <a:pt x="3549" y="2789"/>
                    </a:cubicBezTo>
                    <a:cubicBezTo>
                      <a:pt x="3600" y="2738"/>
                      <a:pt x="3676" y="2738"/>
                      <a:pt x="3727" y="2789"/>
                    </a:cubicBezTo>
                    <a:cubicBezTo>
                      <a:pt x="3727" y="2789"/>
                      <a:pt x="3727" y="2789"/>
                      <a:pt x="3727" y="2789"/>
                    </a:cubicBezTo>
                    <a:cubicBezTo>
                      <a:pt x="3777" y="2839"/>
                      <a:pt x="3777" y="2941"/>
                      <a:pt x="3727" y="2992"/>
                    </a:cubicBezTo>
                    <a:cubicBezTo>
                      <a:pt x="3727" y="2992"/>
                      <a:pt x="3727" y="2992"/>
                      <a:pt x="3727" y="2992"/>
                    </a:cubicBezTo>
                    <a:cubicBezTo>
                      <a:pt x="3701" y="2992"/>
                      <a:pt x="3676" y="3017"/>
                      <a:pt x="3625" y="3017"/>
                    </a:cubicBezTo>
                    <a:cubicBezTo>
                      <a:pt x="3625" y="3017"/>
                      <a:pt x="3625" y="3017"/>
                      <a:pt x="3625" y="3017"/>
                    </a:cubicBezTo>
                    <a:cubicBezTo>
                      <a:pt x="3600" y="3017"/>
                      <a:pt x="3575" y="2992"/>
                      <a:pt x="3549" y="2966"/>
                    </a:cubicBezTo>
                    <a:close/>
                    <a:moveTo>
                      <a:pt x="17848" y="2966"/>
                    </a:moveTo>
                    <a:cubicBezTo>
                      <a:pt x="17797" y="2915"/>
                      <a:pt x="17797" y="2839"/>
                      <a:pt x="17848" y="2789"/>
                    </a:cubicBezTo>
                    <a:cubicBezTo>
                      <a:pt x="17848" y="2789"/>
                      <a:pt x="17848" y="2789"/>
                      <a:pt x="17848" y="2789"/>
                    </a:cubicBezTo>
                    <a:cubicBezTo>
                      <a:pt x="17899" y="2738"/>
                      <a:pt x="17975" y="2738"/>
                      <a:pt x="18025" y="2789"/>
                    </a:cubicBezTo>
                    <a:cubicBezTo>
                      <a:pt x="18025" y="2789"/>
                      <a:pt x="18025" y="2789"/>
                      <a:pt x="18025" y="2789"/>
                    </a:cubicBezTo>
                    <a:cubicBezTo>
                      <a:pt x="18076" y="2814"/>
                      <a:pt x="18076" y="2915"/>
                      <a:pt x="18025" y="2966"/>
                    </a:cubicBezTo>
                    <a:cubicBezTo>
                      <a:pt x="18025" y="2966"/>
                      <a:pt x="18025" y="2966"/>
                      <a:pt x="18025" y="2966"/>
                    </a:cubicBezTo>
                    <a:cubicBezTo>
                      <a:pt x="18000" y="2992"/>
                      <a:pt x="17975" y="2992"/>
                      <a:pt x="17949" y="2992"/>
                    </a:cubicBezTo>
                    <a:cubicBezTo>
                      <a:pt x="17949" y="2992"/>
                      <a:pt x="17949" y="2992"/>
                      <a:pt x="17949" y="2992"/>
                    </a:cubicBezTo>
                    <a:cubicBezTo>
                      <a:pt x="17924" y="2992"/>
                      <a:pt x="17873" y="2992"/>
                      <a:pt x="17848" y="2966"/>
                    </a:cubicBezTo>
                    <a:close/>
                    <a:moveTo>
                      <a:pt x="4082" y="2510"/>
                    </a:moveTo>
                    <a:cubicBezTo>
                      <a:pt x="4031" y="2459"/>
                      <a:pt x="4056" y="2358"/>
                      <a:pt x="4107" y="2332"/>
                    </a:cubicBezTo>
                    <a:cubicBezTo>
                      <a:pt x="4107" y="2332"/>
                      <a:pt x="4107" y="2332"/>
                      <a:pt x="4107" y="2332"/>
                    </a:cubicBezTo>
                    <a:cubicBezTo>
                      <a:pt x="4158" y="2282"/>
                      <a:pt x="4234" y="2282"/>
                      <a:pt x="4285" y="2358"/>
                    </a:cubicBezTo>
                    <a:cubicBezTo>
                      <a:pt x="4285" y="2358"/>
                      <a:pt x="4285" y="2358"/>
                      <a:pt x="4285" y="2358"/>
                    </a:cubicBezTo>
                    <a:cubicBezTo>
                      <a:pt x="4335" y="2408"/>
                      <a:pt x="4310" y="2485"/>
                      <a:pt x="4259" y="2535"/>
                    </a:cubicBezTo>
                    <a:cubicBezTo>
                      <a:pt x="4259" y="2535"/>
                      <a:pt x="4259" y="2535"/>
                      <a:pt x="4259" y="2535"/>
                    </a:cubicBezTo>
                    <a:cubicBezTo>
                      <a:pt x="4234" y="2535"/>
                      <a:pt x="4208" y="2561"/>
                      <a:pt x="4183" y="2561"/>
                    </a:cubicBezTo>
                    <a:cubicBezTo>
                      <a:pt x="4183" y="2561"/>
                      <a:pt x="4183" y="2561"/>
                      <a:pt x="4183" y="2561"/>
                    </a:cubicBezTo>
                    <a:cubicBezTo>
                      <a:pt x="4132" y="2561"/>
                      <a:pt x="4107" y="2535"/>
                      <a:pt x="4082" y="2510"/>
                    </a:cubicBezTo>
                    <a:close/>
                    <a:moveTo>
                      <a:pt x="17315" y="2510"/>
                    </a:moveTo>
                    <a:cubicBezTo>
                      <a:pt x="17265" y="2459"/>
                      <a:pt x="17265" y="2383"/>
                      <a:pt x="17290" y="2332"/>
                    </a:cubicBezTo>
                    <a:cubicBezTo>
                      <a:pt x="17290" y="2332"/>
                      <a:pt x="17290" y="2332"/>
                      <a:pt x="17290" y="2332"/>
                    </a:cubicBezTo>
                    <a:cubicBezTo>
                      <a:pt x="17341" y="2282"/>
                      <a:pt x="17417" y="2282"/>
                      <a:pt x="17468" y="2307"/>
                    </a:cubicBezTo>
                    <a:cubicBezTo>
                      <a:pt x="17468" y="2307"/>
                      <a:pt x="17468" y="2307"/>
                      <a:pt x="17468" y="2307"/>
                    </a:cubicBezTo>
                    <a:cubicBezTo>
                      <a:pt x="17544" y="2358"/>
                      <a:pt x="17544" y="2434"/>
                      <a:pt x="17493" y="2485"/>
                    </a:cubicBezTo>
                    <a:cubicBezTo>
                      <a:pt x="17493" y="2485"/>
                      <a:pt x="17493" y="2485"/>
                      <a:pt x="17493" y="2485"/>
                    </a:cubicBezTo>
                    <a:cubicBezTo>
                      <a:pt x="17468" y="2535"/>
                      <a:pt x="17442" y="2535"/>
                      <a:pt x="17392" y="2535"/>
                    </a:cubicBezTo>
                    <a:cubicBezTo>
                      <a:pt x="17392" y="2535"/>
                      <a:pt x="17392" y="2535"/>
                      <a:pt x="17392" y="2535"/>
                    </a:cubicBezTo>
                    <a:cubicBezTo>
                      <a:pt x="17366" y="2535"/>
                      <a:pt x="17341" y="2535"/>
                      <a:pt x="17315" y="2510"/>
                    </a:cubicBezTo>
                    <a:close/>
                    <a:moveTo>
                      <a:pt x="4639" y="2079"/>
                    </a:moveTo>
                    <a:cubicBezTo>
                      <a:pt x="4614" y="2003"/>
                      <a:pt x="4614" y="1927"/>
                      <a:pt x="4690" y="1901"/>
                    </a:cubicBezTo>
                    <a:cubicBezTo>
                      <a:pt x="4690" y="1901"/>
                      <a:pt x="4690" y="1901"/>
                      <a:pt x="4690" y="1901"/>
                    </a:cubicBezTo>
                    <a:cubicBezTo>
                      <a:pt x="4690" y="1901"/>
                      <a:pt x="4690" y="1901"/>
                      <a:pt x="4690" y="1901"/>
                    </a:cubicBezTo>
                    <a:cubicBezTo>
                      <a:pt x="4690" y="1901"/>
                      <a:pt x="4690" y="1901"/>
                      <a:pt x="4690" y="1901"/>
                    </a:cubicBezTo>
                    <a:cubicBezTo>
                      <a:pt x="4741" y="1851"/>
                      <a:pt x="4817" y="1876"/>
                      <a:pt x="4868" y="1927"/>
                    </a:cubicBezTo>
                    <a:cubicBezTo>
                      <a:pt x="4868" y="1927"/>
                      <a:pt x="4868" y="1927"/>
                      <a:pt x="4868" y="1927"/>
                    </a:cubicBezTo>
                    <a:cubicBezTo>
                      <a:pt x="4893" y="1977"/>
                      <a:pt x="4893" y="2054"/>
                      <a:pt x="4817" y="2104"/>
                    </a:cubicBezTo>
                    <a:cubicBezTo>
                      <a:pt x="4817" y="2104"/>
                      <a:pt x="4817" y="2104"/>
                      <a:pt x="4817" y="2104"/>
                    </a:cubicBezTo>
                    <a:cubicBezTo>
                      <a:pt x="4792" y="2130"/>
                      <a:pt x="4792" y="2130"/>
                      <a:pt x="4766" y="2130"/>
                    </a:cubicBezTo>
                    <a:cubicBezTo>
                      <a:pt x="4766" y="2130"/>
                      <a:pt x="4766" y="2130"/>
                      <a:pt x="4766" y="2130"/>
                    </a:cubicBezTo>
                    <a:cubicBezTo>
                      <a:pt x="4715" y="2130"/>
                      <a:pt x="4665" y="2104"/>
                      <a:pt x="4639" y="2079"/>
                    </a:cubicBezTo>
                    <a:close/>
                    <a:moveTo>
                      <a:pt x="16758" y="2104"/>
                    </a:moveTo>
                    <a:cubicBezTo>
                      <a:pt x="16682" y="2054"/>
                      <a:pt x="16682" y="1977"/>
                      <a:pt x="16707" y="1927"/>
                    </a:cubicBezTo>
                    <a:cubicBezTo>
                      <a:pt x="16707" y="1927"/>
                      <a:pt x="16707" y="1927"/>
                      <a:pt x="16707" y="1927"/>
                    </a:cubicBezTo>
                    <a:cubicBezTo>
                      <a:pt x="16758" y="1851"/>
                      <a:pt x="16834" y="1851"/>
                      <a:pt x="16885" y="1876"/>
                    </a:cubicBezTo>
                    <a:cubicBezTo>
                      <a:pt x="16885" y="1876"/>
                      <a:pt x="16885" y="1876"/>
                      <a:pt x="16885" y="1876"/>
                    </a:cubicBezTo>
                    <a:cubicBezTo>
                      <a:pt x="16961" y="1927"/>
                      <a:pt x="16961" y="2003"/>
                      <a:pt x="16935" y="2054"/>
                    </a:cubicBezTo>
                    <a:cubicBezTo>
                      <a:pt x="16935" y="2054"/>
                      <a:pt x="16935" y="2054"/>
                      <a:pt x="16935" y="2054"/>
                    </a:cubicBezTo>
                    <a:cubicBezTo>
                      <a:pt x="16910" y="2104"/>
                      <a:pt x="16859" y="2104"/>
                      <a:pt x="16834" y="2104"/>
                    </a:cubicBezTo>
                    <a:cubicBezTo>
                      <a:pt x="16834" y="2104"/>
                      <a:pt x="16834" y="2104"/>
                      <a:pt x="16834" y="2104"/>
                    </a:cubicBezTo>
                    <a:cubicBezTo>
                      <a:pt x="16808" y="2104"/>
                      <a:pt x="16783" y="2104"/>
                      <a:pt x="16758" y="2104"/>
                    </a:cubicBezTo>
                    <a:close/>
                    <a:moveTo>
                      <a:pt x="5248" y="1673"/>
                    </a:moveTo>
                    <a:cubicBezTo>
                      <a:pt x="5197" y="1623"/>
                      <a:pt x="5223" y="1546"/>
                      <a:pt x="5299" y="1496"/>
                    </a:cubicBezTo>
                    <a:cubicBezTo>
                      <a:pt x="5299" y="1496"/>
                      <a:pt x="5299" y="1496"/>
                      <a:pt x="5299" y="1496"/>
                    </a:cubicBezTo>
                    <a:cubicBezTo>
                      <a:pt x="5299" y="1496"/>
                      <a:pt x="5299" y="1496"/>
                      <a:pt x="5299" y="1496"/>
                    </a:cubicBezTo>
                    <a:cubicBezTo>
                      <a:pt x="5299" y="1496"/>
                      <a:pt x="5299" y="1496"/>
                      <a:pt x="5299" y="1496"/>
                    </a:cubicBezTo>
                    <a:cubicBezTo>
                      <a:pt x="5349" y="1470"/>
                      <a:pt x="5425" y="1496"/>
                      <a:pt x="5451" y="1546"/>
                    </a:cubicBezTo>
                    <a:cubicBezTo>
                      <a:pt x="5451" y="1546"/>
                      <a:pt x="5451" y="1546"/>
                      <a:pt x="5451" y="1546"/>
                    </a:cubicBezTo>
                    <a:cubicBezTo>
                      <a:pt x="5501" y="1623"/>
                      <a:pt x="5476" y="1699"/>
                      <a:pt x="5425" y="1724"/>
                    </a:cubicBezTo>
                    <a:cubicBezTo>
                      <a:pt x="5425" y="1724"/>
                      <a:pt x="5425" y="1724"/>
                      <a:pt x="5425" y="1724"/>
                    </a:cubicBezTo>
                    <a:cubicBezTo>
                      <a:pt x="5400" y="1749"/>
                      <a:pt x="5375" y="1749"/>
                      <a:pt x="5349" y="1749"/>
                    </a:cubicBezTo>
                    <a:cubicBezTo>
                      <a:pt x="5349" y="1749"/>
                      <a:pt x="5349" y="1749"/>
                      <a:pt x="5349" y="1749"/>
                    </a:cubicBezTo>
                    <a:cubicBezTo>
                      <a:pt x="5299" y="1749"/>
                      <a:pt x="5273" y="1724"/>
                      <a:pt x="5248" y="1673"/>
                    </a:cubicBezTo>
                    <a:close/>
                    <a:moveTo>
                      <a:pt x="16149" y="1724"/>
                    </a:moveTo>
                    <a:cubicBezTo>
                      <a:pt x="16099" y="1673"/>
                      <a:pt x="16073" y="1597"/>
                      <a:pt x="16124" y="1546"/>
                    </a:cubicBezTo>
                    <a:cubicBezTo>
                      <a:pt x="16124" y="1546"/>
                      <a:pt x="16124" y="1546"/>
                      <a:pt x="16124" y="1546"/>
                    </a:cubicBezTo>
                    <a:cubicBezTo>
                      <a:pt x="16149" y="1470"/>
                      <a:pt x="16225" y="1470"/>
                      <a:pt x="16276" y="1496"/>
                    </a:cubicBezTo>
                    <a:cubicBezTo>
                      <a:pt x="16276" y="1496"/>
                      <a:pt x="16276" y="1496"/>
                      <a:pt x="16276" y="1496"/>
                    </a:cubicBezTo>
                    <a:cubicBezTo>
                      <a:pt x="16276" y="1496"/>
                      <a:pt x="16276" y="1496"/>
                      <a:pt x="16276" y="1496"/>
                    </a:cubicBezTo>
                    <a:cubicBezTo>
                      <a:pt x="16276" y="1496"/>
                      <a:pt x="16276" y="1496"/>
                      <a:pt x="16276" y="1496"/>
                    </a:cubicBezTo>
                    <a:cubicBezTo>
                      <a:pt x="16352" y="1521"/>
                      <a:pt x="16377" y="1623"/>
                      <a:pt x="16327" y="1673"/>
                    </a:cubicBezTo>
                    <a:cubicBezTo>
                      <a:pt x="16327" y="1673"/>
                      <a:pt x="16327" y="1673"/>
                      <a:pt x="16327" y="1673"/>
                    </a:cubicBezTo>
                    <a:cubicBezTo>
                      <a:pt x="16301" y="1699"/>
                      <a:pt x="16276" y="1724"/>
                      <a:pt x="16225" y="1724"/>
                    </a:cubicBezTo>
                    <a:cubicBezTo>
                      <a:pt x="16225" y="1724"/>
                      <a:pt x="16225" y="1724"/>
                      <a:pt x="16225" y="1724"/>
                    </a:cubicBezTo>
                    <a:cubicBezTo>
                      <a:pt x="16200" y="1724"/>
                      <a:pt x="16175" y="1724"/>
                      <a:pt x="16149" y="1724"/>
                    </a:cubicBezTo>
                    <a:close/>
                    <a:moveTo>
                      <a:pt x="5856" y="1318"/>
                    </a:moveTo>
                    <a:cubicBezTo>
                      <a:pt x="5831" y="1268"/>
                      <a:pt x="5856" y="1192"/>
                      <a:pt x="5932" y="1166"/>
                    </a:cubicBezTo>
                    <a:cubicBezTo>
                      <a:pt x="5932" y="1166"/>
                      <a:pt x="5932" y="1166"/>
                      <a:pt x="5932" y="1166"/>
                    </a:cubicBezTo>
                    <a:cubicBezTo>
                      <a:pt x="5983" y="1115"/>
                      <a:pt x="6059" y="1141"/>
                      <a:pt x="6085" y="1217"/>
                    </a:cubicBezTo>
                    <a:cubicBezTo>
                      <a:pt x="6085" y="1217"/>
                      <a:pt x="6085" y="1217"/>
                      <a:pt x="6085" y="1217"/>
                    </a:cubicBezTo>
                    <a:cubicBezTo>
                      <a:pt x="6110" y="1268"/>
                      <a:pt x="6110" y="1344"/>
                      <a:pt x="6034" y="1394"/>
                    </a:cubicBezTo>
                    <a:cubicBezTo>
                      <a:pt x="6034" y="1394"/>
                      <a:pt x="6034" y="1394"/>
                      <a:pt x="6034" y="1394"/>
                    </a:cubicBezTo>
                    <a:cubicBezTo>
                      <a:pt x="6008" y="1394"/>
                      <a:pt x="6008" y="1394"/>
                      <a:pt x="5983" y="1394"/>
                    </a:cubicBezTo>
                    <a:cubicBezTo>
                      <a:pt x="5983" y="1394"/>
                      <a:pt x="5983" y="1394"/>
                      <a:pt x="5983" y="1394"/>
                    </a:cubicBezTo>
                    <a:cubicBezTo>
                      <a:pt x="5932" y="1394"/>
                      <a:pt x="5882" y="1369"/>
                      <a:pt x="5856" y="1318"/>
                    </a:cubicBezTo>
                    <a:close/>
                    <a:moveTo>
                      <a:pt x="15541" y="1369"/>
                    </a:moveTo>
                    <a:cubicBezTo>
                      <a:pt x="15465" y="1344"/>
                      <a:pt x="15465" y="1268"/>
                      <a:pt x="15490" y="1217"/>
                    </a:cubicBezTo>
                    <a:cubicBezTo>
                      <a:pt x="15490" y="1217"/>
                      <a:pt x="15490" y="1217"/>
                      <a:pt x="15490" y="1217"/>
                    </a:cubicBezTo>
                    <a:cubicBezTo>
                      <a:pt x="15515" y="1141"/>
                      <a:pt x="15592" y="1115"/>
                      <a:pt x="15642" y="1141"/>
                    </a:cubicBezTo>
                    <a:cubicBezTo>
                      <a:pt x="15642" y="1141"/>
                      <a:pt x="15642" y="1141"/>
                      <a:pt x="15642" y="1141"/>
                    </a:cubicBezTo>
                    <a:cubicBezTo>
                      <a:pt x="15718" y="1192"/>
                      <a:pt x="15744" y="1268"/>
                      <a:pt x="15718" y="1318"/>
                    </a:cubicBezTo>
                    <a:cubicBezTo>
                      <a:pt x="15718" y="1318"/>
                      <a:pt x="15718" y="1318"/>
                      <a:pt x="15718" y="1318"/>
                    </a:cubicBezTo>
                    <a:cubicBezTo>
                      <a:pt x="15693" y="1369"/>
                      <a:pt x="15642" y="1394"/>
                      <a:pt x="15592" y="1394"/>
                    </a:cubicBezTo>
                    <a:cubicBezTo>
                      <a:pt x="15592" y="1394"/>
                      <a:pt x="15592" y="1394"/>
                      <a:pt x="15592" y="1394"/>
                    </a:cubicBezTo>
                    <a:cubicBezTo>
                      <a:pt x="15566" y="1394"/>
                      <a:pt x="15566" y="1394"/>
                      <a:pt x="15541" y="1369"/>
                    </a:cubicBezTo>
                    <a:close/>
                    <a:moveTo>
                      <a:pt x="6515" y="1014"/>
                    </a:moveTo>
                    <a:cubicBezTo>
                      <a:pt x="6490" y="963"/>
                      <a:pt x="6515" y="887"/>
                      <a:pt x="6566" y="862"/>
                    </a:cubicBezTo>
                    <a:cubicBezTo>
                      <a:pt x="6566" y="862"/>
                      <a:pt x="6566" y="862"/>
                      <a:pt x="6566" y="862"/>
                    </a:cubicBezTo>
                    <a:cubicBezTo>
                      <a:pt x="6642" y="837"/>
                      <a:pt x="6718" y="862"/>
                      <a:pt x="6744" y="913"/>
                    </a:cubicBezTo>
                    <a:cubicBezTo>
                      <a:pt x="6744" y="913"/>
                      <a:pt x="6744" y="913"/>
                      <a:pt x="6744" y="913"/>
                    </a:cubicBezTo>
                    <a:cubicBezTo>
                      <a:pt x="6769" y="989"/>
                      <a:pt x="6744" y="1065"/>
                      <a:pt x="6668" y="1090"/>
                    </a:cubicBezTo>
                    <a:cubicBezTo>
                      <a:pt x="6668" y="1090"/>
                      <a:pt x="6668" y="1090"/>
                      <a:pt x="6668" y="1090"/>
                    </a:cubicBezTo>
                    <a:cubicBezTo>
                      <a:pt x="6668" y="1090"/>
                      <a:pt x="6642" y="1090"/>
                      <a:pt x="6617" y="1090"/>
                    </a:cubicBezTo>
                    <a:cubicBezTo>
                      <a:pt x="6617" y="1090"/>
                      <a:pt x="6617" y="1090"/>
                      <a:pt x="6617" y="1090"/>
                    </a:cubicBezTo>
                    <a:cubicBezTo>
                      <a:pt x="6566" y="1090"/>
                      <a:pt x="6515" y="1065"/>
                      <a:pt x="6515" y="1014"/>
                    </a:cubicBezTo>
                    <a:close/>
                    <a:moveTo>
                      <a:pt x="14907" y="1090"/>
                    </a:moveTo>
                    <a:cubicBezTo>
                      <a:pt x="14831" y="1039"/>
                      <a:pt x="14806" y="989"/>
                      <a:pt x="14831" y="913"/>
                    </a:cubicBezTo>
                    <a:cubicBezTo>
                      <a:pt x="14831" y="913"/>
                      <a:pt x="14831" y="913"/>
                      <a:pt x="14831" y="913"/>
                    </a:cubicBezTo>
                    <a:cubicBezTo>
                      <a:pt x="14856" y="837"/>
                      <a:pt x="14932" y="811"/>
                      <a:pt x="15008" y="837"/>
                    </a:cubicBezTo>
                    <a:cubicBezTo>
                      <a:pt x="15008" y="837"/>
                      <a:pt x="15008" y="837"/>
                      <a:pt x="15008" y="837"/>
                    </a:cubicBezTo>
                    <a:cubicBezTo>
                      <a:pt x="15059" y="862"/>
                      <a:pt x="15085" y="938"/>
                      <a:pt x="15059" y="1014"/>
                    </a:cubicBezTo>
                    <a:cubicBezTo>
                      <a:pt x="15059" y="1014"/>
                      <a:pt x="15059" y="1014"/>
                      <a:pt x="15059" y="1014"/>
                    </a:cubicBezTo>
                    <a:cubicBezTo>
                      <a:pt x="15034" y="1065"/>
                      <a:pt x="15008" y="1090"/>
                      <a:pt x="14958" y="1090"/>
                    </a:cubicBezTo>
                    <a:cubicBezTo>
                      <a:pt x="14958" y="1090"/>
                      <a:pt x="14958" y="1090"/>
                      <a:pt x="14958" y="1090"/>
                    </a:cubicBezTo>
                    <a:cubicBezTo>
                      <a:pt x="14932" y="1090"/>
                      <a:pt x="14907" y="1090"/>
                      <a:pt x="14907" y="1090"/>
                    </a:cubicBezTo>
                    <a:close/>
                    <a:moveTo>
                      <a:pt x="7175" y="761"/>
                    </a:moveTo>
                    <a:cubicBezTo>
                      <a:pt x="7149" y="685"/>
                      <a:pt x="7175" y="608"/>
                      <a:pt x="7251" y="583"/>
                    </a:cubicBezTo>
                    <a:cubicBezTo>
                      <a:pt x="7251" y="583"/>
                      <a:pt x="7251" y="583"/>
                      <a:pt x="7251" y="583"/>
                    </a:cubicBezTo>
                    <a:cubicBezTo>
                      <a:pt x="7301" y="583"/>
                      <a:pt x="7377" y="608"/>
                      <a:pt x="7403" y="685"/>
                    </a:cubicBezTo>
                    <a:cubicBezTo>
                      <a:pt x="7403" y="685"/>
                      <a:pt x="7403" y="685"/>
                      <a:pt x="7403" y="685"/>
                    </a:cubicBezTo>
                    <a:cubicBezTo>
                      <a:pt x="7428" y="735"/>
                      <a:pt x="7403" y="811"/>
                      <a:pt x="7327" y="837"/>
                    </a:cubicBezTo>
                    <a:cubicBezTo>
                      <a:pt x="7327" y="837"/>
                      <a:pt x="7327" y="837"/>
                      <a:pt x="7327" y="837"/>
                    </a:cubicBezTo>
                    <a:cubicBezTo>
                      <a:pt x="7327" y="837"/>
                      <a:pt x="7301" y="837"/>
                      <a:pt x="7276" y="837"/>
                    </a:cubicBezTo>
                    <a:cubicBezTo>
                      <a:pt x="7276" y="837"/>
                      <a:pt x="7276" y="837"/>
                      <a:pt x="7276" y="837"/>
                    </a:cubicBezTo>
                    <a:cubicBezTo>
                      <a:pt x="7225" y="837"/>
                      <a:pt x="7175" y="811"/>
                      <a:pt x="7175" y="761"/>
                    </a:cubicBezTo>
                    <a:close/>
                    <a:moveTo>
                      <a:pt x="14248" y="837"/>
                    </a:moveTo>
                    <a:cubicBezTo>
                      <a:pt x="14172" y="811"/>
                      <a:pt x="14146" y="735"/>
                      <a:pt x="14172" y="659"/>
                    </a:cubicBezTo>
                    <a:cubicBezTo>
                      <a:pt x="14172" y="659"/>
                      <a:pt x="14172" y="659"/>
                      <a:pt x="14172" y="659"/>
                    </a:cubicBezTo>
                    <a:cubicBezTo>
                      <a:pt x="14197" y="608"/>
                      <a:pt x="14248" y="558"/>
                      <a:pt x="14324" y="583"/>
                    </a:cubicBezTo>
                    <a:cubicBezTo>
                      <a:pt x="14324" y="583"/>
                      <a:pt x="14324" y="583"/>
                      <a:pt x="14324" y="583"/>
                    </a:cubicBezTo>
                    <a:cubicBezTo>
                      <a:pt x="14400" y="608"/>
                      <a:pt x="14425" y="685"/>
                      <a:pt x="14400" y="735"/>
                    </a:cubicBezTo>
                    <a:cubicBezTo>
                      <a:pt x="14400" y="735"/>
                      <a:pt x="14400" y="735"/>
                      <a:pt x="14400" y="735"/>
                    </a:cubicBezTo>
                    <a:cubicBezTo>
                      <a:pt x="14375" y="811"/>
                      <a:pt x="14324" y="837"/>
                      <a:pt x="14273" y="837"/>
                    </a:cubicBezTo>
                    <a:cubicBezTo>
                      <a:pt x="14273" y="837"/>
                      <a:pt x="14273" y="837"/>
                      <a:pt x="14273" y="837"/>
                    </a:cubicBezTo>
                    <a:cubicBezTo>
                      <a:pt x="14273" y="837"/>
                      <a:pt x="14248" y="837"/>
                      <a:pt x="14248" y="837"/>
                    </a:cubicBezTo>
                    <a:close/>
                    <a:moveTo>
                      <a:pt x="7834" y="532"/>
                    </a:moveTo>
                    <a:cubicBezTo>
                      <a:pt x="7834" y="456"/>
                      <a:pt x="7859" y="406"/>
                      <a:pt x="7935" y="380"/>
                    </a:cubicBezTo>
                    <a:cubicBezTo>
                      <a:pt x="7935" y="380"/>
                      <a:pt x="7935" y="380"/>
                      <a:pt x="7935" y="380"/>
                    </a:cubicBezTo>
                    <a:cubicBezTo>
                      <a:pt x="7935" y="380"/>
                      <a:pt x="7935" y="380"/>
                      <a:pt x="7935" y="380"/>
                    </a:cubicBezTo>
                    <a:cubicBezTo>
                      <a:pt x="7935" y="380"/>
                      <a:pt x="7935" y="380"/>
                      <a:pt x="7935" y="380"/>
                    </a:cubicBezTo>
                    <a:cubicBezTo>
                      <a:pt x="8011" y="355"/>
                      <a:pt x="8062" y="406"/>
                      <a:pt x="8087" y="456"/>
                    </a:cubicBezTo>
                    <a:cubicBezTo>
                      <a:pt x="8087" y="456"/>
                      <a:pt x="8087" y="456"/>
                      <a:pt x="8087" y="456"/>
                    </a:cubicBezTo>
                    <a:cubicBezTo>
                      <a:pt x="8113" y="532"/>
                      <a:pt x="8062" y="608"/>
                      <a:pt x="8011" y="634"/>
                    </a:cubicBezTo>
                    <a:cubicBezTo>
                      <a:pt x="8011" y="634"/>
                      <a:pt x="8011" y="634"/>
                      <a:pt x="8011" y="634"/>
                    </a:cubicBezTo>
                    <a:cubicBezTo>
                      <a:pt x="7986" y="634"/>
                      <a:pt x="7986" y="634"/>
                      <a:pt x="7961" y="634"/>
                    </a:cubicBezTo>
                    <a:cubicBezTo>
                      <a:pt x="7961" y="634"/>
                      <a:pt x="7961" y="634"/>
                      <a:pt x="7961" y="634"/>
                    </a:cubicBezTo>
                    <a:cubicBezTo>
                      <a:pt x="7910" y="634"/>
                      <a:pt x="7859" y="583"/>
                      <a:pt x="7834" y="532"/>
                    </a:cubicBezTo>
                    <a:close/>
                    <a:moveTo>
                      <a:pt x="13563" y="608"/>
                    </a:moveTo>
                    <a:cubicBezTo>
                      <a:pt x="13513" y="608"/>
                      <a:pt x="13462" y="532"/>
                      <a:pt x="13487" y="456"/>
                    </a:cubicBezTo>
                    <a:cubicBezTo>
                      <a:pt x="13487" y="456"/>
                      <a:pt x="13487" y="456"/>
                      <a:pt x="13487" y="456"/>
                    </a:cubicBezTo>
                    <a:cubicBezTo>
                      <a:pt x="13487" y="406"/>
                      <a:pt x="13563" y="355"/>
                      <a:pt x="13639" y="380"/>
                    </a:cubicBezTo>
                    <a:cubicBezTo>
                      <a:pt x="13639" y="380"/>
                      <a:pt x="13639" y="380"/>
                      <a:pt x="13639" y="380"/>
                    </a:cubicBezTo>
                    <a:cubicBezTo>
                      <a:pt x="13715" y="380"/>
                      <a:pt x="13741" y="456"/>
                      <a:pt x="13715" y="532"/>
                    </a:cubicBezTo>
                    <a:cubicBezTo>
                      <a:pt x="13715" y="532"/>
                      <a:pt x="13715" y="532"/>
                      <a:pt x="13715" y="532"/>
                    </a:cubicBezTo>
                    <a:cubicBezTo>
                      <a:pt x="13715" y="583"/>
                      <a:pt x="13665" y="634"/>
                      <a:pt x="13614" y="634"/>
                    </a:cubicBezTo>
                    <a:cubicBezTo>
                      <a:pt x="13614" y="634"/>
                      <a:pt x="13614" y="634"/>
                      <a:pt x="13614" y="634"/>
                    </a:cubicBezTo>
                    <a:cubicBezTo>
                      <a:pt x="13589" y="634"/>
                      <a:pt x="13589" y="608"/>
                      <a:pt x="13563" y="608"/>
                    </a:cubicBezTo>
                    <a:close/>
                    <a:moveTo>
                      <a:pt x="8544" y="355"/>
                    </a:moveTo>
                    <a:cubicBezTo>
                      <a:pt x="8518" y="304"/>
                      <a:pt x="8569" y="228"/>
                      <a:pt x="8645" y="203"/>
                    </a:cubicBezTo>
                    <a:cubicBezTo>
                      <a:pt x="8645" y="203"/>
                      <a:pt x="8645" y="203"/>
                      <a:pt x="8645" y="203"/>
                    </a:cubicBezTo>
                    <a:cubicBezTo>
                      <a:pt x="8696" y="203"/>
                      <a:pt x="8772" y="254"/>
                      <a:pt x="8772" y="304"/>
                    </a:cubicBezTo>
                    <a:cubicBezTo>
                      <a:pt x="8772" y="304"/>
                      <a:pt x="8772" y="304"/>
                      <a:pt x="8772" y="304"/>
                    </a:cubicBezTo>
                    <a:cubicBezTo>
                      <a:pt x="8797" y="380"/>
                      <a:pt x="8746" y="456"/>
                      <a:pt x="8696" y="456"/>
                    </a:cubicBezTo>
                    <a:cubicBezTo>
                      <a:pt x="8696" y="456"/>
                      <a:pt x="8696" y="456"/>
                      <a:pt x="8696" y="456"/>
                    </a:cubicBezTo>
                    <a:cubicBezTo>
                      <a:pt x="8670" y="456"/>
                      <a:pt x="8670" y="456"/>
                      <a:pt x="8670" y="456"/>
                    </a:cubicBezTo>
                    <a:cubicBezTo>
                      <a:pt x="8670" y="456"/>
                      <a:pt x="8670" y="456"/>
                      <a:pt x="8670" y="456"/>
                    </a:cubicBezTo>
                    <a:cubicBezTo>
                      <a:pt x="8594" y="456"/>
                      <a:pt x="8544" y="431"/>
                      <a:pt x="8544" y="355"/>
                    </a:cubicBezTo>
                    <a:close/>
                    <a:moveTo>
                      <a:pt x="12879" y="456"/>
                    </a:moveTo>
                    <a:cubicBezTo>
                      <a:pt x="12803" y="431"/>
                      <a:pt x="12777" y="380"/>
                      <a:pt x="12777" y="304"/>
                    </a:cubicBezTo>
                    <a:cubicBezTo>
                      <a:pt x="12777" y="304"/>
                      <a:pt x="12777" y="304"/>
                      <a:pt x="12777" y="304"/>
                    </a:cubicBezTo>
                    <a:cubicBezTo>
                      <a:pt x="12803" y="228"/>
                      <a:pt x="12854" y="203"/>
                      <a:pt x="12930" y="203"/>
                    </a:cubicBezTo>
                    <a:cubicBezTo>
                      <a:pt x="12930" y="203"/>
                      <a:pt x="12930" y="203"/>
                      <a:pt x="12930" y="203"/>
                    </a:cubicBezTo>
                    <a:cubicBezTo>
                      <a:pt x="13006" y="228"/>
                      <a:pt x="13056" y="279"/>
                      <a:pt x="13031" y="355"/>
                    </a:cubicBezTo>
                    <a:cubicBezTo>
                      <a:pt x="13031" y="355"/>
                      <a:pt x="13031" y="355"/>
                      <a:pt x="13031" y="355"/>
                    </a:cubicBezTo>
                    <a:cubicBezTo>
                      <a:pt x="13031" y="406"/>
                      <a:pt x="12980" y="456"/>
                      <a:pt x="12904" y="456"/>
                    </a:cubicBezTo>
                    <a:cubicBezTo>
                      <a:pt x="12904" y="456"/>
                      <a:pt x="12904" y="456"/>
                      <a:pt x="12904" y="456"/>
                    </a:cubicBezTo>
                    <a:cubicBezTo>
                      <a:pt x="12904" y="456"/>
                      <a:pt x="12904" y="456"/>
                      <a:pt x="12879" y="456"/>
                    </a:cubicBezTo>
                    <a:close/>
                    <a:moveTo>
                      <a:pt x="9228" y="228"/>
                    </a:moveTo>
                    <a:cubicBezTo>
                      <a:pt x="9228" y="152"/>
                      <a:pt x="9279" y="101"/>
                      <a:pt x="9355" y="101"/>
                    </a:cubicBezTo>
                    <a:cubicBezTo>
                      <a:pt x="9355" y="101"/>
                      <a:pt x="9355" y="101"/>
                      <a:pt x="9355" y="101"/>
                    </a:cubicBezTo>
                    <a:cubicBezTo>
                      <a:pt x="9406" y="76"/>
                      <a:pt x="9482" y="127"/>
                      <a:pt x="9482" y="203"/>
                    </a:cubicBezTo>
                    <a:cubicBezTo>
                      <a:pt x="9482" y="203"/>
                      <a:pt x="9482" y="203"/>
                      <a:pt x="9482" y="203"/>
                    </a:cubicBezTo>
                    <a:cubicBezTo>
                      <a:pt x="9507" y="279"/>
                      <a:pt x="9456" y="330"/>
                      <a:pt x="9380" y="355"/>
                    </a:cubicBezTo>
                    <a:cubicBezTo>
                      <a:pt x="9380" y="355"/>
                      <a:pt x="9380" y="355"/>
                      <a:pt x="9380" y="355"/>
                    </a:cubicBezTo>
                    <a:cubicBezTo>
                      <a:pt x="9380" y="355"/>
                      <a:pt x="9380" y="355"/>
                      <a:pt x="9355" y="355"/>
                    </a:cubicBezTo>
                    <a:cubicBezTo>
                      <a:pt x="9355" y="355"/>
                      <a:pt x="9355" y="355"/>
                      <a:pt x="9355" y="355"/>
                    </a:cubicBezTo>
                    <a:cubicBezTo>
                      <a:pt x="9304" y="355"/>
                      <a:pt x="9254" y="304"/>
                      <a:pt x="9228" y="228"/>
                    </a:cubicBezTo>
                    <a:close/>
                    <a:moveTo>
                      <a:pt x="12194" y="330"/>
                    </a:moveTo>
                    <a:cubicBezTo>
                      <a:pt x="12118" y="330"/>
                      <a:pt x="12068" y="279"/>
                      <a:pt x="12093" y="203"/>
                    </a:cubicBezTo>
                    <a:cubicBezTo>
                      <a:pt x="12093" y="203"/>
                      <a:pt x="12093" y="203"/>
                      <a:pt x="12093" y="203"/>
                    </a:cubicBezTo>
                    <a:cubicBezTo>
                      <a:pt x="12093" y="127"/>
                      <a:pt x="12144" y="76"/>
                      <a:pt x="12220" y="76"/>
                    </a:cubicBezTo>
                    <a:cubicBezTo>
                      <a:pt x="12220" y="76"/>
                      <a:pt x="12220" y="76"/>
                      <a:pt x="12220" y="76"/>
                    </a:cubicBezTo>
                    <a:cubicBezTo>
                      <a:pt x="12296" y="101"/>
                      <a:pt x="12346" y="152"/>
                      <a:pt x="12321" y="228"/>
                    </a:cubicBezTo>
                    <a:cubicBezTo>
                      <a:pt x="12321" y="228"/>
                      <a:pt x="12321" y="228"/>
                      <a:pt x="12321" y="228"/>
                    </a:cubicBezTo>
                    <a:cubicBezTo>
                      <a:pt x="12321" y="304"/>
                      <a:pt x="12270" y="330"/>
                      <a:pt x="12194" y="330"/>
                    </a:cubicBezTo>
                    <a:cubicBezTo>
                      <a:pt x="12194" y="330"/>
                      <a:pt x="12194" y="330"/>
                      <a:pt x="12194" y="330"/>
                    </a:cubicBezTo>
                    <a:cubicBezTo>
                      <a:pt x="12194" y="330"/>
                      <a:pt x="12194" y="330"/>
                      <a:pt x="12194" y="330"/>
                    </a:cubicBezTo>
                    <a:close/>
                    <a:moveTo>
                      <a:pt x="9938" y="152"/>
                    </a:moveTo>
                    <a:cubicBezTo>
                      <a:pt x="9938" y="76"/>
                      <a:pt x="9989" y="25"/>
                      <a:pt x="10065" y="25"/>
                    </a:cubicBezTo>
                    <a:cubicBezTo>
                      <a:pt x="10065" y="25"/>
                      <a:pt x="10065" y="25"/>
                      <a:pt x="10065" y="25"/>
                    </a:cubicBezTo>
                    <a:cubicBezTo>
                      <a:pt x="10141" y="25"/>
                      <a:pt x="10192" y="76"/>
                      <a:pt x="10192" y="127"/>
                    </a:cubicBezTo>
                    <a:cubicBezTo>
                      <a:pt x="10192" y="127"/>
                      <a:pt x="10192" y="127"/>
                      <a:pt x="10192" y="127"/>
                    </a:cubicBezTo>
                    <a:cubicBezTo>
                      <a:pt x="10192" y="203"/>
                      <a:pt x="10141" y="279"/>
                      <a:pt x="10090" y="279"/>
                    </a:cubicBezTo>
                    <a:cubicBezTo>
                      <a:pt x="10090" y="279"/>
                      <a:pt x="10090" y="279"/>
                      <a:pt x="10090" y="279"/>
                    </a:cubicBezTo>
                    <a:cubicBezTo>
                      <a:pt x="10090" y="279"/>
                      <a:pt x="10065" y="279"/>
                      <a:pt x="10065" y="279"/>
                    </a:cubicBezTo>
                    <a:cubicBezTo>
                      <a:pt x="10065" y="279"/>
                      <a:pt x="10065" y="279"/>
                      <a:pt x="10065" y="279"/>
                    </a:cubicBezTo>
                    <a:cubicBezTo>
                      <a:pt x="10014" y="279"/>
                      <a:pt x="9938" y="228"/>
                      <a:pt x="9938" y="152"/>
                    </a:cubicBezTo>
                    <a:close/>
                    <a:moveTo>
                      <a:pt x="11485" y="279"/>
                    </a:moveTo>
                    <a:cubicBezTo>
                      <a:pt x="11408" y="254"/>
                      <a:pt x="11358" y="203"/>
                      <a:pt x="11358" y="127"/>
                    </a:cubicBezTo>
                    <a:cubicBezTo>
                      <a:pt x="11358" y="127"/>
                      <a:pt x="11358" y="127"/>
                      <a:pt x="11358" y="127"/>
                    </a:cubicBezTo>
                    <a:cubicBezTo>
                      <a:pt x="11383" y="76"/>
                      <a:pt x="11434" y="0"/>
                      <a:pt x="11510" y="25"/>
                    </a:cubicBezTo>
                    <a:cubicBezTo>
                      <a:pt x="11510" y="25"/>
                      <a:pt x="11510" y="25"/>
                      <a:pt x="11510" y="25"/>
                    </a:cubicBezTo>
                    <a:cubicBezTo>
                      <a:pt x="11586" y="25"/>
                      <a:pt x="11637" y="76"/>
                      <a:pt x="11611" y="152"/>
                    </a:cubicBezTo>
                    <a:cubicBezTo>
                      <a:pt x="11611" y="152"/>
                      <a:pt x="11611" y="152"/>
                      <a:pt x="11611" y="152"/>
                    </a:cubicBezTo>
                    <a:cubicBezTo>
                      <a:pt x="11611" y="228"/>
                      <a:pt x="11561" y="279"/>
                      <a:pt x="11485" y="279"/>
                    </a:cubicBezTo>
                    <a:cubicBezTo>
                      <a:pt x="11485" y="279"/>
                      <a:pt x="11485" y="279"/>
                      <a:pt x="11485" y="279"/>
                    </a:cubicBezTo>
                    <a:cubicBezTo>
                      <a:pt x="11485" y="279"/>
                      <a:pt x="11485" y="279"/>
                      <a:pt x="11485" y="279"/>
                    </a:cubicBezTo>
                    <a:close/>
                    <a:moveTo>
                      <a:pt x="10648" y="127"/>
                    </a:moveTo>
                    <a:cubicBezTo>
                      <a:pt x="10648" y="51"/>
                      <a:pt x="10724" y="0"/>
                      <a:pt x="10775" y="0"/>
                    </a:cubicBezTo>
                    <a:cubicBezTo>
                      <a:pt x="10775" y="0"/>
                      <a:pt x="10775" y="0"/>
                      <a:pt x="10775" y="0"/>
                    </a:cubicBezTo>
                    <a:cubicBezTo>
                      <a:pt x="10851" y="0"/>
                      <a:pt x="10901" y="51"/>
                      <a:pt x="10901" y="127"/>
                    </a:cubicBezTo>
                    <a:cubicBezTo>
                      <a:pt x="10901" y="127"/>
                      <a:pt x="10901" y="127"/>
                      <a:pt x="10901" y="127"/>
                    </a:cubicBezTo>
                    <a:cubicBezTo>
                      <a:pt x="10901" y="203"/>
                      <a:pt x="10851" y="254"/>
                      <a:pt x="10775" y="254"/>
                    </a:cubicBezTo>
                    <a:cubicBezTo>
                      <a:pt x="10775" y="254"/>
                      <a:pt x="10775" y="254"/>
                      <a:pt x="10775" y="254"/>
                    </a:cubicBezTo>
                    <a:cubicBezTo>
                      <a:pt x="10724" y="254"/>
                      <a:pt x="10648" y="203"/>
                      <a:pt x="10648" y="12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grpSp>
            <p:nvGrpSpPr>
              <p:cNvPr id="1461" name="Group 28"/>
              <p:cNvGrpSpPr/>
              <p:nvPr/>
            </p:nvGrpSpPr>
            <p:grpSpPr>
              <a:xfrm>
                <a:off x="4200448" y="8327148"/>
                <a:ext cx="542340" cy="547889"/>
                <a:chOff x="0" y="0"/>
                <a:chExt cx="542339" cy="547887"/>
              </a:xfrm>
            </p:grpSpPr>
            <p:sp>
              <p:nvSpPr>
                <p:cNvPr id="1459" name="Freeform 15"/>
                <p:cNvSpPr/>
                <p:nvPr/>
              </p:nvSpPr>
              <p:spPr>
                <a:xfrm flipH="1">
                  <a:off x="-1" y="0"/>
                  <a:ext cx="542341" cy="5478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33" h="18999" extrusionOk="0">
                      <a:moveTo>
                        <a:pt x="17367" y="3813"/>
                      </a:moveTo>
                      <a:cubicBezTo>
                        <a:pt x="20367" y="8251"/>
                        <a:pt x="19467" y="14169"/>
                        <a:pt x="15267" y="17128"/>
                      </a:cubicBezTo>
                      <a:cubicBezTo>
                        <a:pt x="11067" y="20383"/>
                        <a:pt x="5067" y="19199"/>
                        <a:pt x="1767" y="15057"/>
                      </a:cubicBezTo>
                      <a:cubicBezTo>
                        <a:pt x="-1233" y="10915"/>
                        <a:pt x="-333" y="4997"/>
                        <a:pt x="3867" y="1742"/>
                      </a:cubicBezTo>
                      <a:cubicBezTo>
                        <a:pt x="8367" y="-1217"/>
                        <a:pt x="14367" y="-329"/>
                        <a:pt x="17367" y="3813"/>
                      </a:cubicBezTo>
                      <a:close/>
                    </a:path>
                  </a:pathLst>
                </a:custGeom>
                <a:solidFill>
                  <a:srgbClr val="242E3D"/>
                </a:solidFill>
                <a:ln w="31750" cap="flat">
                  <a:solidFill>
                    <a:srgbClr val="B39C85"/>
                  </a:solidFill>
                  <a:prstDash val="solid"/>
                  <a:miter lim="8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460" name="Freeform 19"/>
                <p:cNvSpPr/>
                <p:nvPr/>
              </p:nvSpPr>
              <p:spPr>
                <a:xfrm flipH="1">
                  <a:off x="124285" y="126602"/>
                  <a:ext cx="291531" cy="2946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32" h="19132" extrusionOk="0">
                      <a:moveTo>
                        <a:pt x="17200" y="3908"/>
                      </a:moveTo>
                      <a:cubicBezTo>
                        <a:pt x="20523" y="8338"/>
                        <a:pt x="19415" y="14431"/>
                        <a:pt x="14985" y="17200"/>
                      </a:cubicBezTo>
                      <a:cubicBezTo>
                        <a:pt x="11108" y="20523"/>
                        <a:pt x="5015" y="19415"/>
                        <a:pt x="1692" y="14985"/>
                      </a:cubicBezTo>
                      <a:cubicBezTo>
                        <a:pt x="-1077" y="11108"/>
                        <a:pt x="-523" y="5015"/>
                        <a:pt x="3908" y="1692"/>
                      </a:cubicBezTo>
                      <a:cubicBezTo>
                        <a:pt x="8338" y="-1077"/>
                        <a:pt x="14431" y="-523"/>
                        <a:pt x="17200" y="3908"/>
                      </a:cubicBezTo>
                      <a:close/>
                    </a:path>
                  </a:pathLst>
                </a:custGeom>
                <a:solidFill>
                  <a:srgbClr val="B39C8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64" name="Group 29"/>
              <p:cNvGrpSpPr/>
              <p:nvPr/>
            </p:nvGrpSpPr>
            <p:grpSpPr>
              <a:xfrm>
                <a:off x="2901855" y="6539207"/>
                <a:ext cx="546237" cy="546233"/>
                <a:chOff x="0" y="0"/>
                <a:chExt cx="546236" cy="546232"/>
              </a:xfrm>
            </p:grpSpPr>
            <p:sp>
              <p:nvSpPr>
                <p:cNvPr id="1462" name="Freeform 16"/>
                <p:cNvSpPr/>
                <p:nvPr/>
              </p:nvSpPr>
              <p:spPr>
                <a:xfrm flipH="1">
                  <a:off x="0" y="0"/>
                  <a:ext cx="546237" cy="5462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271" h="19271" extrusionOk="0">
                      <a:moveTo>
                        <a:pt x="12713" y="413"/>
                      </a:moveTo>
                      <a:cubicBezTo>
                        <a:pt x="17813" y="2213"/>
                        <a:pt x="20513" y="7613"/>
                        <a:pt x="18713" y="12713"/>
                      </a:cubicBezTo>
                      <a:cubicBezTo>
                        <a:pt x="17213" y="17813"/>
                        <a:pt x="11813" y="20513"/>
                        <a:pt x="6713" y="18713"/>
                      </a:cubicBezTo>
                      <a:cubicBezTo>
                        <a:pt x="1613" y="17213"/>
                        <a:pt x="-1087" y="11813"/>
                        <a:pt x="413" y="6713"/>
                      </a:cubicBezTo>
                      <a:cubicBezTo>
                        <a:pt x="2213" y="1613"/>
                        <a:pt x="7613" y="-1087"/>
                        <a:pt x="12713" y="413"/>
                      </a:cubicBezTo>
                      <a:close/>
                    </a:path>
                  </a:pathLst>
                </a:custGeom>
                <a:solidFill>
                  <a:srgbClr val="242E3D"/>
                </a:solidFill>
                <a:ln w="31750" cap="flat">
                  <a:solidFill>
                    <a:srgbClr val="FF9DAB">
                      <a:alpha val="82526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463" name="Freeform 20"/>
                <p:cNvSpPr/>
                <p:nvPr/>
              </p:nvSpPr>
              <p:spPr>
                <a:xfrm flipH="1">
                  <a:off x="127941" y="132295"/>
                  <a:ext cx="285997" cy="28599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81" h="19181" extrusionOk="0">
                      <a:moveTo>
                        <a:pt x="12433" y="496"/>
                      </a:moveTo>
                      <a:cubicBezTo>
                        <a:pt x="17549" y="1633"/>
                        <a:pt x="20391" y="7317"/>
                        <a:pt x="18686" y="12433"/>
                      </a:cubicBezTo>
                      <a:cubicBezTo>
                        <a:pt x="16980" y="17549"/>
                        <a:pt x="11865" y="20391"/>
                        <a:pt x="6749" y="18686"/>
                      </a:cubicBezTo>
                      <a:cubicBezTo>
                        <a:pt x="1633" y="16980"/>
                        <a:pt x="-1209" y="11865"/>
                        <a:pt x="496" y="6749"/>
                      </a:cubicBezTo>
                      <a:cubicBezTo>
                        <a:pt x="1633" y="1633"/>
                        <a:pt x="7317" y="-1209"/>
                        <a:pt x="12433" y="496"/>
                      </a:cubicBezTo>
                      <a:close/>
                    </a:path>
                  </a:pathLst>
                </a:custGeom>
                <a:solidFill>
                  <a:srgbClr val="FF9DAB">
                    <a:alpha val="82526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67" name="Group 30"/>
              <p:cNvGrpSpPr/>
              <p:nvPr/>
            </p:nvGrpSpPr>
            <p:grpSpPr>
              <a:xfrm>
                <a:off x="2901855" y="4330817"/>
                <a:ext cx="546237" cy="546235"/>
                <a:chOff x="0" y="0"/>
                <a:chExt cx="546236" cy="546233"/>
              </a:xfrm>
            </p:grpSpPr>
            <p:sp>
              <p:nvSpPr>
                <p:cNvPr id="1465" name="Freeform 17"/>
                <p:cNvSpPr/>
                <p:nvPr/>
              </p:nvSpPr>
              <p:spPr>
                <a:xfrm flipH="1">
                  <a:off x="0" y="0"/>
                  <a:ext cx="546237" cy="54623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271" h="19271" extrusionOk="0">
                      <a:moveTo>
                        <a:pt x="6713" y="413"/>
                      </a:moveTo>
                      <a:cubicBezTo>
                        <a:pt x="11813" y="-1087"/>
                        <a:pt x="17213" y="1613"/>
                        <a:pt x="18713" y="6713"/>
                      </a:cubicBezTo>
                      <a:cubicBezTo>
                        <a:pt x="20513" y="11813"/>
                        <a:pt x="17813" y="17213"/>
                        <a:pt x="12713" y="18713"/>
                      </a:cubicBezTo>
                      <a:cubicBezTo>
                        <a:pt x="7613" y="20513"/>
                        <a:pt x="2213" y="17813"/>
                        <a:pt x="413" y="12713"/>
                      </a:cubicBezTo>
                      <a:cubicBezTo>
                        <a:pt x="-1087" y="7613"/>
                        <a:pt x="1613" y="2213"/>
                        <a:pt x="6713" y="413"/>
                      </a:cubicBezTo>
                      <a:close/>
                    </a:path>
                  </a:pathLst>
                </a:custGeom>
                <a:solidFill>
                  <a:srgbClr val="242E3D"/>
                </a:solidFill>
                <a:ln w="31750" cap="flat">
                  <a:solidFill>
                    <a:srgbClr val="E9E3DB">
                      <a:alpha val="85295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466" name="Freeform 21"/>
                <p:cNvSpPr/>
                <p:nvPr/>
              </p:nvSpPr>
              <p:spPr>
                <a:xfrm flipH="1">
                  <a:off x="127941" y="132295"/>
                  <a:ext cx="285997" cy="28599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81" h="19181" extrusionOk="0">
                      <a:moveTo>
                        <a:pt x="6749" y="496"/>
                      </a:moveTo>
                      <a:cubicBezTo>
                        <a:pt x="11865" y="-1209"/>
                        <a:pt x="16980" y="1633"/>
                        <a:pt x="18686" y="6749"/>
                      </a:cubicBezTo>
                      <a:cubicBezTo>
                        <a:pt x="20391" y="11865"/>
                        <a:pt x="17549" y="16980"/>
                        <a:pt x="12433" y="18686"/>
                      </a:cubicBezTo>
                      <a:cubicBezTo>
                        <a:pt x="7317" y="20391"/>
                        <a:pt x="1633" y="17549"/>
                        <a:pt x="496" y="12433"/>
                      </a:cubicBezTo>
                      <a:cubicBezTo>
                        <a:pt x="-1209" y="7317"/>
                        <a:pt x="1633" y="1633"/>
                        <a:pt x="6749" y="496"/>
                      </a:cubicBezTo>
                      <a:close/>
                    </a:path>
                  </a:pathLst>
                </a:custGeom>
                <a:solidFill>
                  <a:srgbClr val="E9E3DB">
                    <a:alpha val="85295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70" name="Group 31"/>
              <p:cNvGrpSpPr/>
              <p:nvPr/>
            </p:nvGrpSpPr>
            <p:grpSpPr>
              <a:xfrm>
                <a:off x="4200448" y="2543151"/>
                <a:ext cx="542340" cy="549807"/>
                <a:chOff x="0" y="0"/>
                <a:chExt cx="542339" cy="549805"/>
              </a:xfrm>
            </p:grpSpPr>
            <p:sp>
              <p:nvSpPr>
                <p:cNvPr id="1468" name="Freeform 18"/>
                <p:cNvSpPr/>
                <p:nvPr/>
              </p:nvSpPr>
              <p:spPr>
                <a:xfrm flipH="1">
                  <a:off x="-1" y="-1"/>
                  <a:ext cx="542341" cy="54980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33" h="19066" extrusionOk="0">
                      <a:moveTo>
                        <a:pt x="1767" y="4027"/>
                      </a:moveTo>
                      <a:cubicBezTo>
                        <a:pt x="5067" y="-411"/>
                        <a:pt x="11067" y="-1299"/>
                        <a:pt x="15267" y="1956"/>
                      </a:cubicBezTo>
                      <a:cubicBezTo>
                        <a:pt x="19467" y="4915"/>
                        <a:pt x="20367" y="10833"/>
                        <a:pt x="17367" y="14975"/>
                      </a:cubicBezTo>
                      <a:cubicBezTo>
                        <a:pt x="14367" y="19413"/>
                        <a:pt x="8367" y="20301"/>
                        <a:pt x="3867" y="17342"/>
                      </a:cubicBezTo>
                      <a:cubicBezTo>
                        <a:pt x="-333" y="14087"/>
                        <a:pt x="-1233" y="8169"/>
                        <a:pt x="1767" y="4027"/>
                      </a:cubicBezTo>
                      <a:close/>
                    </a:path>
                  </a:pathLst>
                </a:custGeom>
                <a:solidFill>
                  <a:srgbClr val="242E3D"/>
                </a:solidFill>
                <a:ln w="31750" cap="flat">
                  <a:solidFill>
                    <a:srgbClr val="FFC899"/>
                  </a:solidFill>
                  <a:prstDash val="solid"/>
                  <a:miter lim="8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469" name="Freeform 22"/>
                <p:cNvSpPr/>
                <p:nvPr/>
              </p:nvSpPr>
              <p:spPr>
                <a:xfrm flipH="1">
                  <a:off x="124285" y="128507"/>
                  <a:ext cx="291531" cy="29283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32" h="19013" extrusionOk="0">
                      <a:moveTo>
                        <a:pt x="1692" y="3629"/>
                      </a:moveTo>
                      <a:cubicBezTo>
                        <a:pt x="5015" y="-248"/>
                        <a:pt x="11108" y="-1356"/>
                        <a:pt x="14985" y="1967"/>
                      </a:cubicBezTo>
                      <a:cubicBezTo>
                        <a:pt x="19415" y="4736"/>
                        <a:pt x="20523" y="10829"/>
                        <a:pt x="17200" y="15259"/>
                      </a:cubicBezTo>
                      <a:cubicBezTo>
                        <a:pt x="14431" y="19136"/>
                        <a:pt x="8338" y="20244"/>
                        <a:pt x="3908" y="17475"/>
                      </a:cubicBezTo>
                      <a:cubicBezTo>
                        <a:pt x="-523" y="14152"/>
                        <a:pt x="-1077" y="8059"/>
                        <a:pt x="1692" y="3629"/>
                      </a:cubicBezTo>
                      <a:close/>
                    </a:path>
                  </a:pathLst>
                </a:custGeom>
                <a:solidFill>
                  <a:srgbClr val="FFC899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sp>
            <p:nvSpPr>
              <p:cNvPr id="1471" name="Freeform 24"/>
              <p:cNvSpPr/>
              <p:nvPr/>
            </p:nvSpPr>
            <p:spPr>
              <a:xfrm flipH="1">
                <a:off x="2034973" y="9024663"/>
                <a:ext cx="2335798" cy="24030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61" y="611"/>
                    </a:moveTo>
                    <a:cubicBezTo>
                      <a:pt x="9111" y="611"/>
                      <a:pt x="7540" y="992"/>
                      <a:pt x="6127" y="1603"/>
                    </a:cubicBezTo>
                    <a:cubicBezTo>
                      <a:pt x="2042" y="0"/>
                      <a:pt x="2042" y="0"/>
                      <a:pt x="2042" y="0"/>
                    </a:cubicBezTo>
                    <a:cubicBezTo>
                      <a:pt x="2671" y="4198"/>
                      <a:pt x="2671" y="4198"/>
                      <a:pt x="2671" y="4198"/>
                    </a:cubicBezTo>
                    <a:cubicBezTo>
                      <a:pt x="1021" y="6030"/>
                      <a:pt x="0" y="8472"/>
                      <a:pt x="0" y="11067"/>
                    </a:cubicBezTo>
                    <a:cubicBezTo>
                      <a:pt x="0" y="16868"/>
                      <a:pt x="4791" y="21600"/>
                      <a:pt x="10761" y="21600"/>
                    </a:cubicBezTo>
                    <a:cubicBezTo>
                      <a:pt x="16730" y="21600"/>
                      <a:pt x="21600" y="16868"/>
                      <a:pt x="21600" y="11067"/>
                    </a:cubicBezTo>
                    <a:cubicBezTo>
                      <a:pt x="21600" y="5343"/>
                      <a:pt x="16730" y="611"/>
                      <a:pt x="10761" y="611"/>
                    </a:cubicBezTo>
                    <a:close/>
                  </a:path>
                </a:pathLst>
              </a:custGeom>
              <a:solidFill>
                <a:srgbClr val="B39C8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472" name="Freeform 25"/>
              <p:cNvSpPr/>
              <p:nvPr/>
            </p:nvSpPr>
            <p:spPr>
              <a:xfrm flipH="1">
                <a:off x="-1" y="6246483"/>
                <a:ext cx="2647238" cy="23251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15" y="0"/>
                    </a:moveTo>
                    <a:cubicBezTo>
                      <a:pt x="8515" y="0"/>
                      <a:pt x="5400" y="2207"/>
                      <a:pt x="3738" y="5597"/>
                    </a:cubicBezTo>
                    <a:cubicBezTo>
                      <a:pt x="0" y="6622"/>
                      <a:pt x="0" y="6622"/>
                      <a:pt x="0" y="6622"/>
                    </a:cubicBezTo>
                    <a:cubicBezTo>
                      <a:pt x="2631" y="9775"/>
                      <a:pt x="2631" y="9775"/>
                      <a:pt x="2631" y="9775"/>
                    </a:cubicBezTo>
                    <a:cubicBezTo>
                      <a:pt x="2631" y="10091"/>
                      <a:pt x="2562" y="10485"/>
                      <a:pt x="2562" y="10800"/>
                    </a:cubicBezTo>
                    <a:cubicBezTo>
                      <a:pt x="2562" y="16791"/>
                      <a:pt x="6854" y="21600"/>
                      <a:pt x="12115" y="21600"/>
                    </a:cubicBezTo>
                    <a:cubicBezTo>
                      <a:pt x="17308" y="21600"/>
                      <a:pt x="21600" y="16791"/>
                      <a:pt x="21600" y="10800"/>
                    </a:cubicBezTo>
                    <a:cubicBezTo>
                      <a:pt x="21600" y="4809"/>
                      <a:pt x="17308" y="0"/>
                      <a:pt x="12115" y="0"/>
                    </a:cubicBezTo>
                    <a:close/>
                  </a:path>
                </a:pathLst>
              </a:custGeom>
              <a:solidFill>
                <a:srgbClr val="FF9DAB">
                  <a:alpha val="8252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473" name="Freeform 26"/>
              <p:cNvSpPr/>
              <p:nvPr/>
            </p:nvSpPr>
            <p:spPr>
              <a:xfrm flipH="1">
                <a:off x="-1" y="2848964"/>
                <a:ext cx="2647238" cy="23251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15" y="0"/>
                    </a:moveTo>
                    <a:cubicBezTo>
                      <a:pt x="6854" y="0"/>
                      <a:pt x="2562" y="4809"/>
                      <a:pt x="2562" y="10800"/>
                    </a:cubicBezTo>
                    <a:cubicBezTo>
                      <a:pt x="2562" y="11115"/>
                      <a:pt x="2631" y="11431"/>
                      <a:pt x="2631" y="11746"/>
                    </a:cubicBezTo>
                    <a:cubicBezTo>
                      <a:pt x="0" y="14899"/>
                      <a:pt x="0" y="14899"/>
                      <a:pt x="0" y="14899"/>
                    </a:cubicBezTo>
                    <a:cubicBezTo>
                      <a:pt x="3738" y="15924"/>
                      <a:pt x="3738" y="15924"/>
                      <a:pt x="3738" y="15924"/>
                    </a:cubicBezTo>
                    <a:cubicBezTo>
                      <a:pt x="5331" y="19314"/>
                      <a:pt x="8446" y="21600"/>
                      <a:pt x="12115" y="21600"/>
                    </a:cubicBezTo>
                    <a:cubicBezTo>
                      <a:pt x="17308" y="21600"/>
                      <a:pt x="21600" y="16791"/>
                      <a:pt x="21600" y="10800"/>
                    </a:cubicBezTo>
                    <a:cubicBezTo>
                      <a:pt x="21600" y="4809"/>
                      <a:pt x="17308" y="0"/>
                      <a:pt x="12115" y="0"/>
                    </a:cubicBezTo>
                    <a:close/>
                  </a:path>
                </a:pathLst>
              </a:custGeom>
              <a:solidFill>
                <a:srgbClr val="D5DDD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474" name="Freeform 27"/>
              <p:cNvSpPr/>
              <p:nvPr/>
            </p:nvSpPr>
            <p:spPr>
              <a:xfrm flipH="1">
                <a:off x="2034973" y="0"/>
                <a:ext cx="2335798" cy="23888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39" y="0"/>
                    </a:moveTo>
                    <a:cubicBezTo>
                      <a:pt x="4870" y="0"/>
                      <a:pt x="0" y="4766"/>
                      <a:pt x="0" y="10608"/>
                    </a:cubicBezTo>
                    <a:cubicBezTo>
                      <a:pt x="0" y="13221"/>
                      <a:pt x="1021" y="15604"/>
                      <a:pt x="2671" y="17449"/>
                    </a:cubicBezTo>
                    <a:cubicBezTo>
                      <a:pt x="2042" y="21600"/>
                      <a:pt x="2042" y="21600"/>
                      <a:pt x="2042" y="21600"/>
                    </a:cubicBezTo>
                    <a:cubicBezTo>
                      <a:pt x="6048" y="20063"/>
                      <a:pt x="6048" y="20063"/>
                      <a:pt x="6048" y="20063"/>
                    </a:cubicBezTo>
                    <a:cubicBezTo>
                      <a:pt x="7462" y="20754"/>
                      <a:pt x="9111" y="21139"/>
                      <a:pt x="10839" y="21139"/>
                    </a:cubicBezTo>
                    <a:cubicBezTo>
                      <a:pt x="16730" y="21139"/>
                      <a:pt x="21600" y="16373"/>
                      <a:pt x="21600" y="10608"/>
                    </a:cubicBezTo>
                    <a:cubicBezTo>
                      <a:pt x="21600" y="4766"/>
                      <a:pt x="16730" y="0"/>
                      <a:pt x="10839" y="0"/>
                    </a:cubicBezTo>
                    <a:close/>
                  </a:path>
                </a:pathLst>
              </a:custGeom>
              <a:solidFill>
                <a:srgbClr val="FFC89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475" name="Oval 147"/>
              <p:cNvSpPr/>
              <p:nvPr/>
            </p:nvSpPr>
            <p:spPr>
              <a:xfrm flipH="1">
                <a:off x="3822207" y="2948058"/>
                <a:ext cx="5513898" cy="5520973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355600" dist="114300" dir="2700000" rotWithShape="0">
                  <a:srgbClr val="000000">
                    <a:alpha val="31000"/>
                  </a:srgbClr>
                </a:outerShdw>
              </a:effectLst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sp>
          <p:nvSpPr>
            <p:cNvPr id="1477" name="TextBox 90"/>
            <p:cNvSpPr txBox="1"/>
            <p:nvPr/>
          </p:nvSpPr>
          <p:spPr>
            <a:xfrm>
              <a:off x="5114426" y="3916349"/>
              <a:ext cx="2833581" cy="1139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 algn="ctr">
                <a:lnSpc>
                  <a:spcPts val="4200"/>
                </a:lnSpc>
                <a:defRPr sz="3000" b="1" spc="321"/>
              </a:pPr>
              <a:r>
                <a:t>Q: What is an editor?</a:t>
              </a:r>
            </a:p>
          </p:txBody>
        </p:sp>
        <p:sp>
          <p:nvSpPr>
            <p:cNvPr id="1478" name="TextBox 90"/>
            <p:cNvSpPr txBox="1"/>
            <p:nvPr/>
          </p:nvSpPr>
          <p:spPr>
            <a:xfrm>
              <a:off x="4601796" y="5573435"/>
              <a:ext cx="3858841" cy="16725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 algn="ctr">
                <a:lnSpc>
                  <a:spcPts val="4200"/>
                </a:lnSpc>
                <a:defRPr sz="3000" b="1" spc="321"/>
              </a:pPr>
              <a:r>
                <a:rPr dirty="0"/>
                <a:t>A: Software that allows you to edit a file</a:t>
              </a:r>
            </a:p>
          </p:txBody>
        </p:sp>
        <p:sp>
          <p:nvSpPr>
            <p:cNvPr id="1479" name="Shape"/>
            <p:cNvSpPr/>
            <p:nvPr/>
          </p:nvSpPr>
          <p:spPr>
            <a:xfrm>
              <a:off x="2324537" y="653781"/>
              <a:ext cx="878497" cy="11877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52" extrusionOk="0">
                  <a:moveTo>
                    <a:pt x="0" y="3827"/>
                  </a:moveTo>
                  <a:cubicBezTo>
                    <a:pt x="29" y="3589"/>
                    <a:pt x="65" y="3351"/>
                    <a:pt x="108" y="3114"/>
                  </a:cubicBezTo>
                  <a:cubicBezTo>
                    <a:pt x="154" y="2860"/>
                    <a:pt x="207" y="2607"/>
                    <a:pt x="296" y="2360"/>
                  </a:cubicBezTo>
                  <a:cubicBezTo>
                    <a:pt x="594" y="1524"/>
                    <a:pt x="1278" y="780"/>
                    <a:pt x="2300" y="360"/>
                  </a:cubicBezTo>
                  <a:cubicBezTo>
                    <a:pt x="3042" y="55"/>
                    <a:pt x="3900" y="-48"/>
                    <a:pt x="4743" y="21"/>
                  </a:cubicBezTo>
                  <a:cubicBezTo>
                    <a:pt x="5573" y="89"/>
                    <a:pt x="6371" y="324"/>
                    <a:pt x="6970" y="753"/>
                  </a:cubicBezTo>
                  <a:cubicBezTo>
                    <a:pt x="7636" y="1230"/>
                    <a:pt x="7979" y="1888"/>
                    <a:pt x="8134" y="2563"/>
                  </a:cubicBezTo>
                  <a:cubicBezTo>
                    <a:pt x="8220" y="2940"/>
                    <a:pt x="8249" y="3323"/>
                    <a:pt x="8221" y="3704"/>
                  </a:cubicBezTo>
                  <a:cubicBezTo>
                    <a:pt x="8636" y="3318"/>
                    <a:pt x="9063" y="2938"/>
                    <a:pt x="9500" y="2565"/>
                  </a:cubicBezTo>
                  <a:cubicBezTo>
                    <a:pt x="9978" y="2159"/>
                    <a:pt x="10470" y="1760"/>
                    <a:pt x="10973" y="1371"/>
                  </a:cubicBezTo>
                  <a:cubicBezTo>
                    <a:pt x="11380" y="1045"/>
                    <a:pt x="11855" y="769"/>
                    <a:pt x="12381" y="555"/>
                  </a:cubicBezTo>
                  <a:cubicBezTo>
                    <a:pt x="13299" y="180"/>
                    <a:pt x="14338" y="2"/>
                    <a:pt x="15386" y="8"/>
                  </a:cubicBezTo>
                  <a:cubicBezTo>
                    <a:pt x="16461" y="13"/>
                    <a:pt x="17527" y="211"/>
                    <a:pt x="18411" y="663"/>
                  </a:cubicBezTo>
                  <a:cubicBezTo>
                    <a:pt x="19173" y="1054"/>
                    <a:pt x="19748" y="1610"/>
                    <a:pt x="20097" y="2245"/>
                  </a:cubicBezTo>
                  <a:cubicBezTo>
                    <a:pt x="20371" y="2744"/>
                    <a:pt x="20496" y="3274"/>
                    <a:pt x="20581" y="3803"/>
                  </a:cubicBezTo>
                  <a:cubicBezTo>
                    <a:pt x="20668" y="4341"/>
                    <a:pt x="20714" y="4884"/>
                    <a:pt x="20717" y="5430"/>
                  </a:cubicBezTo>
                  <a:lnTo>
                    <a:pt x="20784" y="18066"/>
                  </a:lnTo>
                  <a:cubicBezTo>
                    <a:pt x="20807" y="18706"/>
                    <a:pt x="20899" y="19343"/>
                    <a:pt x="21056" y="19972"/>
                  </a:cubicBezTo>
                  <a:cubicBezTo>
                    <a:pt x="21190" y="20507"/>
                    <a:pt x="21372" y="21035"/>
                    <a:pt x="21600" y="21552"/>
                  </a:cubicBezTo>
                  <a:cubicBezTo>
                    <a:pt x="20975" y="21550"/>
                    <a:pt x="20351" y="21539"/>
                    <a:pt x="19727" y="21520"/>
                  </a:cubicBezTo>
                  <a:cubicBezTo>
                    <a:pt x="19092" y="21500"/>
                    <a:pt x="18458" y="21472"/>
                    <a:pt x="17825" y="21435"/>
                  </a:cubicBezTo>
                  <a:cubicBezTo>
                    <a:pt x="17681" y="21117"/>
                    <a:pt x="17572" y="20791"/>
                    <a:pt x="17499" y="20460"/>
                  </a:cubicBezTo>
                  <a:cubicBezTo>
                    <a:pt x="17430" y="20148"/>
                    <a:pt x="17394" y="19832"/>
                    <a:pt x="17391" y="19516"/>
                  </a:cubicBezTo>
                  <a:cubicBezTo>
                    <a:pt x="17327" y="16965"/>
                    <a:pt x="17262" y="14413"/>
                    <a:pt x="17198" y="11862"/>
                  </a:cubicBezTo>
                  <a:cubicBezTo>
                    <a:pt x="17134" y="9311"/>
                    <a:pt x="17070" y="6759"/>
                    <a:pt x="17005" y="4208"/>
                  </a:cubicBezTo>
                  <a:cubicBezTo>
                    <a:pt x="17066" y="3420"/>
                    <a:pt x="16505" y="2678"/>
                    <a:pt x="15565" y="2302"/>
                  </a:cubicBezTo>
                  <a:cubicBezTo>
                    <a:pt x="14956" y="2058"/>
                    <a:pt x="14253" y="2000"/>
                    <a:pt x="13563" y="2035"/>
                  </a:cubicBezTo>
                  <a:cubicBezTo>
                    <a:pt x="12773" y="2076"/>
                    <a:pt x="12004" y="2236"/>
                    <a:pt x="11292" y="2492"/>
                  </a:cubicBezTo>
                  <a:cubicBezTo>
                    <a:pt x="9988" y="2960"/>
                    <a:pt x="8924" y="3727"/>
                    <a:pt x="8258" y="4677"/>
                  </a:cubicBezTo>
                  <a:lnTo>
                    <a:pt x="8340" y="14637"/>
                  </a:lnTo>
                  <a:cubicBezTo>
                    <a:pt x="7712" y="14667"/>
                    <a:pt x="7083" y="14682"/>
                    <a:pt x="6453" y="14683"/>
                  </a:cubicBezTo>
                  <a:cubicBezTo>
                    <a:pt x="5824" y="14683"/>
                    <a:pt x="5194" y="14669"/>
                    <a:pt x="4566" y="14641"/>
                  </a:cubicBezTo>
                  <a:lnTo>
                    <a:pt x="4499" y="2540"/>
                  </a:lnTo>
                  <a:cubicBezTo>
                    <a:pt x="4468" y="2018"/>
                    <a:pt x="3900" y="1600"/>
                    <a:pt x="3193" y="1578"/>
                  </a:cubicBezTo>
                  <a:cubicBezTo>
                    <a:pt x="2294" y="1549"/>
                    <a:pt x="1644" y="2125"/>
                    <a:pt x="1268" y="2755"/>
                  </a:cubicBezTo>
                  <a:cubicBezTo>
                    <a:pt x="1063" y="3099"/>
                    <a:pt x="914" y="3460"/>
                    <a:pt x="824" y="3830"/>
                  </a:cubicBezTo>
                  <a:lnTo>
                    <a:pt x="0" y="3827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80" name="Shape"/>
            <p:cNvSpPr/>
            <p:nvPr/>
          </p:nvSpPr>
          <p:spPr>
            <a:xfrm>
              <a:off x="273554" y="6729816"/>
              <a:ext cx="1161993" cy="1368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9" h="21543" extrusionOk="0">
                  <a:moveTo>
                    <a:pt x="8982" y="1370"/>
                  </a:moveTo>
                  <a:cubicBezTo>
                    <a:pt x="9940" y="1107"/>
                    <a:pt x="10907" y="866"/>
                    <a:pt x="11880" y="648"/>
                  </a:cubicBezTo>
                  <a:cubicBezTo>
                    <a:pt x="12856" y="430"/>
                    <a:pt x="13838" y="234"/>
                    <a:pt x="14826" y="61"/>
                  </a:cubicBezTo>
                  <a:cubicBezTo>
                    <a:pt x="15447" y="-38"/>
                    <a:pt x="16087" y="-17"/>
                    <a:pt x="16697" y="124"/>
                  </a:cubicBezTo>
                  <a:cubicBezTo>
                    <a:pt x="17632" y="339"/>
                    <a:pt x="18458" y="825"/>
                    <a:pt x="18945" y="1536"/>
                  </a:cubicBezTo>
                  <a:cubicBezTo>
                    <a:pt x="19363" y="2147"/>
                    <a:pt x="19486" y="2889"/>
                    <a:pt x="19115" y="3518"/>
                  </a:cubicBezTo>
                  <a:cubicBezTo>
                    <a:pt x="18860" y="3952"/>
                    <a:pt x="18397" y="4264"/>
                    <a:pt x="17865" y="4442"/>
                  </a:cubicBezTo>
                  <a:cubicBezTo>
                    <a:pt x="17530" y="4553"/>
                    <a:pt x="17173" y="4610"/>
                    <a:pt x="16813" y="4609"/>
                  </a:cubicBezTo>
                  <a:cubicBezTo>
                    <a:pt x="15959" y="4637"/>
                    <a:pt x="15105" y="4679"/>
                    <a:pt x="14252" y="4734"/>
                  </a:cubicBezTo>
                  <a:cubicBezTo>
                    <a:pt x="13397" y="4789"/>
                    <a:pt x="12543" y="4857"/>
                    <a:pt x="11691" y="4940"/>
                  </a:cubicBezTo>
                  <a:cubicBezTo>
                    <a:pt x="11098" y="5058"/>
                    <a:pt x="10502" y="5164"/>
                    <a:pt x="9904" y="5257"/>
                  </a:cubicBezTo>
                  <a:cubicBezTo>
                    <a:pt x="9296" y="5352"/>
                    <a:pt x="8648" y="5461"/>
                    <a:pt x="8293" y="5888"/>
                  </a:cubicBezTo>
                  <a:cubicBezTo>
                    <a:pt x="8146" y="6066"/>
                    <a:pt x="8073" y="6283"/>
                    <a:pt x="8124" y="6495"/>
                  </a:cubicBezTo>
                  <a:cubicBezTo>
                    <a:pt x="8168" y="6675"/>
                    <a:pt x="8298" y="6831"/>
                    <a:pt x="8482" y="6925"/>
                  </a:cubicBezTo>
                  <a:cubicBezTo>
                    <a:pt x="8879" y="7157"/>
                    <a:pt x="9284" y="7376"/>
                    <a:pt x="9698" y="7584"/>
                  </a:cubicBezTo>
                  <a:cubicBezTo>
                    <a:pt x="10159" y="7815"/>
                    <a:pt x="10631" y="8030"/>
                    <a:pt x="11112" y="8230"/>
                  </a:cubicBezTo>
                  <a:cubicBezTo>
                    <a:pt x="12170" y="8635"/>
                    <a:pt x="13230" y="9035"/>
                    <a:pt x="14293" y="9430"/>
                  </a:cubicBezTo>
                  <a:cubicBezTo>
                    <a:pt x="15305" y="9806"/>
                    <a:pt x="16319" y="10177"/>
                    <a:pt x="17336" y="10544"/>
                  </a:cubicBezTo>
                  <a:lnTo>
                    <a:pt x="11661" y="11767"/>
                  </a:lnTo>
                  <a:cubicBezTo>
                    <a:pt x="10955" y="11919"/>
                    <a:pt x="10265" y="12118"/>
                    <a:pt x="9595" y="12361"/>
                  </a:cubicBezTo>
                  <a:cubicBezTo>
                    <a:pt x="8627" y="12713"/>
                    <a:pt x="7702" y="13159"/>
                    <a:pt x="6939" y="13778"/>
                  </a:cubicBezTo>
                  <a:cubicBezTo>
                    <a:pt x="6590" y="14060"/>
                    <a:pt x="6275" y="14383"/>
                    <a:pt x="6148" y="14778"/>
                  </a:cubicBezTo>
                  <a:cubicBezTo>
                    <a:pt x="6061" y="15048"/>
                    <a:pt x="6070" y="15338"/>
                    <a:pt x="6219" y="15588"/>
                  </a:cubicBezTo>
                  <a:cubicBezTo>
                    <a:pt x="6460" y="15994"/>
                    <a:pt x="6979" y="16187"/>
                    <a:pt x="7488" y="16333"/>
                  </a:cubicBezTo>
                  <a:cubicBezTo>
                    <a:pt x="8553" y="16637"/>
                    <a:pt x="9659" y="16820"/>
                    <a:pt x="10774" y="16939"/>
                  </a:cubicBezTo>
                  <a:cubicBezTo>
                    <a:pt x="11506" y="17017"/>
                    <a:pt x="12242" y="17068"/>
                    <a:pt x="12979" y="17091"/>
                  </a:cubicBezTo>
                  <a:lnTo>
                    <a:pt x="17593" y="17225"/>
                  </a:lnTo>
                  <a:lnTo>
                    <a:pt x="19655" y="17348"/>
                  </a:lnTo>
                  <a:cubicBezTo>
                    <a:pt x="20003" y="17393"/>
                    <a:pt x="20346" y="17459"/>
                    <a:pt x="20682" y="17546"/>
                  </a:cubicBezTo>
                  <a:cubicBezTo>
                    <a:pt x="21021" y="17634"/>
                    <a:pt x="21370" y="17764"/>
                    <a:pt x="21491" y="18044"/>
                  </a:cubicBezTo>
                  <a:cubicBezTo>
                    <a:pt x="21512" y="18093"/>
                    <a:pt x="21524" y="18144"/>
                    <a:pt x="21528" y="18196"/>
                  </a:cubicBezTo>
                  <a:cubicBezTo>
                    <a:pt x="21536" y="18328"/>
                    <a:pt x="21492" y="18452"/>
                    <a:pt x="21419" y="18565"/>
                  </a:cubicBezTo>
                  <a:cubicBezTo>
                    <a:pt x="21345" y="18678"/>
                    <a:pt x="21240" y="18781"/>
                    <a:pt x="21126" y="18872"/>
                  </a:cubicBezTo>
                  <a:cubicBezTo>
                    <a:pt x="21009" y="18965"/>
                    <a:pt x="20882" y="19049"/>
                    <a:pt x="20746" y="19122"/>
                  </a:cubicBezTo>
                  <a:cubicBezTo>
                    <a:pt x="20308" y="19319"/>
                    <a:pt x="19859" y="19498"/>
                    <a:pt x="19401" y="19659"/>
                  </a:cubicBezTo>
                  <a:cubicBezTo>
                    <a:pt x="18551" y="19957"/>
                    <a:pt x="17671" y="20190"/>
                    <a:pt x="16773" y="20356"/>
                  </a:cubicBezTo>
                  <a:lnTo>
                    <a:pt x="12625" y="21099"/>
                  </a:lnTo>
                  <a:cubicBezTo>
                    <a:pt x="11552" y="21261"/>
                    <a:pt x="10471" y="21378"/>
                    <a:pt x="9384" y="21452"/>
                  </a:cubicBezTo>
                  <a:cubicBezTo>
                    <a:pt x="8134" y="21536"/>
                    <a:pt x="6879" y="21562"/>
                    <a:pt x="5625" y="21529"/>
                  </a:cubicBezTo>
                  <a:cubicBezTo>
                    <a:pt x="7351" y="21242"/>
                    <a:pt x="9066" y="20909"/>
                    <a:pt x="10768" y="20529"/>
                  </a:cubicBezTo>
                  <a:cubicBezTo>
                    <a:pt x="12398" y="20165"/>
                    <a:pt x="14014" y="19759"/>
                    <a:pt x="15615" y="19312"/>
                  </a:cubicBezTo>
                  <a:cubicBezTo>
                    <a:pt x="15753" y="19274"/>
                    <a:pt x="15887" y="19228"/>
                    <a:pt x="16017" y="19174"/>
                  </a:cubicBezTo>
                  <a:cubicBezTo>
                    <a:pt x="16094" y="19142"/>
                    <a:pt x="16176" y="19100"/>
                    <a:pt x="16188" y="19025"/>
                  </a:cubicBezTo>
                  <a:cubicBezTo>
                    <a:pt x="16212" y="18879"/>
                    <a:pt x="15996" y="18816"/>
                    <a:pt x="15781" y="18823"/>
                  </a:cubicBezTo>
                  <a:cubicBezTo>
                    <a:pt x="15612" y="18828"/>
                    <a:pt x="15443" y="18825"/>
                    <a:pt x="15274" y="18824"/>
                  </a:cubicBezTo>
                  <a:cubicBezTo>
                    <a:pt x="14808" y="18821"/>
                    <a:pt x="14342" y="18832"/>
                    <a:pt x="13877" y="18857"/>
                  </a:cubicBezTo>
                  <a:cubicBezTo>
                    <a:pt x="13417" y="18886"/>
                    <a:pt x="12956" y="18909"/>
                    <a:pt x="12495" y="18924"/>
                  </a:cubicBezTo>
                  <a:cubicBezTo>
                    <a:pt x="11575" y="18953"/>
                    <a:pt x="10654" y="18955"/>
                    <a:pt x="9734" y="18927"/>
                  </a:cubicBezTo>
                  <a:cubicBezTo>
                    <a:pt x="8894" y="18901"/>
                    <a:pt x="8059" y="18813"/>
                    <a:pt x="7238" y="18664"/>
                  </a:cubicBezTo>
                  <a:cubicBezTo>
                    <a:pt x="5694" y="18384"/>
                    <a:pt x="4217" y="17893"/>
                    <a:pt x="2809" y="17286"/>
                  </a:cubicBezTo>
                  <a:cubicBezTo>
                    <a:pt x="1891" y="16891"/>
                    <a:pt x="983" y="16430"/>
                    <a:pt x="436" y="15689"/>
                  </a:cubicBezTo>
                  <a:cubicBezTo>
                    <a:pt x="107" y="15245"/>
                    <a:pt x="-64" y="14723"/>
                    <a:pt x="22" y="14203"/>
                  </a:cubicBezTo>
                  <a:cubicBezTo>
                    <a:pt x="113" y="13652"/>
                    <a:pt x="480" y="13172"/>
                    <a:pt x="931" y="12769"/>
                  </a:cubicBezTo>
                  <a:cubicBezTo>
                    <a:pt x="1612" y="12160"/>
                    <a:pt x="2467" y="11723"/>
                    <a:pt x="3354" y="11355"/>
                  </a:cubicBezTo>
                  <a:cubicBezTo>
                    <a:pt x="4271" y="10975"/>
                    <a:pt x="5226" y="10665"/>
                    <a:pt x="6213" y="10450"/>
                  </a:cubicBezTo>
                  <a:cubicBezTo>
                    <a:pt x="7385" y="10195"/>
                    <a:pt x="8590" y="10076"/>
                    <a:pt x="9798" y="10045"/>
                  </a:cubicBezTo>
                  <a:cubicBezTo>
                    <a:pt x="10487" y="10027"/>
                    <a:pt x="11176" y="10038"/>
                    <a:pt x="11864" y="10077"/>
                  </a:cubicBezTo>
                  <a:cubicBezTo>
                    <a:pt x="11187" y="9923"/>
                    <a:pt x="10521" y="9735"/>
                    <a:pt x="9869" y="9514"/>
                  </a:cubicBezTo>
                  <a:cubicBezTo>
                    <a:pt x="9192" y="9285"/>
                    <a:pt x="8531" y="9021"/>
                    <a:pt x="7892" y="8724"/>
                  </a:cubicBezTo>
                  <a:cubicBezTo>
                    <a:pt x="7390" y="8521"/>
                    <a:pt x="6904" y="8292"/>
                    <a:pt x="6437" y="8038"/>
                  </a:cubicBezTo>
                  <a:cubicBezTo>
                    <a:pt x="5603" y="7584"/>
                    <a:pt x="4833" y="7053"/>
                    <a:pt x="4121" y="6470"/>
                  </a:cubicBezTo>
                  <a:cubicBezTo>
                    <a:pt x="3691" y="6117"/>
                    <a:pt x="3272" y="5728"/>
                    <a:pt x="3158" y="5229"/>
                  </a:cubicBezTo>
                  <a:cubicBezTo>
                    <a:pt x="3087" y="4916"/>
                    <a:pt x="3148" y="4590"/>
                    <a:pt x="3349" y="4322"/>
                  </a:cubicBezTo>
                  <a:cubicBezTo>
                    <a:pt x="3681" y="3879"/>
                    <a:pt x="4292" y="3689"/>
                    <a:pt x="4892" y="3561"/>
                  </a:cubicBezTo>
                  <a:cubicBezTo>
                    <a:pt x="5520" y="3426"/>
                    <a:pt x="6162" y="3339"/>
                    <a:pt x="6808" y="3300"/>
                  </a:cubicBezTo>
                  <a:lnTo>
                    <a:pt x="12258" y="2952"/>
                  </a:lnTo>
                  <a:cubicBezTo>
                    <a:pt x="12843" y="2905"/>
                    <a:pt x="13423" y="2824"/>
                    <a:pt x="13994" y="2710"/>
                  </a:cubicBezTo>
                  <a:cubicBezTo>
                    <a:pt x="14188" y="2671"/>
                    <a:pt x="14380" y="2628"/>
                    <a:pt x="14575" y="2596"/>
                  </a:cubicBezTo>
                  <a:cubicBezTo>
                    <a:pt x="15043" y="2519"/>
                    <a:pt x="15544" y="2371"/>
                    <a:pt x="15513" y="2009"/>
                  </a:cubicBezTo>
                  <a:cubicBezTo>
                    <a:pt x="15495" y="1806"/>
                    <a:pt x="15282" y="1670"/>
                    <a:pt x="15059" y="1583"/>
                  </a:cubicBezTo>
                  <a:cubicBezTo>
                    <a:pt x="14424" y="1336"/>
                    <a:pt x="13709" y="1351"/>
                    <a:pt x="13013" y="1360"/>
                  </a:cubicBezTo>
                  <a:cubicBezTo>
                    <a:pt x="12429" y="1368"/>
                    <a:pt x="11845" y="1369"/>
                    <a:pt x="11261" y="1364"/>
                  </a:cubicBezTo>
                  <a:lnTo>
                    <a:pt x="8982" y="1370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81" name="Shape"/>
            <p:cNvSpPr/>
            <p:nvPr/>
          </p:nvSpPr>
          <p:spPr>
            <a:xfrm>
              <a:off x="499307" y="3408167"/>
              <a:ext cx="1409825" cy="1301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90" y="1"/>
                  </a:moveTo>
                  <a:lnTo>
                    <a:pt x="8176" y="22"/>
                  </a:lnTo>
                  <a:lnTo>
                    <a:pt x="8535" y="389"/>
                  </a:lnTo>
                  <a:lnTo>
                    <a:pt x="8509" y="1961"/>
                  </a:lnTo>
                  <a:lnTo>
                    <a:pt x="8153" y="2355"/>
                  </a:lnTo>
                  <a:lnTo>
                    <a:pt x="7260" y="2382"/>
                  </a:lnTo>
                  <a:lnTo>
                    <a:pt x="7216" y="10406"/>
                  </a:lnTo>
                  <a:lnTo>
                    <a:pt x="14587" y="2423"/>
                  </a:lnTo>
                  <a:lnTo>
                    <a:pt x="13592" y="2424"/>
                  </a:lnTo>
                  <a:lnTo>
                    <a:pt x="13152" y="2092"/>
                  </a:lnTo>
                  <a:lnTo>
                    <a:pt x="13116" y="463"/>
                  </a:lnTo>
                  <a:lnTo>
                    <a:pt x="13554" y="0"/>
                  </a:lnTo>
                  <a:lnTo>
                    <a:pt x="21206" y="44"/>
                  </a:lnTo>
                  <a:lnTo>
                    <a:pt x="21600" y="479"/>
                  </a:lnTo>
                  <a:lnTo>
                    <a:pt x="21591" y="1955"/>
                  </a:lnTo>
                  <a:lnTo>
                    <a:pt x="3871" y="21573"/>
                  </a:lnTo>
                  <a:lnTo>
                    <a:pt x="1948" y="21600"/>
                  </a:lnTo>
                  <a:lnTo>
                    <a:pt x="1420" y="21178"/>
                  </a:lnTo>
                  <a:lnTo>
                    <a:pt x="1391" y="2416"/>
                  </a:lnTo>
                  <a:lnTo>
                    <a:pt x="426" y="2396"/>
                  </a:lnTo>
                  <a:lnTo>
                    <a:pt x="0" y="2021"/>
                  </a:lnTo>
                  <a:lnTo>
                    <a:pt x="16" y="406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363D48"/>
            </a:solidFill>
            <a:ln w="635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82" name="TextBox 90"/>
            <p:cNvSpPr txBox="1"/>
            <p:nvPr/>
          </p:nvSpPr>
          <p:spPr>
            <a:xfrm>
              <a:off x="3195629" y="1230088"/>
              <a:ext cx="1026956" cy="6087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100" b="1" spc="332"/>
              </a:lvl1pPr>
            </a:lstStyle>
            <a:p>
              <a:r>
                <a:t>ano</a:t>
              </a:r>
            </a:p>
          </p:txBody>
        </p:sp>
        <p:sp>
          <p:nvSpPr>
            <p:cNvPr id="1483" name="TextBox 90"/>
            <p:cNvSpPr txBox="1"/>
            <p:nvPr/>
          </p:nvSpPr>
          <p:spPr>
            <a:xfrm>
              <a:off x="1126706" y="4139054"/>
              <a:ext cx="1026956" cy="6174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400" b="1" spc="364"/>
              </a:lvl1pPr>
            </a:lstStyle>
            <a:p>
              <a:r>
                <a:t>IM</a:t>
              </a:r>
            </a:p>
          </p:txBody>
        </p:sp>
        <p:sp>
          <p:nvSpPr>
            <p:cNvPr id="1484" name="TextBox 90"/>
            <p:cNvSpPr txBox="1"/>
            <p:nvPr/>
          </p:nvSpPr>
          <p:spPr>
            <a:xfrm>
              <a:off x="887367" y="7241508"/>
              <a:ext cx="1394527" cy="6057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000" b="1" spc="321"/>
              </a:lvl1pPr>
            </a:lstStyle>
            <a:p>
              <a:r>
                <a:t>macs</a:t>
              </a:r>
            </a:p>
          </p:txBody>
        </p:sp>
        <p:sp>
          <p:nvSpPr>
            <p:cNvPr id="1485" name="TextBox 90"/>
            <p:cNvSpPr txBox="1"/>
            <p:nvPr/>
          </p:nvSpPr>
          <p:spPr>
            <a:xfrm>
              <a:off x="2261528" y="9989828"/>
              <a:ext cx="1990696" cy="6174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400" b="1" spc="364"/>
              </a:lvl1pPr>
            </a:lstStyle>
            <a:p>
              <a:r>
                <a:t>OTHER</a:t>
              </a:r>
            </a:p>
          </p:txBody>
        </p:sp>
      </p:grpSp>
      <p:sp>
        <p:nvSpPr>
          <p:cNvPr id="1487" name="Group 1"/>
          <p:cNvSpPr/>
          <p:nvPr/>
        </p:nvSpPr>
        <p:spPr>
          <a:xfrm flipH="1">
            <a:off x="-1" y="539809"/>
            <a:ext cx="11722832" cy="1833436"/>
          </a:xfrm>
          <a:prstGeom prst="rect">
            <a:avLst/>
          </a:prstGeom>
          <a:solidFill>
            <a:srgbClr val="FFFFFF"/>
          </a:solidFill>
          <a:ln w="63500">
            <a:solidFill>
              <a:srgbClr val="FFC899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8" name="TextBox 34"/>
          <p:cNvSpPr txBox="1"/>
          <p:nvPr/>
        </p:nvSpPr>
        <p:spPr>
          <a:xfrm>
            <a:off x="1879747" y="991707"/>
            <a:ext cx="7963338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/>
            </a:lvl1pPr>
          </a:lstStyle>
          <a:p>
            <a:r>
              <a:t>EDITING FILES</a:t>
            </a:r>
          </a:p>
        </p:txBody>
      </p:sp>
      <p:sp>
        <p:nvSpPr>
          <p:cNvPr id="149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57</a:t>
            </a:fld>
            <a:endParaRPr/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Rectangle 21"/>
          <p:cNvSpPr/>
          <p:nvPr/>
        </p:nvSpPr>
        <p:spPr>
          <a:xfrm flipH="1">
            <a:off x="22678" y="2781255"/>
            <a:ext cx="24371305" cy="866111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BEFFF1"/>
                </a:solidFill>
              </a:defRPr>
            </a:pPr>
            <a:endParaRPr/>
          </a:p>
        </p:txBody>
      </p:sp>
      <p:sp>
        <p:nvSpPr>
          <p:cNvPr id="1493" name="TextBox 11"/>
          <p:cNvSpPr txBox="1"/>
          <p:nvPr/>
        </p:nvSpPr>
        <p:spPr>
          <a:xfrm>
            <a:off x="3972751" y="1226343"/>
            <a:ext cx="16471159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t>COMPRESSED FILES</a:t>
            </a:r>
          </a:p>
        </p:txBody>
      </p:sp>
      <p:grpSp>
        <p:nvGrpSpPr>
          <p:cNvPr id="1513" name="Group"/>
          <p:cNvGrpSpPr/>
          <p:nvPr/>
        </p:nvGrpSpPr>
        <p:grpSpPr>
          <a:xfrm>
            <a:off x="2814" y="2844487"/>
            <a:ext cx="18380436" cy="7972386"/>
            <a:chOff x="0" y="0"/>
            <a:chExt cx="15746914" cy="7972385"/>
          </a:xfrm>
        </p:grpSpPr>
        <p:grpSp>
          <p:nvGrpSpPr>
            <p:cNvPr id="1500" name="Group 3"/>
            <p:cNvGrpSpPr/>
            <p:nvPr/>
          </p:nvGrpSpPr>
          <p:grpSpPr>
            <a:xfrm>
              <a:off x="2" y="5349184"/>
              <a:ext cx="15746912" cy="2623202"/>
              <a:chOff x="0" y="0"/>
              <a:chExt cx="15746912" cy="2623201"/>
            </a:xfrm>
          </p:grpSpPr>
          <p:sp>
            <p:nvSpPr>
              <p:cNvPr id="1494" name="Freeform 19"/>
              <p:cNvSpPr/>
              <p:nvPr/>
            </p:nvSpPr>
            <p:spPr>
              <a:xfrm>
                <a:off x="0" y="0"/>
                <a:ext cx="4837170" cy="26232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3372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18228"/>
                    </a:lnTo>
                    <a:lnTo>
                      <a:pt x="21600" y="3372"/>
                    </a:lnTo>
                    <a:close/>
                  </a:path>
                </a:pathLst>
              </a:custGeom>
              <a:solidFill>
                <a:srgbClr val="245AA4"/>
              </a:solidFill>
              <a:ln w="12700" cap="flat">
                <a:noFill/>
                <a:miter lim="400000"/>
              </a:ln>
              <a:effectLst>
                <a:outerShdw blurRad="50800" dist="38100" dir="54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1499" name="Group 55"/>
              <p:cNvGrpSpPr/>
              <p:nvPr/>
            </p:nvGrpSpPr>
            <p:grpSpPr>
              <a:xfrm>
                <a:off x="4831455" y="383907"/>
                <a:ext cx="10915458" cy="1822216"/>
                <a:chOff x="-1" y="0"/>
                <a:chExt cx="10915456" cy="1822214"/>
              </a:xfrm>
            </p:grpSpPr>
            <p:sp>
              <p:nvSpPr>
                <p:cNvPr id="1495" name="Line 12"/>
                <p:cNvSpPr/>
                <p:nvPr/>
              </p:nvSpPr>
              <p:spPr>
                <a:xfrm flipV="1">
                  <a:off x="-2" y="-1"/>
                  <a:ext cx="3" cy="1822216"/>
                </a:xfrm>
                <a:prstGeom prst="line">
                  <a:avLst/>
                </a:prstGeom>
                <a:solidFill>
                  <a:srgbClr val="FFA32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496" name="Freeform 31"/>
                <p:cNvSpPr/>
                <p:nvPr/>
              </p:nvSpPr>
              <p:spPr>
                <a:xfrm>
                  <a:off x="-2" y="-1"/>
                  <a:ext cx="10915458" cy="18222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936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19936" y="0"/>
                      </a:lnTo>
                      <a:lnTo>
                        <a:pt x="21600" y="10800"/>
                      </a:lnTo>
                      <a:lnTo>
                        <a:pt x="19936" y="21600"/>
                      </a:lnTo>
                    </a:path>
                  </a:pathLst>
                </a:custGeom>
                <a:solidFill>
                  <a:srgbClr val="FFA32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497" name="Freeform 29"/>
                <p:cNvSpPr/>
                <p:nvPr/>
              </p:nvSpPr>
              <p:spPr>
                <a:xfrm>
                  <a:off x="-1" y="1684369"/>
                  <a:ext cx="9308570" cy="1378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21600"/>
                      </a:lnTo>
                      <a:lnTo>
                        <a:pt x="21600" y="21600"/>
                      </a:lnTo>
                      <a:lnTo>
                        <a:pt x="2135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A328"/>
                </a:solidFill>
                <a:ln w="12700" cap="flat">
                  <a:noFill/>
                  <a:miter lim="400000"/>
                </a:ln>
                <a:effectLst>
                  <a:outerShdw blurRad="50800" dist="38100" dir="5400000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498" name="Freeform 30"/>
                <p:cNvSpPr/>
                <p:nvPr/>
              </p:nvSpPr>
              <p:spPr>
                <a:xfrm>
                  <a:off x="-2" y="-1"/>
                  <a:ext cx="10915458" cy="18222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936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19936" y="0"/>
                      </a:lnTo>
                      <a:lnTo>
                        <a:pt x="21600" y="10800"/>
                      </a:lnTo>
                      <a:lnTo>
                        <a:pt x="19936" y="21600"/>
                      </a:lnTo>
                      <a:close/>
                    </a:path>
                  </a:pathLst>
                </a:custGeom>
                <a:solidFill>
                  <a:srgbClr val="3E7FC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</p:grpSp>
        <p:grpSp>
          <p:nvGrpSpPr>
            <p:cNvPr id="1507" name="Group 2"/>
            <p:cNvGrpSpPr/>
            <p:nvPr/>
          </p:nvGrpSpPr>
          <p:grpSpPr>
            <a:xfrm>
              <a:off x="-1" y="2671147"/>
              <a:ext cx="13604163" cy="3098814"/>
              <a:chOff x="0" y="-1"/>
              <a:chExt cx="13604161" cy="3098812"/>
            </a:xfrm>
          </p:grpSpPr>
          <p:sp>
            <p:nvSpPr>
              <p:cNvPr id="1501" name="Freeform 17"/>
              <p:cNvSpPr/>
              <p:nvPr/>
            </p:nvSpPr>
            <p:spPr>
              <a:xfrm>
                <a:off x="-1" y="-2"/>
                <a:ext cx="4833911" cy="3098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8801"/>
                    </a:moveTo>
                    <a:lnTo>
                      <a:pt x="0" y="0"/>
                    </a:lnTo>
                    <a:lnTo>
                      <a:pt x="0" y="18690"/>
                    </a:lnTo>
                    <a:lnTo>
                      <a:pt x="21600" y="21600"/>
                    </a:lnTo>
                    <a:lnTo>
                      <a:pt x="21600" y="8801"/>
                    </a:lnTo>
                    <a:close/>
                  </a:path>
                </a:pathLst>
              </a:custGeom>
              <a:solidFill>
                <a:srgbClr val="2584D8"/>
              </a:solidFill>
              <a:ln w="12700" cap="flat">
                <a:noFill/>
                <a:miter lim="400000"/>
              </a:ln>
              <a:effectLst>
                <a:outerShdw blurRad="88900" dist="508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1506" name="Group 54"/>
              <p:cNvGrpSpPr/>
              <p:nvPr/>
            </p:nvGrpSpPr>
            <p:grpSpPr>
              <a:xfrm>
                <a:off x="4830567" y="1262602"/>
                <a:ext cx="8773595" cy="1836210"/>
                <a:chOff x="0" y="0"/>
                <a:chExt cx="8773593" cy="1836209"/>
              </a:xfrm>
            </p:grpSpPr>
            <p:sp>
              <p:nvSpPr>
                <p:cNvPr id="1502" name="Line 10"/>
                <p:cNvSpPr/>
                <p:nvPr/>
              </p:nvSpPr>
              <p:spPr>
                <a:xfrm flipV="1">
                  <a:off x="27514" y="0"/>
                  <a:ext cx="3" cy="1836210"/>
                </a:xfrm>
                <a:prstGeom prst="line">
                  <a:avLst/>
                </a:prstGeom>
                <a:solidFill>
                  <a:srgbClr val="24C7A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03" name="Freeform 28"/>
                <p:cNvSpPr/>
                <p:nvPr/>
              </p:nvSpPr>
              <p:spPr>
                <a:xfrm>
                  <a:off x="27513" y="0"/>
                  <a:ext cx="8746081" cy="183621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573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19573" y="0"/>
                      </a:lnTo>
                      <a:lnTo>
                        <a:pt x="21600" y="10860"/>
                      </a:lnTo>
                      <a:lnTo>
                        <a:pt x="19573" y="21600"/>
                      </a:lnTo>
                    </a:path>
                  </a:pathLst>
                </a:custGeom>
                <a:solidFill>
                  <a:srgbClr val="24C7A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04" name="Freeform 26"/>
                <p:cNvSpPr/>
                <p:nvPr/>
              </p:nvSpPr>
              <p:spPr>
                <a:xfrm>
                  <a:off x="27515" y="1703837"/>
                  <a:ext cx="8050714" cy="13237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21600"/>
                      </a:lnTo>
                      <a:lnTo>
                        <a:pt x="21264" y="2160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4C7A5"/>
                </a:solidFill>
                <a:ln w="12700" cap="flat">
                  <a:noFill/>
                  <a:miter lim="400000"/>
                </a:ln>
                <a:effectLst>
                  <a:outerShdw blurRad="88900" dist="50800" dir="5400000" rotWithShape="0">
                    <a:srgbClr val="000000">
                      <a:alpha val="30000"/>
                    </a:srgbClr>
                  </a:outerShdw>
                </a:effectLst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05" name="Freeform 27"/>
                <p:cNvSpPr/>
                <p:nvPr/>
              </p:nvSpPr>
              <p:spPr>
                <a:xfrm>
                  <a:off x="0" y="0"/>
                  <a:ext cx="8773594" cy="183621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573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19573" y="0"/>
                      </a:lnTo>
                      <a:lnTo>
                        <a:pt x="21600" y="10860"/>
                      </a:lnTo>
                      <a:lnTo>
                        <a:pt x="19573" y="21600"/>
                      </a:lnTo>
                      <a:close/>
                    </a:path>
                  </a:pathLst>
                </a:custGeom>
                <a:solidFill>
                  <a:srgbClr val="59B1E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</p:grpSp>
        <p:grpSp>
          <p:nvGrpSpPr>
            <p:cNvPr id="1512" name="Group 1"/>
            <p:cNvGrpSpPr/>
            <p:nvPr/>
          </p:nvGrpSpPr>
          <p:grpSpPr>
            <a:xfrm>
              <a:off x="-1" y="0"/>
              <a:ext cx="14863788" cy="3933758"/>
              <a:chOff x="0" y="0"/>
              <a:chExt cx="14863787" cy="3933757"/>
            </a:xfrm>
          </p:grpSpPr>
          <p:sp>
            <p:nvSpPr>
              <p:cNvPr id="1508" name="Freeform 15"/>
              <p:cNvSpPr/>
              <p:nvPr/>
            </p:nvSpPr>
            <p:spPr>
              <a:xfrm>
                <a:off x="-1" y="0"/>
                <a:ext cx="4835805" cy="39337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499"/>
                    </a:moveTo>
                    <a:lnTo>
                      <a:pt x="0" y="0"/>
                    </a:lnTo>
                    <a:lnTo>
                      <a:pt x="0" y="14667"/>
                    </a:lnTo>
                    <a:lnTo>
                      <a:pt x="21600" y="21600"/>
                    </a:lnTo>
                    <a:lnTo>
                      <a:pt x="21600" y="11499"/>
                    </a:lnTo>
                    <a:close/>
                  </a:path>
                </a:pathLst>
              </a:custGeom>
              <a:solidFill>
                <a:srgbClr val="7AA4A4"/>
              </a:solidFill>
              <a:ln w="12700" cap="flat">
                <a:noFill/>
                <a:miter lim="400000"/>
              </a:ln>
              <a:effectLst>
                <a:outerShdw blurRad="88900" dist="508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1511" name="Group 53"/>
              <p:cNvGrpSpPr/>
              <p:nvPr/>
            </p:nvGrpSpPr>
            <p:grpSpPr>
              <a:xfrm>
                <a:off x="4831914" y="2086577"/>
                <a:ext cx="10031873" cy="1846653"/>
                <a:chOff x="0" y="0"/>
                <a:chExt cx="10031871" cy="1846651"/>
              </a:xfrm>
            </p:grpSpPr>
            <p:sp>
              <p:nvSpPr>
                <p:cNvPr id="1509" name="Freeform 23"/>
                <p:cNvSpPr/>
                <p:nvPr/>
              </p:nvSpPr>
              <p:spPr>
                <a:xfrm>
                  <a:off x="28267" y="1678084"/>
                  <a:ext cx="6769745" cy="1337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21600"/>
                      </a:lnTo>
                      <a:lnTo>
                        <a:pt x="21600" y="21600"/>
                      </a:lnTo>
                      <a:lnTo>
                        <a:pt x="21283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9FD92E"/>
                </a:solidFill>
                <a:ln w="12700" cap="flat">
                  <a:noFill/>
                  <a:miter lim="400000"/>
                </a:ln>
                <a:effectLst>
                  <a:outerShdw blurRad="88900" dist="50800" dir="5400000" rotWithShape="0">
                    <a:srgbClr val="000000">
                      <a:alpha val="30000"/>
                    </a:srgbClr>
                  </a:outerShdw>
                </a:effectLst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10" name="Freeform 24"/>
                <p:cNvSpPr/>
                <p:nvPr/>
              </p:nvSpPr>
              <p:spPr>
                <a:xfrm>
                  <a:off x="0" y="-1"/>
                  <a:ext cx="10031872" cy="184665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089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0089" y="0"/>
                      </a:lnTo>
                      <a:lnTo>
                        <a:pt x="21600" y="10800"/>
                      </a:lnTo>
                      <a:lnTo>
                        <a:pt x="20089" y="21600"/>
                      </a:lnTo>
                      <a:close/>
                    </a:path>
                  </a:pathLst>
                </a:custGeom>
                <a:solidFill>
                  <a:srgbClr val="95BDB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</p:grpSp>
      </p:grpSp>
      <p:sp>
        <p:nvSpPr>
          <p:cNvPr id="1514" name="Standard gzip (GNU zip) compression.…"/>
          <p:cNvSpPr txBox="1"/>
          <p:nvPr/>
        </p:nvSpPr>
        <p:spPr>
          <a:xfrm>
            <a:off x="6314615" y="5388791"/>
            <a:ext cx="9115885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 defTabSz="457200">
              <a:defRPr sz="2800" b="1">
                <a:solidFill>
                  <a:srgbClr val="FFFFFF"/>
                </a:solidFill>
              </a:defRPr>
            </a:lvl1pPr>
          </a:lstStyle>
          <a:p>
            <a:r>
              <a:rPr sz="3000" dirty="0"/>
              <a:t>Compresses a file with standard </a:t>
            </a:r>
            <a:r>
              <a:rPr sz="3000" dirty="0" err="1"/>
              <a:t>gzip</a:t>
            </a:r>
            <a:r>
              <a:rPr sz="3000" dirty="0"/>
              <a:t> (GNU zip) compression. </a:t>
            </a:r>
          </a:p>
        </p:txBody>
      </p:sp>
      <p:sp>
        <p:nvSpPr>
          <p:cNvPr id="1515" name="An archive of multiple files put together inside a single file."/>
          <p:cNvSpPr txBox="1"/>
          <p:nvPr/>
        </p:nvSpPr>
        <p:spPr>
          <a:xfrm>
            <a:off x="6314615" y="7276308"/>
            <a:ext cx="7629977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 defTabSz="457200">
              <a:defRPr sz="2800" b="1">
                <a:solidFill>
                  <a:srgbClr val="FFFFFF"/>
                </a:solidFill>
              </a:defRPr>
            </a:lvl1pPr>
          </a:lstStyle>
          <a:p>
            <a:r>
              <a:rPr sz="3000" dirty="0"/>
              <a:t>Combines all files within a directory in one, single archive file.</a:t>
            </a:r>
          </a:p>
        </p:txBody>
      </p:sp>
      <p:sp>
        <p:nvSpPr>
          <p:cNvPr id="1516" name=".TAR"/>
          <p:cNvSpPr txBox="1"/>
          <p:nvPr/>
        </p:nvSpPr>
        <p:spPr>
          <a:xfrm>
            <a:off x="1503309" y="6968601"/>
            <a:ext cx="1303311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defTabSz="457200">
              <a:defRPr sz="4000" b="1">
                <a:solidFill>
                  <a:srgbClr val="FFFFFF"/>
                </a:solidFill>
              </a:defRPr>
            </a:lvl1pPr>
          </a:lstStyle>
          <a:p>
            <a:r>
              <a:t>.TAR</a:t>
            </a:r>
          </a:p>
        </p:txBody>
      </p:sp>
      <p:sp>
        <p:nvSpPr>
          <p:cNvPr id="1517" name=".GZ"/>
          <p:cNvSpPr txBox="1"/>
          <p:nvPr/>
        </p:nvSpPr>
        <p:spPr>
          <a:xfrm>
            <a:off x="1757309" y="4758802"/>
            <a:ext cx="1303311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defTabSz="457200">
              <a:defRPr sz="4000" b="1">
                <a:solidFill>
                  <a:srgbClr val="FFFFFF"/>
                </a:solidFill>
              </a:defRPr>
            </a:lvl1pPr>
          </a:lstStyle>
          <a:p>
            <a:r>
              <a:rPr dirty="0"/>
              <a:t>.GZ</a:t>
            </a:r>
          </a:p>
        </p:txBody>
      </p:sp>
      <p:sp>
        <p:nvSpPr>
          <p:cNvPr id="1518" name=".TAR.GZ"/>
          <p:cNvSpPr txBox="1"/>
          <p:nvPr/>
        </p:nvSpPr>
        <p:spPr>
          <a:xfrm>
            <a:off x="1001743" y="9256602"/>
            <a:ext cx="2306443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defTabSz="457200">
              <a:defRPr sz="4000" b="1">
                <a:solidFill>
                  <a:srgbClr val="FFFFFF"/>
                </a:solidFill>
              </a:defRPr>
            </a:lvl1pPr>
          </a:lstStyle>
          <a:p>
            <a:r>
              <a:t>.TAR.GZ</a:t>
            </a:r>
          </a:p>
        </p:txBody>
      </p:sp>
      <p:sp>
        <p:nvSpPr>
          <p:cNvPr id="1519" name="A compressed archive of multiple files put together inside a single file."/>
          <p:cNvSpPr txBox="1"/>
          <p:nvPr/>
        </p:nvSpPr>
        <p:spPr>
          <a:xfrm>
            <a:off x="6316777" y="9075640"/>
            <a:ext cx="9273432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457200">
              <a:defRPr sz="2800" b="1">
                <a:solidFill>
                  <a:srgbClr val="FFFFFF"/>
                </a:solidFill>
              </a:defRPr>
            </a:pPr>
            <a:r>
              <a:rPr sz="3000" dirty="0" err="1"/>
              <a:t>gzip</a:t>
            </a:r>
            <a:r>
              <a:rPr sz="3000" dirty="0"/>
              <a:t> and tar </a:t>
            </a:r>
            <a:r>
              <a:rPr sz="3000" dirty="0">
                <a:latin typeface="Montserrat Bold"/>
                <a:ea typeface="Montserrat Bold"/>
                <a:cs typeface="Montserrat Bold"/>
                <a:sym typeface="Montserrat Bold"/>
              </a:rPr>
              <a:t>together. </a:t>
            </a:r>
            <a:r>
              <a:rPr lang="en-US" sz="3000" dirty="0"/>
              <a:t>Compresses multiple files and puts them into one, single file </a:t>
            </a:r>
            <a:r>
              <a:rPr sz="3000" dirty="0"/>
              <a:t>archive</a:t>
            </a:r>
            <a:r>
              <a:rPr lang="en-US" sz="3000" dirty="0"/>
              <a:t>.</a:t>
            </a:r>
            <a:endParaRPr sz="3000" dirty="0"/>
          </a:p>
        </p:txBody>
      </p:sp>
      <p:pic>
        <p:nvPicPr>
          <p:cNvPr id="1521" name="how-to-open-tar-gz-files-sensorstechforum-com-300x300.png" descr="how-to-open-tar-gz-files-sensorstechforum-com-300x3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02155" y="8771680"/>
            <a:ext cx="2630036" cy="2630037"/>
          </a:xfrm>
          <a:prstGeom prst="rect">
            <a:avLst/>
          </a:prstGeom>
          <a:ln w="12700">
            <a:miter lim="400000"/>
          </a:ln>
        </p:spPr>
      </p:pic>
      <p:sp>
        <p:nvSpPr>
          <p:cNvPr id="152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58</a:t>
            </a:fld>
            <a:endParaRPr/>
          </a:p>
        </p:txBody>
      </p:sp>
      <p:sp>
        <p:nvSpPr>
          <p:cNvPr id="2" name="Rounded Rectangle">
            <a:extLst>
              <a:ext uri="{FF2B5EF4-FFF2-40B4-BE49-F238E27FC236}">
                <a16:creationId xmlns:a16="http://schemas.microsoft.com/office/drawing/2014/main" id="{B391FEA5-A484-3257-02F8-79D3D02F1254}"/>
              </a:ext>
            </a:extLst>
          </p:cNvPr>
          <p:cNvSpPr/>
          <p:nvPr/>
        </p:nvSpPr>
        <p:spPr>
          <a:xfrm>
            <a:off x="7065187" y="11803329"/>
            <a:ext cx="9442441" cy="1063435"/>
          </a:xfrm>
          <a:prstGeom prst="roundRect">
            <a:avLst>
              <a:gd name="adj" fmla="val 2728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" name="TextBox 34">
            <a:extLst>
              <a:ext uri="{FF2B5EF4-FFF2-40B4-BE49-F238E27FC236}">
                <a16:creationId xmlns:a16="http://schemas.microsoft.com/office/drawing/2014/main" id="{7723933A-F19C-35D2-1172-9A2C3EFD3280}"/>
              </a:ext>
            </a:extLst>
          </p:cNvPr>
          <p:cNvSpPr txBox="1"/>
          <p:nvPr/>
        </p:nvSpPr>
        <p:spPr>
          <a:xfrm>
            <a:off x="7484042" y="12080694"/>
            <a:ext cx="8365313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2800" b="1" spc="311"/>
            </a:pPr>
            <a:r>
              <a:rPr lang="en-US" dirty="0"/>
              <a:t>Fun fact: tar stands for tape archive</a:t>
            </a:r>
            <a:endParaRPr dirty="0"/>
          </a:p>
        </p:txBody>
      </p:sp>
      <p:pic>
        <p:nvPicPr>
          <p:cNvPr id="5" name="Graphic 4" descr="Alterations &amp; Tailoring with solid fill">
            <a:extLst>
              <a:ext uri="{FF2B5EF4-FFF2-40B4-BE49-F238E27FC236}">
                <a16:creationId xmlns:a16="http://schemas.microsoft.com/office/drawing/2014/main" id="{FE9B15A9-FFD2-9926-E328-DF35B96C7E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353810" y="11885102"/>
            <a:ext cx="914400" cy="9144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roup 3"/>
          <p:cNvSpPr txBox="1"/>
          <p:nvPr/>
        </p:nvSpPr>
        <p:spPr>
          <a:xfrm>
            <a:off x="8907831" y="910059"/>
            <a:ext cx="655563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rPr dirty="0"/>
              <a:t>CHEAT SHEET </a:t>
            </a:r>
            <a:r>
              <a:rPr lang="en-US" dirty="0"/>
              <a:t>4</a:t>
            </a:r>
            <a:endParaRPr dirty="0"/>
          </a:p>
        </p:txBody>
      </p:sp>
      <p:sp>
        <p:nvSpPr>
          <p:cNvPr id="1526" name="Скругленный прямоугольник 7"/>
          <p:cNvSpPr/>
          <p:nvPr/>
        </p:nvSpPr>
        <p:spPr>
          <a:xfrm>
            <a:off x="951646" y="2835844"/>
            <a:ext cx="10889351" cy="4479347"/>
          </a:xfrm>
          <a:prstGeom prst="roundRect">
            <a:avLst>
              <a:gd name="adj" fmla="val 2746"/>
            </a:avLst>
          </a:prstGeom>
          <a:solidFill>
            <a:srgbClr val="E2E2E2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DCCE">
                    <a:alpha val="95258"/>
                  </a:srgb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27" name="pwd # print working dir…"/>
          <p:cNvSpPr txBox="1"/>
          <p:nvPr/>
        </p:nvSpPr>
        <p:spPr>
          <a:xfrm>
            <a:off x="1541161" y="3360083"/>
            <a:ext cx="10085128" cy="35509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less [file] </a:t>
            </a:r>
            <a:r>
              <a:rPr b="0" dirty="0"/>
              <a:t># view file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cat [file] </a:t>
            </a:r>
            <a:r>
              <a:rPr b="0" dirty="0"/>
              <a:t># view file content (full)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head / tail -n 10 [file] </a:t>
            </a:r>
            <a:r>
              <a:rPr b="0" dirty="0"/>
              <a:t># view n first/last lines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nano [file] </a:t>
            </a:r>
            <a:r>
              <a:rPr b="0" dirty="0"/>
              <a:t># </a:t>
            </a:r>
            <a:r>
              <a:rPr u="sng" dirty="0">
                <a:hlinkClick r:id="rId3"/>
              </a:rPr>
              <a:t>https://www.nano-editor.org/dist/latest/cheatsheet.html</a:t>
            </a:r>
            <a:r>
              <a:rPr u="sng" dirty="0"/>
              <a:t>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vim | vi [file] </a:t>
            </a:r>
            <a:r>
              <a:rPr b="0" dirty="0"/>
              <a:t># </a:t>
            </a:r>
            <a:r>
              <a:rPr u="sng" dirty="0">
                <a:hlinkClick r:id="rId4"/>
              </a:rPr>
              <a:t>https://vim.rtorr.com/</a:t>
            </a:r>
            <a:r>
              <a:rPr u="sng" dirty="0"/>
              <a:t> </a:t>
            </a:r>
          </a:p>
        </p:txBody>
      </p:sp>
      <p:sp>
        <p:nvSpPr>
          <p:cNvPr id="1528" name="Скругленный прямоугольник 7"/>
          <p:cNvSpPr/>
          <p:nvPr/>
        </p:nvSpPr>
        <p:spPr>
          <a:xfrm>
            <a:off x="8334390" y="298477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29" name="WHERE &amp; WHAT"/>
          <p:cNvSpPr txBox="1"/>
          <p:nvPr/>
        </p:nvSpPr>
        <p:spPr>
          <a:xfrm>
            <a:off x="8352857" y="3002898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View Files</a:t>
            </a:r>
          </a:p>
        </p:txBody>
      </p:sp>
      <p:sp>
        <p:nvSpPr>
          <p:cNvPr id="153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59</a:t>
            </a:fld>
            <a:endParaRPr/>
          </a:p>
        </p:txBody>
      </p:sp>
      <p:sp>
        <p:nvSpPr>
          <p:cNvPr id="1531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32" name="Скругленный прямоугольник 7"/>
          <p:cNvSpPr/>
          <p:nvPr/>
        </p:nvSpPr>
        <p:spPr>
          <a:xfrm>
            <a:off x="951645" y="7727512"/>
            <a:ext cx="22539886" cy="5420078"/>
          </a:xfrm>
          <a:prstGeom prst="roundRect">
            <a:avLst>
              <a:gd name="adj" fmla="val 2746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8BA5F4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33" name="pwd # print working dir…"/>
          <p:cNvSpPr txBox="1"/>
          <p:nvPr/>
        </p:nvSpPr>
        <p:spPr>
          <a:xfrm>
            <a:off x="1541161" y="8007675"/>
            <a:ext cx="19408759" cy="475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 err="1"/>
              <a:t>gzip</a:t>
            </a:r>
            <a:r>
              <a:rPr dirty="0"/>
              <a:t> [file] </a:t>
            </a:r>
            <a:r>
              <a:rPr b="0" dirty="0"/>
              <a:t># </a:t>
            </a:r>
            <a:r>
              <a:rPr lang="da-DK" b="0" dirty="0" err="1"/>
              <a:t>Create</a:t>
            </a:r>
            <a:r>
              <a:rPr lang="da-DK" b="0" dirty="0"/>
              <a:t> </a:t>
            </a:r>
            <a:r>
              <a:rPr lang="da-DK" b="0" dirty="0" err="1"/>
              <a:t>compressed</a:t>
            </a:r>
            <a:r>
              <a:rPr lang="da-DK" b="0" dirty="0"/>
              <a:t> </a:t>
            </a:r>
            <a:r>
              <a:rPr lang="da-DK" b="1" dirty="0" err="1"/>
              <a:t>gzip</a:t>
            </a:r>
            <a:r>
              <a:rPr lang="da-DK" b="0" dirty="0"/>
              <a:t> file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g</a:t>
            </a:r>
            <a:r>
              <a:rPr lang="en-US" dirty="0" err="1"/>
              <a:t>un</a:t>
            </a:r>
            <a:r>
              <a:rPr dirty="0" err="1"/>
              <a:t>zip</a:t>
            </a:r>
            <a:r>
              <a:rPr dirty="0"/>
              <a:t> [file] </a:t>
            </a:r>
            <a:r>
              <a:rPr b="0" dirty="0"/>
              <a:t># </a:t>
            </a:r>
            <a:r>
              <a:rPr lang="da-DK" b="0" dirty="0" err="1"/>
              <a:t>Unpack</a:t>
            </a:r>
            <a:r>
              <a:rPr lang="da-DK" b="0" dirty="0"/>
              <a:t> </a:t>
            </a:r>
            <a:r>
              <a:rPr lang="da-DK" b="0" dirty="0" err="1"/>
              <a:t>compressed</a:t>
            </a:r>
            <a:r>
              <a:rPr lang="da-DK" b="0" dirty="0"/>
              <a:t> </a:t>
            </a:r>
            <a:r>
              <a:rPr lang="da-DK" b="1" dirty="0" err="1"/>
              <a:t>gzip</a:t>
            </a:r>
            <a:r>
              <a:rPr lang="da-DK" b="0" dirty="0"/>
              <a:t> file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 err="1"/>
              <a:t>gunzip</a:t>
            </a:r>
            <a:r>
              <a:rPr lang="en-US" dirty="0"/>
              <a:t> -k [file] </a:t>
            </a:r>
            <a:r>
              <a:rPr lang="en-US" b="0" dirty="0"/>
              <a:t># </a:t>
            </a:r>
            <a:r>
              <a:rPr lang="da-DK" b="0" dirty="0" err="1"/>
              <a:t>Unpack</a:t>
            </a:r>
            <a:r>
              <a:rPr lang="da-DK" b="0" dirty="0"/>
              <a:t> but </a:t>
            </a:r>
            <a:r>
              <a:rPr lang="da-DK" b="0" dirty="0" err="1"/>
              <a:t>also</a:t>
            </a:r>
            <a:r>
              <a:rPr lang="da-DK" b="0" dirty="0"/>
              <a:t> </a:t>
            </a:r>
            <a:r>
              <a:rPr lang="da-DK" b="0" dirty="0" err="1"/>
              <a:t>keep</a:t>
            </a:r>
            <a:r>
              <a:rPr lang="da-DK" b="0" dirty="0"/>
              <a:t> </a:t>
            </a:r>
            <a:r>
              <a:rPr lang="da-DK" b="0" dirty="0" err="1"/>
              <a:t>compressed</a:t>
            </a:r>
            <a:r>
              <a:rPr lang="da-DK" b="0" dirty="0"/>
              <a:t> file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zip/</a:t>
            </a:r>
            <a:r>
              <a:rPr dirty="0"/>
              <a:t>unzip [file] </a:t>
            </a:r>
            <a:r>
              <a:rPr b="0" dirty="0"/>
              <a:t># </a:t>
            </a:r>
            <a:r>
              <a:rPr lang="en-US" b="0" dirty="0"/>
              <a:t>create/</a:t>
            </a:r>
            <a:r>
              <a:rPr b="0" dirty="0"/>
              <a:t>decompress </a:t>
            </a:r>
            <a:r>
              <a:rPr b="1" dirty="0"/>
              <a:t>.zip </a:t>
            </a:r>
            <a:r>
              <a:rPr b="0" dirty="0"/>
              <a:t>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 err="1"/>
              <a:t>zless</a:t>
            </a:r>
            <a:r>
              <a:rPr lang="en-US" dirty="0"/>
              <a:t> -[f][file] </a:t>
            </a:r>
            <a:r>
              <a:rPr lang="en-US" b="0" dirty="0"/>
              <a:t># view compressed file w/o decompression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da-DK" dirty="0" err="1"/>
              <a:t>tar</a:t>
            </a:r>
            <a:r>
              <a:rPr lang="da-DK" dirty="0"/>
              <a:t> -</a:t>
            </a:r>
            <a:r>
              <a:rPr lang="da-DK" dirty="0" err="1"/>
              <a:t>cvf</a:t>
            </a:r>
            <a:r>
              <a:rPr lang="da-DK" dirty="0"/>
              <a:t> [file.tar.gz] [dir]</a:t>
            </a:r>
            <a:r>
              <a:rPr dirty="0"/>
              <a:t> </a:t>
            </a:r>
            <a:r>
              <a:rPr b="0" dirty="0"/>
              <a:t># </a:t>
            </a:r>
            <a:r>
              <a:rPr lang="da-DK" b="0" dirty="0" err="1"/>
              <a:t>Create</a:t>
            </a:r>
            <a:r>
              <a:rPr lang="da-DK" b="0" dirty="0"/>
              <a:t> a </a:t>
            </a:r>
            <a:r>
              <a:rPr lang="da-DK" b="0" dirty="0" err="1"/>
              <a:t>compressed</a:t>
            </a:r>
            <a:r>
              <a:rPr lang="da-DK" b="0" dirty="0"/>
              <a:t> </a:t>
            </a:r>
            <a:r>
              <a:rPr lang="da-DK" b="0" dirty="0" err="1"/>
              <a:t>tar</a:t>
            </a:r>
            <a:r>
              <a:rPr lang="da-DK" b="0" dirty="0"/>
              <a:t> </a:t>
            </a:r>
            <a:r>
              <a:rPr lang="da-DK" b="0" dirty="0" err="1"/>
              <a:t>archive</a:t>
            </a:r>
            <a:r>
              <a:rPr lang="da-DK" b="0" dirty="0"/>
              <a:t> of [dir] at [file.tar.gz]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tar -</a:t>
            </a:r>
            <a:r>
              <a:rPr lang="en-US" dirty="0" err="1"/>
              <a:t>xvf</a:t>
            </a:r>
            <a:r>
              <a:rPr lang="en-US" dirty="0"/>
              <a:t> [file.tar.gz] </a:t>
            </a:r>
            <a:r>
              <a:rPr lang="en-US" b="0" dirty="0"/>
              <a:t># </a:t>
            </a:r>
            <a:r>
              <a:rPr lang="da-DK" b="0" dirty="0" err="1"/>
              <a:t>Unpack</a:t>
            </a:r>
            <a:r>
              <a:rPr lang="da-DK" b="0" dirty="0"/>
              <a:t> a </a:t>
            </a:r>
            <a:r>
              <a:rPr lang="da-DK" b="0" dirty="0" err="1"/>
              <a:t>compressed</a:t>
            </a:r>
            <a:r>
              <a:rPr lang="da-DK" b="0" dirty="0"/>
              <a:t> </a:t>
            </a:r>
            <a:r>
              <a:rPr lang="da-DK" b="0" dirty="0" err="1"/>
              <a:t>tar</a:t>
            </a:r>
            <a:r>
              <a:rPr lang="da-DK" b="0" dirty="0"/>
              <a:t> </a:t>
            </a:r>
            <a:r>
              <a:rPr lang="da-DK" b="0" dirty="0" err="1"/>
              <a:t>archive</a:t>
            </a:r>
            <a:endParaRPr lang="en-US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tar -</a:t>
            </a:r>
            <a:r>
              <a:rPr lang="en-US" dirty="0" err="1"/>
              <a:t>tf</a:t>
            </a:r>
            <a:r>
              <a:rPr lang="en-US" dirty="0"/>
              <a:t> [file.tar.gz] </a:t>
            </a:r>
            <a:r>
              <a:rPr lang="en-US" b="0" dirty="0"/>
              <a:t># </a:t>
            </a:r>
            <a:r>
              <a:rPr lang="da-DK" b="0" dirty="0"/>
              <a:t>List files </a:t>
            </a:r>
            <a:r>
              <a:rPr lang="da-DK" b="0" dirty="0" err="1"/>
              <a:t>inside</a:t>
            </a:r>
            <a:r>
              <a:rPr lang="da-DK" b="0" dirty="0"/>
              <a:t> a </a:t>
            </a:r>
            <a:r>
              <a:rPr lang="da-DK" b="0" dirty="0" err="1"/>
              <a:t>compressed</a:t>
            </a:r>
            <a:r>
              <a:rPr lang="da-DK" b="0" dirty="0"/>
              <a:t> </a:t>
            </a:r>
            <a:r>
              <a:rPr lang="da-DK" b="0" dirty="0" err="1"/>
              <a:t>tar</a:t>
            </a:r>
            <a:r>
              <a:rPr lang="da-DK" b="0" dirty="0"/>
              <a:t> </a:t>
            </a:r>
            <a:r>
              <a:rPr lang="da-DK" b="0" dirty="0" err="1"/>
              <a:t>archive</a:t>
            </a:r>
            <a:endParaRPr lang="da-DK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FD3937E-CC1E-2F66-EE21-E6E369A24FB7}"/>
              </a:ext>
            </a:extLst>
          </p:cNvPr>
          <p:cNvGrpSpPr/>
          <p:nvPr/>
        </p:nvGrpSpPr>
        <p:grpSpPr>
          <a:xfrm>
            <a:off x="18982329" y="8218201"/>
            <a:ext cx="3996231" cy="744910"/>
            <a:chOff x="15962145" y="7989601"/>
            <a:chExt cx="3996231" cy="744910"/>
          </a:xfrm>
        </p:grpSpPr>
        <p:sp>
          <p:nvSpPr>
            <p:cNvPr id="1534" name="Скругленный прямоугольник 7"/>
            <p:cNvSpPr/>
            <p:nvPr/>
          </p:nvSpPr>
          <p:spPr>
            <a:xfrm>
              <a:off x="15962145" y="7989601"/>
              <a:ext cx="3996231" cy="744910"/>
            </a:xfrm>
            <a:prstGeom prst="roundRect">
              <a:avLst>
                <a:gd name="adj" fmla="val 18166"/>
              </a:avLst>
            </a:prstGeom>
            <a:ln w="50800">
              <a:solidFill>
                <a:srgbClr val="363D48"/>
              </a:solidFill>
              <a:miter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lIns="45718" tIns="45718" rIns="45718" bIns="45718" anchor="ctr"/>
            <a:lstStyle/>
            <a:p>
              <a:pPr algn="ctr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535" name="WHERE &amp; WHAT"/>
            <p:cNvSpPr txBox="1"/>
            <p:nvPr/>
          </p:nvSpPr>
          <p:spPr>
            <a:xfrm>
              <a:off x="16135336" y="8005472"/>
              <a:ext cx="3823040" cy="393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914400">
                <a:lnSpc>
                  <a:spcPct val="150000"/>
                </a:lnSpc>
                <a:defRPr sz="2800" b="1"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rPr dirty="0"/>
                <a:t>Compressed Files</a:t>
              </a:r>
            </a:p>
          </p:txBody>
        </p:sp>
      </p:grpSp>
      <p:sp>
        <p:nvSpPr>
          <p:cNvPr id="3" name="Скругленный прямоугольник 7">
            <a:extLst>
              <a:ext uri="{FF2B5EF4-FFF2-40B4-BE49-F238E27FC236}">
                <a16:creationId xmlns:a16="http://schemas.microsoft.com/office/drawing/2014/main" id="{9A20CA7C-4734-6C65-B25B-BECB0446DBE4}"/>
              </a:ext>
            </a:extLst>
          </p:cNvPr>
          <p:cNvSpPr/>
          <p:nvPr/>
        </p:nvSpPr>
        <p:spPr>
          <a:xfrm>
            <a:off x="12602180" y="2837804"/>
            <a:ext cx="10889351" cy="4479347"/>
          </a:xfrm>
          <a:prstGeom prst="roundRect">
            <a:avLst>
              <a:gd name="adj" fmla="val 2746"/>
            </a:avLst>
          </a:prstGeom>
          <a:solidFill>
            <a:srgbClr val="FFEECB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DCCE">
                    <a:alpha val="95258"/>
                  </a:srgb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2E652BF-79EB-9960-4502-60F45BCB9A6D}"/>
              </a:ext>
            </a:extLst>
          </p:cNvPr>
          <p:cNvGrpSpPr/>
          <p:nvPr/>
        </p:nvGrpSpPr>
        <p:grpSpPr>
          <a:xfrm>
            <a:off x="19155520" y="3078286"/>
            <a:ext cx="3996231" cy="744910"/>
            <a:chOff x="15962145" y="7989601"/>
            <a:chExt cx="3996231" cy="744910"/>
          </a:xfrm>
        </p:grpSpPr>
        <p:sp>
          <p:nvSpPr>
            <p:cNvPr id="5" name="Скругленный прямоугольник 7">
              <a:extLst>
                <a:ext uri="{FF2B5EF4-FFF2-40B4-BE49-F238E27FC236}">
                  <a16:creationId xmlns:a16="http://schemas.microsoft.com/office/drawing/2014/main" id="{275E6080-8156-8862-10CF-F4A975D5FB98}"/>
                </a:ext>
              </a:extLst>
            </p:cNvPr>
            <p:cNvSpPr/>
            <p:nvPr/>
          </p:nvSpPr>
          <p:spPr>
            <a:xfrm>
              <a:off x="15962145" y="7989601"/>
              <a:ext cx="3996231" cy="744910"/>
            </a:xfrm>
            <a:prstGeom prst="roundRect">
              <a:avLst>
                <a:gd name="adj" fmla="val 18166"/>
              </a:avLst>
            </a:prstGeom>
            <a:ln w="50800">
              <a:solidFill>
                <a:srgbClr val="363D48"/>
              </a:solidFill>
              <a:miter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lIns="45718" tIns="45718" rIns="45718" bIns="45718" anchor="ctr"/>
            <a:lstStyle/>
            <a:p>
              <a:pPr algn="ctr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" name="WHERE &amp; WHAT">
              <a:extLst>
                <a:ext uri="{FF2B5EF4-FFF2-40B4-BE49-F238E27FC236}">
                  <a16:creationId xmlns:a16="http://schemas.microsoft.com/office/drawing/2014/main" id="{97B24DFB-A78E-F23B-F047-5E286B211273}"/>
                </a:ext>
              </a:extLst>
            </p:cNvPr>
            <p:cNvSpPr txBox="1"/>
            <p:nvPr/>
          </p:nvSpPr>
          <p:spPr>
            <a:xfrm>
              <a:off x="16135336" y="8005472"/>
              <a:ext cx="3823040" cy="59247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914400">
                <a:lnSpc>
                  <a:spcPct val="150000"/>
                </a:lnSpc>
                <a:defRPr sz="2800" b="1"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rPr lang="en-US" dirty="0"/>
                <a:t>Quit &amp; Save</a:t>
              </a:r>
              <a:endParaRPr dirty="0"/>
            </a:p>
          </p:txBody>
        </p:sp>
      </p:grpSp>
      <p:sp>
        <p:nvSpPr>
          <p:cNvPr id="7" name="pwd # print working dir…">
            <a:extLst>
              <a:ext uri="{FF2B5EF4-FFF2-40B4-BE49-F238E27FC236}">
                <a16:creationId xmlns:a16="http://schemas.microsoft.com/office/drawing/2014/main" id="{3D8CDE4B-8968-9D41-687D-06356EC41C73}"/>
              </a:ext>
            </a:extLst>
          </p:cNvPr>
          <p:cNvSpPr txBox="1"/>
          <p:nvPr/>
        </p:nvSpPr>
        <p:spPr>
          <a:xfrm>
            <a:off x="13105927" y="3063316"/>
            <a:ext cx="10085128" cy="475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Ctrl + c </a:t>
            </a:r>
            <a:r>
              <a:rPr lang="en-GB" b="0" dirty="0"/>
              <a:t># quit process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q </a:t>
            </a:r>
            <a:r>
              <a:rPr lang="en-GB" b="0" dirty="0"/>
              <a:t># quit less command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GB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:q (:w) </a:t>
            </a:r>
            <a:r>
              <a:rPr lang="en-GB" b="0" dirty="0"/>
              <a:t># quit (and save) vim editor</a:t>
            </a:r>
            <a:endParaRPr lang="en-US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Ctrl + x (Y + enter)</a:t>
            </a:r>
            <a:r>
              <a:rPr lang="en-GB" b="0" dirty="0"/>
              <a:t> # quit (and save) nano editor</a:t>
            </a:r>
            <a:endParaRPr lang="en-US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u="sng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u="sng" dirty="0"/>
          </a:p>
        </p:txBody>
      </p:sp>
    </p:spTree>
    <p:extLst>
      <p:ext uri="{BB962C8B-B14F-4D97-AF65-F5344CB8AC3E}">
        <p14:creationId xmlns:p14="http://schemas.microsoft.com/office/powerpoint/2010/main" val="35214322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 rotWithShape="1">
          <a:blip r:embed="rId3"/>
          <a:srcRect l="261" t="66" r="23069" b="58988"/>
          <a:stretch/>
        </p:blipFill>
        <p:spPr>
          <a:xfrm>
            <a:off x="2763619" y="3306283"/>
            <a:ext cx="17066311" cy="5052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627966" y="12949908"/>
            <a:ext cx="327295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8</a:t>
            </a:r>
            <a:endParaRPr dirty="0"/>
          </a:p>
        </p:txBody>
      </p:sp>
      <p:sp>
        <p:nvSpPr>
          <p:cNvPr id="2" name="Group 3">
            <a:extLst>
              <a:ext uri="{FF2B5EF4-FFF2-40B4-BE49-F238E27FC236}">
                <a16:creationId xmlns:a16="http://schemas.microsoft.com/office/drawing/2014/main" id="{E7A8D3E8-7FFB-B161-8B0A-91876389C1E6}"/>
              </a:ext>
            </a:extLst>
          </p:cNvPr>
          <p:cNvSpPr txBox="1"/>
          <p:nvPr/>
        </p:nvSpPr>
        <p:spPr>
          <a:xfrm>
            <a:off x="9600542" y="835258"/>
            <a:ext cx="644022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WHAT IS BASH?</a:t>
            </a:r>
            <a:endParaRPr dirty="0"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95079364-9681-1F5C-2EDD-8F021686B24B}"/>
              </a:ext>
            </a:extLst>
          </p:cNvPr>
          <p:cNvSpPr/>
          <p:nvPr/>
        </p:nvSpPr>
        <p:spPr>
          <a:xfrm>
            <a:off x="6865361" y="2072284"/>
            <a:ext cx="11504177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" name="TextBox 35">
            <a:extLst>
              <a:ext uri="{FF2B5EF4-FFF2-40B4-BE49-F238E27FC236}">
                <a16:creationId xmlns:a16="http://schemas.microsoft.com/office/drawing/2014/main" id="{BD1C9582-A5E9-DF44-EBBA-94DD9B27BF8A}"/>
              </a:ext>
            </a:extLst>
          </p:cNvPr>
          <p:cNvSpPr txBox="1"/>
          <p:nvPr/>
        </p:nvSpPr>
        <p:spPr>
          <a:xfrm>
            <a:off x="2763619" y="9749761"/>
            <a:ext cx="19571448" cy="2627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lnSpc>
                <a:spcPts val="4000"/>
              </a:lnSpc>
              <a:buSzPct val="100000"/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The first computers had no graphical user interfaces (GUI) where you could click. Instead, you interacted with the computer via the terminal.</a:t>
            </a:r>
            <a:endParaRPr sz="3000" dirty="0"/>
          </a:p>
          <a:p>
            <a:pPr>
              <a:lnSpc>
                <a:spcPts val="4000"/>
              </a:lnSpc>
              <a:buSzPct val="100000"/>
              <a:defRPr sz="2800" spc="300">
                <a:solidFill>
                  <a:srgbClr val="FFFFFF"/>
                </a:solidFill>
              </a:defRPr>
            </a:pPr>
            <a:endParaRPr lang="en-US" sz="3000" dirty="0"/>
          </a:p>
          <a:p>
            <a:pPr>
              <a:lnSpc>
                <a:spcPts val="4000"/>
              </a:lnSpc>
              <a:buSzPct val="100000"/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There are still computing environments that do not have a GUI. </a:t>
            </a:r>
          </a:p>
          <a:p>
            <a:pPr>
              <a:lnSpc>
                <a:spcPts val="4000"/>
              </a:lnSpc>
              <a:buSzPct val="100000"/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Many scientific programs do not have a GUI either. You need to execute them via the terminal.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FAB14F7-EBF3-8A73-4FE2-A72A98C02EE2}"/>
              </a:ext>
            </a:extLst>
          </p:cNvPr>
          <p:cNvSpPr/>
          <p:nvPr/>
        </p:nvSpPr>
        <p:spPr>
          <a:xfrm>
            <a:off x="11838515" y="5646965"/>
            <a:ext cx="11140017" cy="3150840"/>
          </a:xfrm>
          <a:prstGeom prst="roundRect">
            <a:avLst>
              <a:gd name="adj" fmla="val 5381"/>
            </a:avLst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DK" sz="3600" b="0" i="0" u="none" strike="noStrike" cap="none" spc="0" normalizeH="0" baseline="0" dirty="0">
              <a:ln>
                <a:noFill/>
              </a:ln>
              <a:solidFill>
                <a:srgbClr val="363D48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7" name="Group 1">
            <a:extLst>
              <a:ext uri="{FF2B5EF4-FFF2-40B4-BE49-F238E27FC236}">
                <a16:creationId xmlns:a16="http://schemas.microsoft.com/office/drawing/2014/main" id="{95CE0C0C-0FC6-2815-8A60-379D50F33B3E}"/>
              </a:ext>
            </a:extLst>
          </p:cNvPr>
          <p:cNvSpPr txBox="1"/>
          <p:nvPr/>
        </p:nvSpPr>
        <p:spPr>
          <a:xfrm>
            <a:off x="12820652" y="6437557"/>
            <a:ext cx="9936054" cy="1569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sz="3200" dirty="0"/>
              <a:t>In the beginning there was the word –  </a:t>
            </a:r>
          </a:p>
          <a:p>
            <a:pPr>
              <a:defRPr sz="4500" spc="562"/>
            </a:pPr>
            <a:endParaRPr lang="en-US" sz="3200" dirty="0"/>
          </a:p>
          <a:p>
            <a:pPr>
              <a:defRPr sz="4500" spc="562"/>
            </a:pPr>
            <a:r>
              <a:rPr lang="en-US" sz="3200" dirty="0"/>
              <a:t>Not the graphical user interface!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4117933863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1640963" y="4990655"/>
            <a:ext cx="9455552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Refreshed from lunch we do </a:t>
            </a:r>
            <a:r>
              <a:rPr lang="en-US" b="1" dirty="0"/>
              <a:t>Exercise 4!</a:t>
            </a:r>
            <a:endParaRPr b="1"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62</a:t>
            </a:r>
          </a:p>
        </p:txBody>
      </p:sp>
    </p:spTree>
    <p:extLst>
      <p:ext uri="{BB962C8B-B14F-4D97-AF65-F5344CB8AC3E}">
        <p14:creationId xmlns:p14="http://schemas.microsoft.com/office/powerpoint/2010/main" val="3787918667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551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549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546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538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39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0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1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2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3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4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5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547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548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550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552" name="TextBox 11"/>
          <p:cNvSpPr txBox="1"/>
          <p:nvPr/>
        </p:nvSpPr>
        <p:spPr>
          <a:xfrm>
            <a:off x="813321" y="5885181"/>
            <a:ext cx="9620830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5</a:t>
            </a:r>
            <a:r>
              <a:rPr dirty="0"/>
              <a:t>. </a:t>
            </a:r>
            <a:r>
              <a:rPr lang="en-US" dirty="0"/>
              <a:t>DATA </a:t>
            </a:r>
          </a:p>
          <a:p>
            <a:r>
              <a:rPr lang="en-US" dirty="0"/>
              <a:t>WRANGLING 1</a:t>
            </a:r>
            <a:endParaRPr dirty="0"/>
          </a:p>
        </p:txBody>
      </p:sp>
      <p:sp>
        <p:nvSpPr>
          <p:cNvPr id="155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61</a:t>
            </a:fld>
            <a:endParaRPr/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Rectangle 21"/>
          <p:cNvSpPr/>
          <p:nvPr/>
        </p:nvSpPr>
        <p:spPr>
          <a:xfrm flipH="1">
            <a:off x="9674" y="2552820"/>
            <a:ext cx="24371301" cy="1115048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56" name="Rectangle 21"/>
          <p:cNvSpPr/>
          <p:nvPr/>
        </p:nvSpPr>
        <p:spPr>
          <a:xfrm flipH="1">
            <a:off x="0" y="3244807"/>
            <a:ext cx="24371301" cy="4536234"/>
          </a:xfrm>
          <a:prstGeom prst="rect">
            <a:avLst/>
          </a:prstGeom>
          <a:solidFill>
            <a:srgbClr val="6C87C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8AAAE3"/>
                </a:solidFill>
              </a:defRPr>
            </a:pPr>
            <a:endParaRPr dirty="0"/>
          </a:p>
        </p:txBody>
      </p:sp>
      <p:sp>
        <p:nvSpPr>
          <p:cNvPr id="1557" name="TextBox 90"/>
          <p:cNvSpPr txBox="1"/>
          <p:nvPr/>
        </p:nvSpPr>
        <p:spPr>
          <a:xfrm>
            <a:off x="3363565" y="3566812"/>
            <a:ext cx="9436019" cy="3800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6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FILES &amp; DIRECTORIES: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Move &amp; Copy 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Make &amp; Remove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Open &amp; Read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Edit &amp; Save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Subset &amp; Rename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View &amp; Change Permissions</a:t>
            </a:r>
          </a:p>
        </p:txBody>
      </p:sp>
      <p:sp>
        <p:nvSpPr>
          <p:cNvPr id="1558" name="Group 3"/>
          <p:cNvSpPr txBox="1"/>
          <p:nvPr/>
        </p:nvSpPr>
        <p:spPr>
          <a:xfrm>
            <a:off x="3771929" y="952160"/>
            <a:ext cx="17227038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FROM FILE NAVIGATION TO MANIPULATION</a:t>
            </a:r>
          </a:p>
        </p:txBody>
      </p:sp>
      <p:sp>
        <p:nvSpPr>
          <p:cNvPr id="1559" name="Rectangle 21"/>
          <p:cNvSpPr/>
          <p:nvPr/>
        </p:nvSpPr>
        <p:spPr>
          <a:xfrm flipH="1">
            <a:off x="0" y="8442074"/>
            <a:ext cx="24371301" cy="4536234"/>
          </a:xfrm>
          <a:prstGeom prst="rect">
            <a:avLst/>
          </a:prstGeom>
          <a:solidFill>
            <a:srgbClr val="F9CDA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8AAAE3"/>
                </a:solidFill>
              </a:defRPr>
            </a:pPr>
            <a:endParaRPr/>
          </a:p>
        </p:txBody>
      </p:sp>
      <p:sp>
        <p:nvSpPr>
          <p:cNvPr id="1560" name="TextBox 90"/>
          <p:cNvSpPr txBox="1"/>
          <p:nvPr/>
        </p:nvSpPr>
        <p:spPr>
          <a:xfrm>
            <a:off x="3363565" y="8802179"/>
            <a:ext cx="9436019" cy="3800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6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FILES: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Sort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Count Lines &amp; Entries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Merge &amp; Concatenate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Find &amp; Replace Patterns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Cut &amp; Paste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Insert &amp; Delete</a:t>
            </a:r>
          </a:p>
        </p:txBody>
      </p:sp>
      <p:sp>
        <p:nvSpPr>
          <p:cNvPr id="1561" name="Rounded Rectangle"/>
          <p:cNvSpPr/>
          <p:nvPr/>
        </p:nvSpPr>
        <p:spPr>
          <a:xfrm>
            <a:off x="14867468" y="4284238"/>
            <a:ext cx="8685110" cy="2457371"/>
          </a:xfrm>
          <a:prstGeom prst="roundRect">
            <a:avLst>
              <a:gd name="adj" fmla="val 18760"/>
            </a:avLst>
          </a:prstGeom>
          <a:ln w="76200"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562" name="Rounded Rectangle"/>
          <p:cNvSpPr/>
          <p:nvPr/>
        </p:nvSpPr>
        <p:spPr>
          <a:xfrm>
            <a:off x="14867467" y="9622396"/>
            <a:ext cx="8685111" cy="2457370"/>
          </a:xfrm>
          <a:prstGeom prst="roundRect">
            <a:avLst>
              <a:gd name="adj" fmla="val 18760"/>
            </a:avLst>
          </a:prstGeom>
          <a:ln w="76200">
            <a:solidFill>
              <a:srgbClr val="374556"/>
            </a:solidFill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563" name="TextBox 90"/>
          <p:cNvSpPr txBox="1"/>
          <p:nvPr/>
        </p:nvSpPr>
        <p:spPr>
          <a:xfrm>
            <a:off x="16847770" y="4733144"/>
            <a:ext cx="5854826" cy="1721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lnSpc>
                <a:spcPct val="120000"/>
              </a:lnSpc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NAVIGATE THE TERMINAL</a:t>
            </a:r>
          </a:p>
          <a:p>
            <a:pPr algn="ctr">
              <a:lnSpc>
                <a:spcPct val="120000"/>
              </a:lnSpc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&amp;</a:t>
            </a:r>
          </a:p>
          <a:p>
            <a:pPr algn="ctr">
              <a:lnSpc>
                <a:spcPct val="120000"/>
              </a:lnSpc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FILE MANAGEMENT</a:t>
            </a:r>
          </a:p>
        </p:txBody>
      </p:sp>
      <p:sp>
        <p:nvSpPr>
          <p:cNvPr id="1564" name="TextBox 90"/>
          <p:cNvSpPr txBox="1"/>
          <p:nvPr/>
        </p:nvSpPr>
        <p:spPr>
          <a:xfrm>
            <a:off x="16847770" y="10335651"/>
            <a:ext cx="5854826" cy="1167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lnSpc>
                <a:spcPct val="120000"/>
              </a:lnSpc>
              <a:defRPr sz="2800" b="1" spc="300">
                <a:solidFill>
                  <a:srgbClr val="374556"/>
                </a:solidFill>
              </a:defRPr>
            </a:lvl1pPr>
          </a:lstStyle>
          <a:p>
            <a:r>
              <a:rPr sz="3000" dirty="0"/>
              <a:t>FILE MANIPULATION, WRANGLING, SUMMATION</a:t>
            </a:r>
          </a:p>
        </p:txBody>
      </p:sp>
      <p:sp>
        <p:nvSpPr>
          <p:cNvPr id="1565" name="Shape"/>
          <p:cNvSpPr/>
          <p:nvPr/>
        </p:nvSpPr>
        <p:spPr>
          <a:xfrm>
            <a:off x="15611798" y="5728236"/>
            <a:ext cx="893236" cy="706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55" y="12409"/>
                </a:moveTo>
                <a:cubicBezTo>
                  <a:pt x="20692" y="12409"/>
                  <a:pt x="20692" y="12409"/>
                  <a:pt x="20692" y="12409"/>
                </a:cubicBezTo>
                <a:cubicBezTo>
                  <a:pt x="20692" y="5515"/>
                  <a:pt x="20692" y="5515"/>
                  <a:pt x="20692" y="5515"/>
                </a:cubicBezTo>
                <a:cubicBezTo>
                  <a:pt x="20692" y="5285"/>
                  <a:pt x="20329" y="5055"/>
                  <a:pt x="20148" y="5055"/>
                </a:cubicBezTo>
                <a:cubicBezTo>
                  <a:pt x="19785" y="5055"/>
                  <a:pt x="19785" y="5055"/>
                  <a:pt x="19785" y="5055"/>
                </a:cubicBezTo>
                <a:cubicBezTo>
                  <a:pt x="19785" y="2987"/>
                  <a:pt x="19785" y="2987"/>
                  <a:pt x="19785" y="2987"/>
                </a:cubicBezTo>
                <a:cubicBezTo>
                  <a:pt x="19785" y="2757"/>
                  <a:pt x="19422" y="2528"/>
                  <a:pt x="19240" y="2528"/>
                </a:cubicBezTo>
                <a:cubicBezTo>
                  <a:pt x="18514" y="2528"/>
                  <a:pt x="18514" y="2528"/>
                  <a:pt x="18514" y="2528"/>
                </a:cubicBezTo>
                <a:cubicBezTo>
                  <a:pt x="18514" y="460"/>
                  <a:pt x="18514" y="460"/>
                  <a:pt x="18514" y="460"/>
                </a:cubicBezTo>
                <a:cubicBezTo>
                  <a:pt x="18514" y="230"/>
                  <a:pt x="18333" y="0"/>
                  <a:pt x="18151" y="0"/>
                </a:cubicBezTo>
                <a:cubicBezTo>
                  <a:pt x="3449" y="0"/>
                  <a:pt x="3449" y="0"/>
                  <a:pt x="3449" y="0"/>
                </a:cubicBezTo>
                <a:cubicBezTo>
                  <a:pt x="3086" y="0"/>
                  <a:pt x="2904" y="230"/>
                  <a:pt x="2904" y="460"/>
                </a:cubicBezTo>
                <a:cubicBezTo>
                  <a:pt x="2904" y="2528"/>
                  <a:pt x="2904" y="2528"/>
                  <a:pt x="2904" y="2528"/>
                </a:cubicBezTo>
                <a:cubicBezTo>
                  <a:pt x="2360" y="2528"/>
                  <a:pt x="2360" y="2528"/>
                  <a:pt x="2360" y="2528"/>
                </a:cubicBezTo>
                <a:cubicBezTo>
                  <a:pt x="1997" y="2528"/>
                  <a:pt x="1815" y="2757"/>
                  <a:pt x="1815" y="2987"/>
                </a:cubicBezTo>
                <a:cubicBezTo>
                  <a:pt x="1815" y="5055"/>
                  <a:pt x="1815" y="5055"/>
                  <a:pt x="1815" y="5055"/>
                </a:cubicBezTo>
                <a:cubicBezTo>
                  <a:pt x="1452" y="5055"/>
                  <a:pt x="1452" y="5055"/>
                  <a:pt x="1452" y="5055"/>
                </a:cubicBezTo>
                <a:cubicBezTo>
                  <a:pt x="1089" y="5055"/>
                  <a:pt x="908" y="5285"/>
                  <a:pt x="908" y="5515"/>
                </a:cubicBezTo>
                <a:cubicBezTo>
                  <a:pt x="908" y="12409"/>
                  <a:pt x="908" y="12409"/>
                  <a:pt x="908" y="12409"/>
                </a:cubicBezTo>
                <a:cubicBezTo>
                  <a:pt x="363" y="12409"/>
                  <a:pt x="363" y="12409"/>
                  <a:pt x="363" y="12409"/>
                </a:cubicBezTo>
                <a:cubicBezTo>
                  <a:pt x="182" y="12409"/>
                  <a:pt x="0" y="12638"/>
                  <a:pt x="0" y="13098"/>
                </a:cubicBezTo>
                <a:cubicBezTo>
                  <a:pt x="0" y="21140"/>
                  <a:pt x="0" y="21140"/>
                  <a:pt x="0" y="21140"/>
                </a:cubicBezTo>
                <a:cubicBezTo>
                  <a:pt x="0" y="21370"/>
                  <a:pt x="182" y="21600"/>
                  <a:pt x="363" y="21600"/>
                </a:cubicBezTo>
                <a:cubicBezTo>
                  <a:pt x="21055" y="21600"/>
                  <a:pt x="21055" y="21600"/>
                  <a:pt x="21055" y="21600"/>
                </a:cubicBezTo>
                <a:cubicBezTo>
                  <a:pt x="21418" y="21600"/>
                  <a:pt x="21600" y="21370"/>
                  <a:pt x="21600" y="21140"/>
                </a:cubicBezTo>
                <a:cubicBezTo>
                  <a:pt x="21600" y="13098"/>
                  <a:pt x="21600" y="13098"/>
                  <a:pt x="21600" y="13098"/>
                </a:cubicBezTo>
                <a:cubicBezTo>
                  <a:pt x="21600" y="12638"/>
                  <a:pt x="21418" y="12409"/>
                  <a:pt x="21055" y="12409"/>
                </a:cubicBezTo>
                <a:close/>
                <a:moveTo>
                  <a:pt x="3993" y="1149"/>
                </a:moveTo>
                <a:cubicBezTo>
                  <a:pt x="17607" y="1149"/>
                  <a:pt x="17607" y="1149"/>
                  <a:pt x="17607" y="1149"/>
                </a:cubicBezTo>
                <a:cubicBezTo>
                  <a:pt x="17607" y="2528"/>
                  <a:pt x="17607" y="2528"/>
                  <a:pt x="17607" y="2528"/>
                </a:cubicBezTo>
                <a:cubicBezTo>
                  <a:pt x="3993" y="2528"/>
                  <a:pt x="3993" y="2528"/>
                  <a:pt x="3993" y="2528"/>
                </a:cubicBezTo>
                <a:lnTo>
                  <a:pt x="3993" y="1149"/>
                </a:lnTo>
                <a:close/>
                <a:moveTo>
                  <a:pt x="2723" y="3677"/>
                </a:moveTo>
                <a:cubicBezTo>
                  <a:pt x="18696" y="3677"/>
                  <a:pt x="18696" y="3677"/>
                  <a:pt x="18696" y="3677"/>
                </a:cubicBezTo>
                <a:cubicBezTo>
                  <a:pt x="18696" y="5055"/>
                  <a:pt x="18696" y="5055"/>
                  <a:pt x="18696" y="5055"/>
                </a:cubicBezTo>
                <a:cubicBezTo>
                  <a:pt x="2723" y="5055"/>
                  <a:pt x="2723" y="5055"/>
                  <a:pt x="2723" y="5055"/>
                </a:cubicBezTo>
                <a:lnTo>
                  <a:pt x="2723" y="3677"/>
                </a:lnTo>
                <a:close/>
                <a:moveTo>
                  <a:pt x="1815" y="6204"/>
                </a:moveTo>
                <a:cubicBezTo>
                  <a:pt x="19603" y="6204"/>
                  <a:pt x="19603" y="6204"/>
                  <a:pt x="19603" y="6204"/>
                </a:cubicBezTo>
                <a:cubicBezTo>
                  <a:pt x="19603" y="12409"/>
                  <a:pt x="19603" y="12409"/>
                  <a:pt x="19603" y="12409"/>
                </a:cubicBezTo>
                <a:cubicBezTo>
                  <a:pt x="15610" y="12409"/>
                  <a:pt x="15610" y="12409"/>
                  <a:pt x="15610" y="12409"/>
                </a:cubicBezTo>
                <a:cubicBezTo>
                  <a:pt x="15429" y="12409"/>
                  <a:pt x="15247" y="12638"/>
                  <a:pt x="15247" y="12868"/>
                </a:cubicBezTo>
                <a:cubicBezTo>
                  <a:pt x="14703" y="15855"/>
                  <a:pt x="14703" y="15855"/>
                  <a:pt x="14703" y="15855"/>
                </a:cubicBezTo>
                <a:cubicBezTo>
                  <a:pt x="6716" y="15855"/>
                  <a:pt x="6716" y="15855"/>
                  <a:pt x="6716" y="15855"/>
                </a:cubicBezTo>
                <a:cubicBezTo>
                  <a:pt x="6353" y="12868"/>
                  <a:pt x="6353" y="12868"/>
                  <a:pt x="6353" y="12868"/>
                </a:cubicBezTo>
                <a:cubicBezTo>
                  <a:pt x="6171" y="12638"/>
                  <a:pt x="5990" y="12409"/>
                  <a:pt x="5808" y="12409"/>
                </a:cubicBezTo>
                <a:cubicBezTo>
                  <a:pt x="1815" y="12409"/>
                  <a:pt x="1815" y="12409"/>
                  <a:pt x="1815" y="12409"/>
                </a:cubicBezTo>
                <a:lnTo>
                  <a:pt x="1815" y="6204"/>
                </a:lnTo>
                <a:close/>
                <a:moveTo>
                  <a:pt x="1815" y="6204"/>
                </a:moveTo>
                <a:cubicBezTo>
                  <a:pt x="1815" y="6204"/>
                  <a:pt x="1815" y="6204"/>
                  <a:pt x="1815" y="6204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66" name="Shape"/>
          <p:cNvSpPr/>
          <p:nvPr/>
        </p:nvSpPr>
        <p:spPr>
          <a:xfrm>
            <a:off x="15571583" y="4608474"/>
            <a:ext cx="905934" cy="8297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29" y="0"/>
                </a:moveTo>
                <a:cubicBezTo>
                  <a:pt x="1200" y="0"/>
                  <a:pt x="1200" y="0"/>
                  <a:pt x="1200" y="0"/>
                </a:cubicBezTo>
                <a:cubicBezTo>
                  <a:pt x="514" y="0"/>
                  <a:pt x="0" y="751"/>
                  <a:pt x="0" y="1503"/>
                </a:cubicBezTo>
                <a:cubicBezTo>
                  <a:pt x="0" y="20097"/>
                  <a:pt x="0" y="20097"/>
                  <a:pt x="0" y="20097"/>
                </a:cubicBezTo>
                <a:cubicBezTo>
                  <a:pt x="0" y="21037"/>
                  <a:pt x="514" y="21600"/>
                  <a:pt x="1200" y="21600"/>
                </a:cubicBezTo>
                <a:cubicBezTo>
                  <a:pt x="20229" y="21600"/>
                  <a:pt x="20229" y="21600"/>
                  <a:pt x="20229" y="21600"/>
                </a:cubicBezTo>
                <a:cubicBezTo>
                  <a:pt x="20914" y="21600"/>
                  <a:pt x="21600" y="21037"/>
                  <a:pt x="21600" y="20097"/>
                </a:cubicBezTo>
                <a:cubicBezTo>
                  <a:pt x="21600" y="1503"/>
                  <a:pt x="21600" y="1503"/>
                  <a:pt x="21600" y="1503"/>
                </a:cubicBezTo>
                <a:cubicBezTo>
                  <a:pt x="21600" y="751"/>
                  <a:pt x="20914" y="0"/>
                  <a:pt x="20229" y="0"/>
                </a:cubicBezTo>
                <a:close/>
                <a:moveTo>
                  <a:pt x="16286" y="2442"/>
                </a:moveTo>
                <a:cubicBezTo>
                  <a:pt x="16286" y="2254"/>
                  <a:pt x="16629" y="1878"/>
                  <a:pt x="16800" y="1878"/>
                </a:cubicBezTo>
                <a:cubicBezTo>
                  <a:pt x="17314" y="1878"/>
                  <a:pt x="17314" y="1878"/>
                  <a:pt x="17314" y="1878"/>
                </a:cubicBezTo>
                <a:cubicBezTo>
                  <a:pt x="17486" y="1878"/>
                  <a:pt x="17829" y="2254"/>
                  <a:pt x="17829" y="2442"/>
                </a:cubicBezTo>
                <a:cubicBezTo>
                  <a:pt x="17829" y="3005"/>
                  <a:pt x="17829" y="3005"/>
                  <a:pt x="17829" y="3005"/>
                </a:cubicBezTo>
                <a:cubicBezTo>
                  <a:pt x="17829" y="3381"/>
                  <a:pt x="17486" y="3569"/>
                  <a:pt x="17314" y="3569"/>
                </a:cubicBezTo>
                <a:cubicBezTo>
                  <a:pt x="16800" y="3569"/>
                  <a:pt x="16800" y="3569"/>
                  <a:pt x="16800" y="3569"/>
                </a:cubicBezTo>
                <a:cubicBezTo>
                  <a:pt x="16629" y="3569"/>
                  <a:pt x="16286" y="3381"/>
                  <a:pt x="16286" y="3005"/>
                </a:cubicBezTo>
                <a:lnTo>
                  <a:pt x="16286" y="2442"/>
                </a:lnTo>
                <a:close/>
                <a:moveTo>
                  <a:pt x="14057" y="2442"/>
                </a:moveTo>
                <a:cubicBezTo>
                  <a:pt x="14057" y="2254"/>
                  <a:pt x="14400" y="1878"/>
                  <a:pt x="14571" y="1878"/>
                </a:cubicBezTo>
                <a:cubicBezTo>
                  <a:pt x="15086" y="1878"/>
                  <a:pt x="15086" y="1878"/>
                  <a:pt x="15086" y="1878"/>
                </a:cubicBezTo>
                <a:cubicBezTo>
                  <a:pt x="15257" y="1878"/>
                  <a:pt x="15600" y="2254"/>
                  <a:pt x="15600" y="2442"/>
                </a:cubicBezTo>
                <a:cubicBezTo>
                  <a:pt x="15600" y="3005"/>
                  <a:pt x="15600" y="3005"/>
                  <a:pt x="15600" y="3005"/>
                </a:cubicBezTo>
                <a:cubicBezTo>
                  <a:pt x="15600" y="3381"/>
                  <a:pt x="15257" y="3569"/>
                  <a:pt x="15086" y="3569"/>
                </a:cubicBezTo>
                <a:cubicBezTo>
                  <a:pt x="14571" y="3569"/>
                  <a:pt x="14571" y="3569"/>
                  <a:pt x="14571" y="3569"/>
                </a:cubicBezTo>
                <a:cubicBezTo>
                  <a:pt x="14400" y="3569"/>
                  <a:pt x="14057" y="3381"/>
                  <a:pt x="14057" y="3005"/>
                </a:cubicBezTo>
                <a:lnTo>
                  <a:pt x="14057" y="2442"/>
                </a:lnTo>
                <a:close/>
                <a:moveTo>
                  <a:pt x="20057" y="19910"/>
                </a:moveTo>
                <a:cubicBezTo>
                  <a:pt x="1543" y="19910"/>
                  <a:pt x="1543" y="19910"/>
                  <a:pt x="1543" y="19910"/>
                </a:cubicBezTo>
                <a:cubicBezTo>
                  <a:pt x="1543" y="5071"/>
                  <a:pt x="1543" y="5071"/>
                  <a:pt x="1543" y="5071"/>
                </a:cubicBezTo>
                <a:cubicBezTo>
                  <a:pt x="20057" y="5071"/>
                  <a:pt x="20057" y="5071"/>
                  <a:pt x="20057" y="5071"/>
                </a:cubicBezTo>
                <a:lnTo>
                  <a:pt x="20057" y="19910"/>
                </a:lnTo>
                <a:close/>
                <a:moveTo>
                  <a:pt x="20057" y="3005"/>
                </a:moveTo>
                <a:cubicBezTo>
                  <a:pt x="20057" y="3381"/>
                  <a:pt x="19886" y="3569"/>
                  <a:pt x="19543" y="3569"/>
                </a:cubicBezTo>
                <a:cubicBezTo>
                  <a:pt x="19029" y="3569"/>
                  <a:pt x="19029" y="3569"/>
                  <a:pt x="19029" y="3569"/>
                </a:cubicBezTo>
                <a:cubicBezTo>
                  <a:pt x="18857" y="3569"/>
                  <a:pt x="18514" y="3381"/>
                  <a:pt x="18514" y="3005"/>
                </a:cubicBezTo>
                <a:cubicBezTo>
                  <a:pt x="18514" y="2442"/>
                  <a:pt x="18514" y="2442"/>
                  <a:pt x="18514" y="2442"/>
                </a:cubicBezTo>
                <a:cubicBezTo>
                  <a:pt x="18514" y="2254"/>
                  <a:pt x="18857" y="1878"/>
                  <a:pt x="19029" y="1878"/>
                </a:cubicBezTo>
                <a:cubicBezTo>
                  <a:pt x="19543" y="1878"/>
                  <a:pt x="19543" y="1878"/>
                  <a:pt x="19543" y="1878"/>
                </a:cubicBezTo>
                <a:cubicBezTo>
                  <a:pt x="19886" y="1878"/>
                  <a:pt x="20057" y="2254"/>
                  <a:pt x="20057" y="2442"/>
                </a:cubicBezTo>
                <a:lnTo>
                  <a:pt x="20057" y="3005"/>
                </a:lnTo>
                <a:close/>
                <a:moveTo>
                  <a:pt x="4629" y="13148"/>
                </a:moveTo>
                <a:cubicBezTo>
                  <a:pt x="8057" y="14838"/>
                  <a:pt x="8057" y="14838"/>
                  <a:pt x="8057" y="14838"/>
                </a:cubicBezTo>
                <a:cubicBezTo>
                  <a:pt x="8057" y="14838"/>
                  <a:pt x="8229" y="14838"/>
                  <a:pt x="8400" y="14838"/>
                </a:cubicBezTo>
                <a:cubicBezTo>
                  <a:pt x="8400" y="14838"/>
                  <a:pt x="8571" y="14838"/>
                  <a:pt x="8743" y="14838"/>
                </a:cubicBezTo>
                <a:cubicBezTo>
                  <a:pt x="8914" y="14650"/>
                  <a:pt x="9086" y="14463"/>
                  <a:pt x="9086" y="14275"/>
                </a:cubicBezTo>
                <a:cubicBezTo>
                  <a:pt x="9086" y="14087"/>
                  <a:pt x="9086" y="14087"/>
                  <a:pt x="9086" y="14087"/>
                </a:cubicBezTo>
                <a:cubicBezTo>
                  <a:pt x="9086" y="13899"/>
                  <a:pt x="8914" y="13523"/>
                  <a:pt x="8571" y="13523"/>
                </a:cubicBezTo>
                <a:cubicBezTo>
                  <a:pt x="6514" y="12397"/>
                  <a:pt x="6514" y="12397"/>
                  <a:pt x="6514" y="12397"/>
                </a:cubicBezTo>
                <a:cubicBezTo>
                  <a:pt x="8571" y="11270"/>
                  <a:pt x="8571" y="11270"/>
                  <a:pt x="8571" y="11270"/>
                </a:cubicBezTo>
                <a:cubicBezTo>
                  <a:pt x="8914" y="11082"/>
                  <a:pt x="9086" y="10894"/>
                  <a:pt x="9086" y="10518"/>
                </a:cubicBezTo>
                <a:cubicBezTo>
                  <a:pt x="9086" y="10518"/>
                  <a:pt x="9086" y="10518"/>
                  <a:pt x="9086" y="10518"/>
                </a:cubicBezTo>
                <a:cubicBezTo>
                  <a:pt x="9086" y="10330"/>
                  <a:pt x="8914" y="10143"/>
                  <a:pt x="8743" y="9955"/>
                </a:cubicBezTo>
                <a:cubicBezTo>
                  <a:pt x="8571" y="9955"/>
                  <a:pt x="8400" y="9767"/>
                  <a:pt x="8400" y="9767"/>
                </a:cubicBezTo>
                <a:cubicBezTo>
                  <a:pt x="8229" y="9767"/>
                  <a:pt x="8057" y="9955"/>
                  <a:pt x="8057" y="9955"/>
                </a:cubicBezTo>
                <a:cubicBezTo>
                  <a:pt x="4629" y="11645"/>
                  <a:pt x="4629" y="11645"/>
                  <a:pt x="4629" y="11645"/>
                </a:cubicBezTo>
                <a:cubicBezTo>
                  <a:pt x="4286" y="11833"/>
                  <a:pt x="4114" y="12021"/>
                  <a:pt x="4114" y="12397"/>
                </a:cubicBezTo>
                <a:cubicBezTo>
                  <a:pt x="4114" y="12397"/>
                  <a:pt x="4114" y="12397"/>
                  <a:pt x="4114" y="12397"/>
                </a:cubicBezTo>
                <a:cubicBezTo>
                  <a:pt x="4114" y="12772"/>
                  <a:pt x="4286" y="12960"/>
                  <a:pt x="4629" y="13148"/>
                </a:cubicBezTo>
                <a:close/>
                <a:moveTo>
                  <a:pt x="9086" y="16717"/>
                </a:moveTo>
                <a:cubicBezTo>
                  <a:pt x="9257" y="16904"/>
                  <a:pt x="9429" y="17092"/>
                  <a:pt x="9600" y="17092"/>
                </a:cubicBezTo>
                <a:cubicBezTo>
                  <a:pt x="9600" y="17092"/>
                  <a:pt x="9600" y="17092"/>
                  <a:pt x="9600" y="17092"/>
                </a:cubicBezTo>
                <a:cubicBezTo>
                  <a:pt x="9943" y="17092"/>
                  <a:pt x="10114" y="16717"/>
                  <a:pt x="10286" y="16529"/>
                </a:cubicBezTo>
                <a:cubicBezTo>
                  <a:pt x="12514" y="8640"/>
                  <a:pt x="12514" y="8640"/>
                  <a:pt x="12514" y="8640"/>
                </a:cubicBezTo>
                <a:cubicBezTo>
                  <a:pt x="12686" y="8452"/>
                  <a:pt x="12514" y="8264"/>
                  <a:pt x="12514" y="8077"/>
                </a:cubicBezTo>
                <a:cubicBezTo>
                  <a:pt x="12343" y="7889"/>
                  <a:pt x="12171" y="7701"/>
                  <a:pt x="11829" y="7701"/>
                </a:cubicBezTo>
                <a:cubicBezTo>
                  <a:pt x="11829" y="7701"/>
                  <a:pt x="11829" y="7701"/>
                  <a:pt x="11829" y="7701"/>
                </a:cubicBezTo>
                <a:cubicBezTo>
                  <a:pt x="11657" y="7701"/>
                  <a:pt x="11314" y="7889"/>
                  <a:pt x="11314" y="8264"/>
                </a:cubicBezTo>
                <a:cubicBezTo>
                  <a:pt x="8914" y="15965"/>
                  <a:pt x="8914" y="15965"/>
                  <a:pt x="8914" y="15965"/>
                </a:cubicBezTo>
                <a:cubicBezTo>
                  <a:pt x="8914" y="16341"/>
                  <a:pt x="8914" y="16529"/>
                  <a:pt x="9086" y="16717"/>
                </a:cubicBezTo>
                <a:close/>
                <a:moveTo>
                  <a:pt x="12514" y="10518"/>
                </a:moveTo>
                <a:cubicBezTo>
                  <a:pt x="12514" y="10894"/>
                  <a:pt x="12686" y="11082"/>
                  <a:pt x="12857" y="11270"/>
                </a:cubicBezTo>
                <a:cubicBezTo>
                  <a:pt x="15086" y="12397"/>
                  <a:pt x="15086" y="12397"/>
                  <a:pt x="15086" y="12397"/>
                </a:cubicBezTo>
                <a:cubicBezTo>
                  <a:pt x="12857" y="13523"/>
                  <a:pt x="12857" y="13523"/>
                  <a:pt x="12857" y="13523"/>
                </a:cubicBezTo>
                <a:cubicBezTo>
                  <a:pt x="12686" y="13523"/>
                  <a:pt x="12514" y="13899"/>
                  <a:pt x="12514" y="14087"/>
                </a:cubicBezTo>
                <a:cubicBezTo>
                  <a:pt x="12514" y="14275"/>
                  <a:pt x="12514" y="14275"/>
                  <a:pt x="12514" y="14275"/>
                </a:cubicBezTo>
                <a:cubicBezTo>
                  <a:pt x="12514" y="14463"/>
                  <a:pt x="12514" y="14650"/>
                  <a:pt x="12857" y="14838"/>
                </a:cubicBezTo>
                <a:cubicBezTo>
                  <a:pt x="12857" y="14838"/>
                  <a:pt x="13029" y="14838"/>
                  <a:pt x="13200" y="14838"/>
                </a:cubicBezTo>
                <a:cubicBezTo>
                  <a:pt x="13200" y="14838"/>
                  <a:pt x="13371" y="14838"/>
                  <a:pt x="13371" y="14838"/>
                </a:cubicBezTo>
                <a:cubicBezTo>
                  <a:pt x="16971" y="13148"/>
                  <a:pt x="16971" y="13148"/>
                  <a:pt x="16971" y="13148"/>
                </a:cubicBezTo>
                <a:cubicBezTo>
                  <a:pt x="17143" y="12960"/>
                  <a:pt x="17314" y="12772"/>
                  <a:pt x="17314" y="12397"/>
                </a:cubicBezTo>
                <a:cubicBezTo>
                  <a:pt x="17314" y="12397"/>
                  <a:pt x="17314" y="12397"/>
                  <a:pt x="17314" y="12397"/>
                </a:cubicBezTo>
                <a:cubicBezTo>
                  <a:pt x="17314" y="12021"/>
                  <a:pt x="17143" y="11833"/>
                  <a:pt x="16971" y="11645"/>
                </a:cubicBezTo>
                <a:cubicBezTo>
                  <a:pt x="13371" y="9955"/>
                  <a:pt x="13371" y="9955"/>
                  <a:pt x="13371" y="9955"/>
                </a:cubicBezTo>
                <a:cubicBezTo>
                  <a:pt x="13371" y="9955"/>
                  <a:pt x="13200" y="9767"/>
                  <a:pt x="13200" y="9767"/>
                </a:cubicBezTo>
                <a:cubicBezTo>
                  <a:pt x="13029" y="9767"/>
                  <a:pt x="12857" y="9955"/>
                  <a:pt x="12857" y="9955"/>
                </a:cubicBezTo>
                <a:cubicBezTo>
                  <a:pt x="12514" y="10143"/>
                  <a:pt x="12514" y="10330"/>
                  <a:pt x="12514" y="10518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67" name="Shape"/>
          <p:cNvSpPr/>
          <p:nvPr/>
        </p:nvSpPr>
        <p:spPr>
          <a:xfrm>
            <a:off x="16016171" y="10100022"/>
            <a:ext cx="850902" cy="8424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237" y="2400"/>
                </a:moveTo>
                <a:cubicBezTo>
                  <a:pt x="6224" y="2400"/>
                  <a:pt x="4210" y="3508"/>
                  <a:pt x="3112" y="5169"/>
                </a:cubicBezTo>
                <a:cubicBezTo>
                  <a:pt x="3112" y="5354"/>
                  <a:pt x="3112" y="5538"/>
                  <a:pt x="3295" y="5723"/>
                </a:cubicBezTo>
                <a:cubicBezTo>
                  <a:pt x="3295" y="5723"/>
                  <a:pt x="3295" y="5723"/>
                  <a:pt x="3478" y="5723"/>
                </a:cubicBezTo>
                <a:cubicBezTo>
                  <a:pt x="3478" y="5723"/>
                  <a:pt x="3661" y="5723"/>
                  <a:pt x="3661" y="5538"/>
                </a:cubicBezTo>
                <a:cubicBezTo>
                  <a:pt x="4576" y="4062"/>
                  <a:pt x="6407" y="2954"/>
                  <a:pt x="8237" y="2954"/>
                </a:cubicBezTo>
                <a:cubicBezTo>
                  <a:pt x="8420" y="2954"/>
                  <a:pt x="8603" y="2769"/>
                  <a:pt x="8603" y="2585"/>
                </a:cubicBezTo>
                <a:cubicBezTo>
                  <a:pt x="8603" y="2400"/>
                  <a:pt x="8420" y="2400"/>
                  <a:pt x="8237" y="2400"/>
                </a:cubicBezTo>
                <a:close/>
                <a:moveTo>
                  <a:pt x="2929" y="6646"/>
                </a:moveTo>
                <a:cubicBezTo>
                  <a:pt x="2746" y="6646"/>
                  <a:pt x="2563" y="6831"/>
                  <a:pt x="2380" y="7015"/>
                </a:cubicBezTo>
                <a:cubicBezTo>
                  <a:pt x="2380" y="7385"/>
                  <a:pt x="2380" y="7569"/>
                  <a:pt x="2380" y="8123"/>
                </a:cubicBezTo>
                <a:cubicBezTo>
                  <a:pt x="2380" y="8308"/>
                  <a:pt x="2380" y="8492"/>
                  <a:pt x="2563" y="8492"/>
                </a:cubicBezTo>
                <a:cubicBezTo>
                  <a:pt x="2746" y="8492"/>
                  <a:pt x="2929" y="8308"/>
                  <a:pt x="2929" y="8123"/>
                </a:cubicBezTo>
                <a:cubicBezTo>
                  <a:pt x="2929" y="7754"/>
                  <a:pt x="2929" y="7569"/>
                  <a:pt x="3112" y="7015"/>
                </a:cubicBezTo>
                <a:cubicBezTo>
                  <a:pt x="3112" y="6831"/>
                  <a:pt x="3112" y="6646"/>
                  <a:pt x="2929" y="6646"/>
                </a:cubicBezTo>
                <a:close/>
                <a:moveTo>
                  <a:pt x="21051" y="18092"/>
                </a:moveTo>
                <a:cubicBezTo>
                  <a:pt x="15742" y="12738"/>
                  <a:pt x="15742" y="12738"/>
                  <a:pt x="15742" y="12738"/>
                </a:cubicBezTo>
                <a:cubicBezTo>
                  <a:pt x="15559" y="12554"/>
                  <a:pt x="15376" y="12554"/>
                  <a:pt x="15193" y="12369"/>
                </a:cubicBezTo>
                <a:cubicBezTo>
                  <a:pt x="15925" y="11262"/>
                  <a:pt x="16475" y="9785"/>
                  <a:pt x="16475" y="8308"/>
                </a:cubicBezTo>
                <a:cubicBezTo>
                  <a:pt x="16475" y="3692"/>
                  <a:pt x="12814" y="0"/>
                  <a:pt x="8237" y="0"/>
                </a:cubicBezTo>
                <a:cubicBezTo>
                  <a:pt x="3661" y="0"/>
                  <a:pt x="0" y="3692"/>
                  <a:pt x="0" y="8308"/>
                </a:cubicBezTo>
                <a:cubicBezTo>
                  <a:pt x="0" y="12738"/>
                  <a:pt x="3661" y="16431"/>
                  <a:pt x="8237" y="16431"/>
                </a:cubicBezTo>
                <a:cubicBezTo>
                  <a:pt x="9885" y="16431"/>
                  <a:pt x="11349" y="16062"/>
                  <a:pt x="12631" y="15323"/>
                </a:cubicBezTo>
                <a:cubicBezTo>
                  <a:pt x="12631" y="15323"/>
                  <a:pt x="12814" y="15508"/>
                  <a:pt x="12814" y="15508"/>
                </a:cubicBezTo>
                <a:cubicBezTo>
                  <a:pt x="18305" y="21046"/>
                  <a:pt x="18305" y="21046"/>
                  <a:pt x="18305" y="21046"/>
                </a:cubicBezTo>
                <a:cubicBezTo>
                  <a:pt x="18671" y="21415"/>
                  <a:pt x="19037" y="21600"/>
                  <a:pt x="19586" y="21600"/>
                </a:cubicBezTo>
                <a:cubicBezTo>
                  <a:pt x="20136" y="21600"/>
                  <a:pt x="20685" y="21415"/>
                  <a:pt x="21051" y="21046"/>
                </a:cubicBezTo>
                <a:cubicBezTo>
                  <a:pt x="21417" y="20677"/>
                  <a:pt x="21600" y="20123"/>
                  <a:pt x="21600" y="19569"/>
                </a:cubicBezTo>
                <a:cubicBezTo>
                  <a:pt x="21600" y="19015"/>
                  <a:pt x="21417" y="18462"/>
                  <a:pt x="21051" y="18092"/>
                </a:cubicBezTo>
                <a:close/>
                <a:moveTo>
                  <a:pt x="8237" y="15138"/>
                </a:moveTo>
                <a:cubicBezTo>
                  <a:pt x="4393" y="15138"/>
                  <a:pt x="1464" y="12000"/>
                  <a:pt x="1464" y="8308"/>
                </a:cubicBezTo>
                <a:cubicBezTo>
                  <a:pt x="1464" y="4431"/>
                  <a:pt x="4393" y="1477"/>
                  <a:pt x="8237" y="1477"/>
                </a:cubicBezTo>
                <a:cubicBezTo>
                  <a:pt x="12081" y="1477"/>
                  <a:pt x="15010" y="4431"/>
                  <a:pt x="15010" y="8308"/>
                </a:cubicBezTo>
                <a:cubicBezTo>
                  <a:pt x="15010" y="12000"/>
                  <a:pt x="12081" y="15138"/>
                  <a:pt x="8237" y="15138"/>
                </a:cubicBezTo>
                <a:close/>
                <a:moveTo>
                  <a:pt x="20136" y="20123"/>
                </a:moveTo>
                <a:cubicBezTo>
                  <a:pt x="19769" y="20308"/>
                  <a:pt x="19403" y="20308"/>
                  <a:pt x="19220" y="20123"/>
                </a:cubicBezTo>
                <a:cubicBezTo>
                  <a:pt x="13729" y="14585"/>
                  <a:pt x="13729" y="14585"/>
                  <a:pt x="13729" y="14585"/>
                </a:cubicBezTo>
                <a:cubicBezTo>
                  <a:pt x="13729" y="14585"/>
                  <a:pt x="13729" y="14585"/>
                  <a:pt x="13729" y="14585"/>
                </a:cubicBezTo>
                <a:cubicBezTo>
                  <a:pt x="13729" y="14585"/>
                  <a:pt x="13729" y="14400"/>
                  <a:pt x="14095" y="14031"/>
                </a:cubicBezTo>
                <a:cubicBezTo>
                  <a:pt x="14461" y="13662"/>
                  <a:pt x="14644" y="13662"/>
                  <a:pt x="14644" y="13662"/>
                </a:cubicBezTo>
                <a:cubicBezTo>
                  <a:pt x="14644" y="13662"/>
                  <a:pt x="14644" y="13662"/>
                  <a:pt x="14827" y="13662"/>
                </a:cubicBezTo>
                <a:cubicBezTo>
                  <a:pt x="20136" y="19015"/>
                  <a:pt x="20136" y="19015"/>
                  <a:pt x="20136" y="19015"/>
                </a:cubicBezTo>
                <a:cubicBezTo>
                  <a:pt x="20319" y="19200"/>
                  <a:pt x="20319" y="19385"/>
                  <a:pt x="20319" y="19569"/>
                </a:cubicBezTo>
                <a:cubicBezTo>
                  <a:pt x="20319" y="19754"/>
                  <a:pt x="20319" y="19938"/>
                  <a:pt x="20136" y="20123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68" name="Shape"/>
          <p:cNvSpPr/>
          <p:nvPr/>
        </p:nvSpPr>
        <p:spPr>
          <a:xfrm flipH="1">
            <a:off x="15626618" y="10313447"/>
            <a:ext cx="850902" cy="1041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26" y="2653"/>
                </a:moveTo>
                <a:cubicBezTo>
                  <a:pt x="2528" y="2653"/>
                  <a:pt x="2528" y="2653"/>
                  <a:pt x="2528" y="2653"/>
                </a:cubicBezTo>
                <a:cubicBezTo>
                  <a:pt x="1149" y="2653"/>
                  <a:pt x="0" y="3600"/>
                  <a:pt x="0" y="4737"/>
                </a:cubicBezTo>
                <a:cubicBezTo>
                  <a:pt x="0" y="19516"/>
                  <a:pt x="0" y="19516"/>
                  <a:pt x="0" y="19516"/>
                </a:cubicBezTo>
                <a:cubicBezTo>
                  <a:pt x="0" y="20653"/>
                  <a:pt x="1149" y="21600"/>
                  <a:pt x="2528" y="21600"/>
                </a:cubicBezTo>
                <a:cubicBezTo>
                  <a:pt x="15626" y="21600"/>
                  <a:pt x="15626" y="21600"/>
                  <a:pt x="15626" y="21600"/>
                </a:cubicBezTo>
                <a:cubicBezTo>
                  <a:pt x="17004" y="21600"/>
                  <a:pt x="18153" y="20653"/>
                  <a:pt x="18153" y="19516"/>
                </a:cubicBezTo>
                <a:cubicBezTo>
                  <a:pt x="18153" y="4737"/>
                  <a:pt x="18153" y="4737"/>
                  <a:pt x="18153" y="4737"/>
                </a:cubicBezTo>
                <a:cubicBezTo>
                  <a:pt x="18153" y="3600"/>
                  <a:pt x="17004" y="2653"/>
                  <a:pt x="15626" y="2653"/>
                </a:cubicBezTo>
                <a:close/>
                <a:moveTo>
                  <a:pt x="16545" y="19516"/>
                </a:moveTo>
                <a:cubicBezTo>
                  <a:pt x="16545" y="20084"/>
                  <a:pt x="16315" y="20274"/>
                  <a:pt x="15626" y="20274"/>
                </a:cubicBezTo>
                <a:cubicBezTo>
                  <a:pt x="2528" y="20274"/>
                  <a:pt x="2528" y="20274"/>
                  <a:pt x="2528" y="20274"/>
                </a:cubicBezTo>
                <a:cubicBezTo>
                  <a:pt x="1838" y="20274"/>
                  <a:pt x="1379" y="20084"/>
                  <a:pt x="1379" y="19516"/>
                </a:cubicBezTo>
                <a:cubicBezTo>
                  <a:pt x="1379" y="4737"/>
                  <a:pt x="1379" y="4737"/>
                  <a:pt x="1379" y="4737"/>
                </a:cubicBezTo>
                <a:cubicBezTo>
                  <a:pt x="1379" y="4168"/>
                  <a:pt x="1838" y="3789"/>
                  <a:pt x="2528" y="3789"/>
                </a:cubicBezTo>
                <a:cubicBezTo>
                  <a:pt x="15626" y="3789"/>
                  <a:pt x="15626" y="3789"/>
                  <a:pt x="15626" y="3789"/>
                </a:cubicBezTo>
                <a:cubicBezTo>
                  <a:pt x="16315" y="3789"/>
                  <a:pt x="16545" y="4168"/>
                  <a:pt x="16545" y="4737"/>
                </a:cubicBezTo>
                <a:lnTo>
                  <a:pt x="16545" y="19516"/>
                </a:lnTo>
                <a:close/>
                <a:moveTo>
                  <a:pt x="4136" y="7768"/>
                </a:moveTo>
                <a:cubicBezTo>
                  <a:pt x="11949" y="7768"/>
                  <a:pt x="11949" y="7768"/>
                  <a:pt x="11949" y="7768"/>
                </a:cubicBezTo>
                <a:cubicBezTo>
                  <a:pt x="12409" y="7768"/>
                  <a:pt x="12868" y="7579"/>
                  <a:pt x="12868" y="7200"/>
                </a:cubicBezTo>
                <a:cubicBezTo>
                  <a:pt x="12868" y="6821"/>
                  <a:pt x="12409" y="6632"/>
                  <a:pt x="11949" y="6632"/>
                </a:cubicBezTo>
                <a:cubicBezTo>
                  <a:pt x="4136" y="6632"/>
                  <a:pt x="4136" y="6632"/>
                  <a:pt x="4136" y="6632"/>
                </a:cubicBezTo>
                <a:cubicBezTo>
                  <a:pt x="3677" y="6632"/>
                  <a:pt x="3217" y="6821"/>
                  <a:pt x="3217" y="7200"/>
                </a:cubicBezTo>
                <a:cubicBezTo>
                  <a:pt x="3217" y="7579"/>
                  <a:pt x="3677" y="7768"/>
                  <a:pt x="4136" y="7768"/>
                </a:cubicBezTo>
                <a:close/>
                <a:moveTo>
                  <a:pt x="14017" y="9853"/>
                </a:moveTo>
                <a:cubicBezTo>
                  <a:pt x="4136" y="9853"/>
                  <a:pt x="4136" y="9853"/>
                  <a:pt x="4136" y="9853"/>
                </a:cubicBezTo>
                <a:cubicBezTo>
                  <a:pt x="3677" y="9853"/>
                  <a:pt x="3217" y="10042"/>
                  <a:pt x="3217" y="10421"/>
                </a:cubicBezTo>
                <a:cubicBezTo>
                  <a:pt x="3217" y="10800"/>
                  <a:pt x="3677" y="10989"/>
                  <a:pt x="4136" y="10989"/>
                </a:cubicBezTo>
                <a:cubicBezTo>
                  <a:pt x="14017" y="10989"/>
                  <a:pt x="14017" y="10989"/>
                  <a:pt x="14017" y="10989"/>
                </a:cubicBezTo>
                <a:cubicBezTo>
                  <a:pt x="14477" y="10989"/>
                  <a:pt x="14706" y="10800"/>
                  <a:pt x="14706" y="10421"/>
                </a:cubicBezTo>
                <a:cubicBezTo>
                  <a:pt x="14706" y="10042"/>
                  <a:pt x="14477" y="9853"/>
                  <a:pt x="14017" y="9853"/>
                </a:cubicBezTo>
                <a:close/>
                <a:moveTo>
                  <a:pt x="14017" y="13074"/>
                </a:moveTo>
                <a:cubicBezTo>
                  <a:pt x="4136" y="13074"/>
                  <a:pt x="4136" y="13074"/>
                  <a:pt x="4136" y="13074"/>
                </a:cubicBezTo>
                <a:cubicBezTo>
                  <a:pt x="3677" y="13074"/>
                  <a:pt x="3217" y="13453"/>
                  <a:pt x="3217" y="13832"/>
                </a:cubicBezTo>
                <a:cubicBezTo>
                  <a:pt x="3217" y="14021"/>
                  <a:pt x="3677" y="14400"/>
                  <a:pt x="4136" y="14400"/>
                </a:cubicBezTo>
                <a:cubicBezTo>
                  <a:pt x="14017" y="14400"/>
                  <a:pt x="14017" y="14400"/>
                  <a:pt x="14017" y="14400"/>
                </a:cubicBezTo>
                <a:cubicBezTo>
                  <a:pt x="14477" y="14400"/>
                  <a:pt x="14706" y="14021"/>
                  <a:pt x="14706" y="13832"/>
                </a:cubicBezTo>
                <a:cubicBezTo>
                  <a:pt x="14706" y="13453"/>
                  <a:pt x="14477" y="13074"/>
                  <a:pt x="14017" y="13074"/>
                </a:cubicBezTo>
                <a:close/>
                <a:moveTo>
                  <a:pt x="14017" y="16484"/>
                </a:moveTo>
                <a:cubicBezTo>
                  <a:pt x="4136" y="16484"/>
                  <a:pt x="4136" y="16484"/>
                  <a:pt x="4136" y="16484"/>
                </a:cubicBezTo>
                <a:cubicBezTo>
                  <a:pt x="3677" y="16484"/>
                  <a:pt x="3217" y="16674"/>
                  <a:pt x="3217" y="17053"/>
                </a:cubicBezTo>
                <a:cubicBezTo>
                  <a:pt x="3217" y="17432"/>
                  <a:pt x="3677" y="17621"/>
                  <a:pt x="4136" y="17621"/>
                </a:cubicBezTo>
                <a:cubicBezTo>
                  <a:pt x="14017" y="17621"/>
                  <a:pt x="14017" y="17621"/>
                  <a:pt x="14017" y="17621"/>
                </a:cubicBezTo>
                <a:cubicBezTo>
                  <a:pt x="14477" y="17621"/>
                  <a:pt x="14706" y="17432"/>
                  <a:pt x="14706" y="17053"/>
                </a:cubicBezTo>
                <a:cubicBezTo>
                  <a:pt x="14706" y="16674"/>
                  <a:pt x="14477" y="16484"/>
                  <a:pt x="14017" y="16484"/>
                </a:cubicBezTo>
                <a:close/>
                <a:moveTo>
                  <a:pt x="16545" y="0"/>
                </a:moveTo>
                <a:cubicBezTo>
                  <a:pt x="4596" y="0"/>
                  <a:pt x="4596" y="0"/>
                  <a:pt x="4596" y="0"/>
                </a:cubicBezTo>
                <a:cubicBezTo>
                  <a:pt x="4366" y="0"/>
                  <a:pt x="3906" y="189"/>
                  <a:pt x="3906" y="568"/>
                </a:cubicBezTo>
                <a:cubicBezTo>
                  <a:pt x="3906" y="947"/>
                  <a:pt x="4366" y="1137"/>
                  <a:pt x="4596" y="1137"/>
                </a:cubicBezTo>
                <a:cubicBezTo>
                  <a:pt x="16545" y="1137"/>
                  <a:pt x="16545" y="1137"/>
                  <a:pt x="16545" y="1137"/>
                </a:cubicBezTo>
                <a:cubicBezTo>
                  <a:pt x="18613" y="1137"/>
                  <a:pt x="20221" y="2463"/>
                  <a:pt x="20221" y="4168"/>
                </a:cubicBezTo>
                <a:cubicBezTo>
                  <a:pt x="20221" y="18379"/>
                  <a:pt x="20221" y="18379"/>
                  <a:pt x="20221" y="18379"/>
                </a:cubicBezTo>
                <a:cubicBezTo>
                  <a:pt x="20221" y="18758"/>
                  <a:pt x="20681" y="18947"/>
                  <a:pt x="20911" y="18947"/>
                </a:cubicBezTo>
                <a:cubicBezTo>
                  <a:pt x="21370" y="18947"/>
                  <a:pt x="21600" y="18758"/>
                  <a:pt x="21600" y="18379"/>
                </a:cubicBezTo>
                <a:cubicBezTo>
                  <a:pt x="21600" y="4168"/>
                  <a:pt x="21600" y="4168"/>
                  <a:pt x="21600" y="4168"/>
                </a:cubicBezTo>
                <a:cubicBezTo>
                  <a:pt x="21600" y="1895"/>
                  <a:pt x="19302" y="0"/>
                  <a:pt x="16545" y="0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69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62</a:t>
            </a:fld>
            <a:endParaRPr/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16" name="Group 3"/>
          <p:cNvSpPr txBox="1"/>
          <p:nvPr/>
        </p:nvSpPr>
        <p:spPr>
          <a:xfrm>
            <a:off x="7335717" y="857861"/>
            <a:ext cx="9732835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F475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LITTLE TERMINOLOGY</a:t>
            </a:r>
          </a:p>
        </p:txBody>
      </p:sp>
      <p:sp>
        <p:nvSpPr>
          <p:cNvPr id="161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63</a:t>
            </a:fld>
            <a:endParaRPr/>
          </a:p>
        </p:txBody>
      </p:sp>
      <p:sp>
        <p:nvSpPr>
          <p:cNvPr id="1618" name="TextShape 27"/>
          <p:cNvSpPr txBox="1"/>
          <p:nvPr/>
        </p:nvSpPr>
        <p:spPr>
          <a:xfrm>
            <a:off x="2617464" y="10177257"/>
            <a:ext cx="2683572" cy="2183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defRPr sz="2600" b="1" spc="274" baseline="-23076">
                <a:solidFill>
                  <a:srgbClr val="FFFFFF"/>
                </a:solidFill>
              </a:defRPr>
            </a:pPr>
            <a:r>
              <a:rPr lang="en-US" sz="3400" dirty="0"/>
              <a:t>What to do</a:t>
            </a:r>
          </a:p>
          <a:p>
            <a:pPr>
              <a:defRPr sz="2600" b="1" spc="274" baseline="-23076">
                <a:solidFill>
                  <a:srgbClr val="FFFFFF"/>
                </a:solidFill>
              </a:defRPr>
            </a:pPr>
            <a:r>
              <a:rPr sz="3400" dirty="0"/>
              <a:t>Examples: 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cd 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touch 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cp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less</a:t>
            </a:r>
          </a:p>
        </p:txBody>
      </p:sp>
      <p:grpSp>
        <p:nvGrpSpPr>
          <p:cNvPr id="1625" name="Group"/>
          <p:cNvGrpSpPr/>
          <p:nvPr/>
        </p:nvGrpSpPr>
        <p:grpSpPr>
          <a:xfrm>
            <a:off x="2079327" y="7662047"/>
            <a:ext cx="20245615" cy="1320842"/>
            <a:chOff x="0" y="0"/>
            <a:chExt cx="20245614" cy="1320841"/>
          </a:xfrm>
        </p:grpSpPr>
        <p:sp>
          <p:nvSpPr>
            <p:cNvPr id="1619" name="Freeform 24"/>
            <p:cNvSpPr/>
            <p:nvPr/>
          </p:nvSpPr>
          <p:spPr>
            <a:xfrm>
              <a:off x="6771085" y="0"/>
              <a:ext cx="3314518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160" y="2700"/>
                    <a:pt x="2050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5" y="3191"/>
                    <a:pt x="715" y="6873"/>
                    <a:pt x="715" y="10800"/>
                  </a:cubicBezTo>
                  <a:cubicBezTo>
                    <a:pt x="715" y="14727"/>
                    <a:pt x="495" y="18409"/>
                    <a:pt x="0" y="21600"/>
                  </a:cubicBezTo>
                  <a:cubicBezTo>
                    <a:pt x="20501" y="21600"/>
                    <a:pt x="20501" y="21600"/>
                    <a:pt x="20501" y="21600"/>
                  </a:cubicBezTo>
                  <a:cubicBezTo>
                    <a:pt x="21160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FFDCCE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20" name="Freeform 25"/>
            <p:cNvSpPr/>
            <p:nvPr/>
          </p:nvSpPr>
          <p:spPr>
            <a:xfrm>
              <a:off x="10160010" y="0"/>
              <a:ext cx="3314519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160" y="2700"/>
                    <a:pt x="2050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0" y="3191"/>
                    <a:pt x="715" y="6873"/>
                    <a:pt x="715" y="10800"/>
                  </a:cubicBezTo>
                  <a:cubicBezTo>
                    <a:pt x="715" y="14727"/>
                    <a:pt x="440" y="18409"/>
                    <a:pt x="0" y="21600"/>
                  </a:cubicBezTo>
                  <a:cubicBezTo>
                    <a:pt x="20501" y="21600"/>
                    <a:pt x="20501" y="21600"/>
                    <a:pt x="20501" y="21600"/>
                  </a:cubicBezTo>
                  <a:cubicBezTo>
                    <a:pt x="21160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E2B38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21" name="Freeform 26"/>
            <p:cNvSpPr/>
            <p:nvPr/>
          </p:nvSpPr>
          <p:spPr>
            <a:xfrm>
              <a:off x="3382160" y="0"/>
              <a:ext cx="3314518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215" y="2700"/>
                    <a:pt x="2050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5" y="3191"/>
                    <a:pt x="769" y="6873"/>
                    <a:pt x="769" y="10800"/>
                  </a:cubicBezTo>
                  <a:cubicBezTo>
                    <a:pt x="769" y="14727"/>
                    <a:pt x="495" y="18409"/>
                    <a:pt x="0" y="21600"/>
                  </a:cubicBezTo>
                  <a:cubicBezTo>
                    <a:pt x="20501" y="21600"/>
                    <a:pt x="20501" y="21600"/>
                    <a:pt x="20501" y="21600"/>
                  </a:cubicBezTo>
                  <a:cubicBezTo>
                    <a:pt x="21215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D8C1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22" name="Freeform 27"/>
            <p:cNvSpPr/>
            <p:nvPr/>
          </p:nvSpPr>
          <p:spPr>
            <a:xfrm>
              <a:off x="0" y="0"/>
              <a:ext cx="3314518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160" y="2700"/>
                    <a:pt x="2044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0" y="3191"/>
                    <a:pt x="715" y="6873"/>
                    <a:pt x="715" y="10800"/>
                  </a:cubicBezTo>
                  <a:cubicBezTo>
                    <a:pt x="715" y="14727"/>
                    <a:pt x="440" y="18409"/>
                    <a:pt x="0" y="21600"/>
                  </a:cubicBezTo>
                  <a:cubicBezTo>
                    <a:pt x="20446" y="21600"/>
                    <a:pt x="20446" y="21600"/>
                    <a:pt x="20446" y="21600"/>
                  </a:cubicBezTo>
                  <a:cubicBezTo>
                    <a:pt x="21160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8BA5F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23" name="Freeform 28"/>
            <p:cNvSpPr/>
            <p:nvPr/>
          </p:nvSpPr>
          <p:spPr>
            <a:xfrm>
              <a:off x="13552317" y="0"/>
              <a:ext cx="3314518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160" y="2700"/>
                    <a:pt x="2050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0" y="3191"/>
                    <a:pt x="715" y="6873"/>
                    <a:pt x="715" y="10800"/>
                  </a:cubicBezTo>
                  <a:cubicBezTo>
                    <a:pt x="715" y="14727"/>
                    <a:pt x="440" y="18409"/>
                    <a:pt x="0" y="21600"/>
                  </a:cubicBezTo>
                  <a:cubicBezTo>
                    <a:pt x="20501" y="21600"/>
                    <a:pt x="20501" y="21600"/>
                    <a:pt x="20501" y="21600"/>
                  </a:cubicBezTo>
                  <a:cubicBezTo>
                    <a:pt x="21160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C2AC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24" name="Freeform 30"/>
            <p:cNvSpPr/>
            <p:nvPr/>
          </p:nvSpPr>
          <p:spPr>
            <a:xfrm>
              <a:off x="16941242" y="0"/>
              <a:ext cx="3304373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214" y="2700"/>
                    <a:pt x="204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1" y="3191"/>
                    <a:pt x="716" y="6873"/>
                    <a:pt x="716" y="10800"/>
                  </a:cubicBezTo>
                  <a:cubicBezTo>
                    <a:pt x="716" y="14727"/>
                    <a:pt x="441" y="18409"/>
                    <a:pt x="0" y="21600"/>
                  </a:cubicBezTo>
                  <a:cubicBezTo>
                    <a:pt x="20498" y="21600"/>
                    <a:pt x="20498" y="21600"/>
                    <a:pt x="20498" y="21600"/>
                  </a:cubicBezTo>
                  <a:cubicBezTo>
                    <a:pt x="21214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626" name="Line 39"/>
          <p:cNvSpPr/>
          <p:nvPr/>
        </p:nvSpPr>
        <p:spPr>
          <a:xfrm flipV="1">
            <a:off x="1990707" y="9196696"/>
            <a:ext cx="1665693" cy="1032746"/>
          </a:xfrm>
          <a:prstGeom prst="line">
            <a:avLst/>
          </a:prstGeom>
          <a:ln w="50800">
            <a:solidFill>
              <a:srgbClr val="8AAAE3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27" name="TextShape 27"/>
          <p:cNvSpPr txBox="1"/>
          <p:nvPr/>
        </p:nvSpPr>
        <p:spPr>
          <a:xfrm>
            <a:off x="2566818" y="8135248"/>
            <a:ext cx="2491386" cy="54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ct val="80000"/>
              </a:lnSpc>
              <a:spcBef>
                <a:spcPts val="1100"/>
              </a:spcBef>
              <a:defRPr sz="3000" b="1" spc="317">
                <a:solidFill>
                  <a:srgbClr val="3F4756"/>
                </a:solidFill>
              </a:defRPr>
            </a:lvl1pPr>
          </a:lstStyle>
          <a:p>
            <a:r>
              <a:rPr dirty="0"/>
              <a:t>Command</a:t>
            </a:r>
          </a:p>
        </p:txBody>
      </p:sp>
      <p:sp>
        <p:nvSpPr>
          <p:cNvPr id="1628" name="TextShape 27"/>
          <p:cNvSpPr txBox="1"/>
          <p:nvPr/>
        </p:nvSpPr>
        <p:spPr>
          <a:xfrm>
            <a:off x="5724840" y="7988238"/>
            <a:ext cx="2836558" cy="86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lvl1pPr>
          </a:lstStyle>
          <a:p>
            <a:r>
              <a:rPr dirty="0"/>
              <a:t>Argument option, flag</a:t>
            </a:r>
          </a:p>
        </p:txBody>
      </p:sp>
      <p:sp>
        <p:nvSpPr>
          <p:cNvPr id="1629" name="TextShape 27"/>
          <p:cNvSpPr txBox="1"/>
          <p:nvPr/>
        </p:nvSpPr>
        <p:spPr>
          <a:xfrm>
            <a:off x="9278834" y="7919348"/>
            <a:ext cx="2491386" cy="100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[ ] Input &gt;</a:t>
            </a:r>
          </a:p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Output</a:t>
            </a:r>
          </a:p>
        </p:txBody>
      </p:sp>
      <p:sp>
        <p:nvSpPr>
          <p:cNvPr id="1630" name="TextShape 27"/>
          <p:cNvSpPr txBox="1"/>
          <p:nvPr/>
        </p:nvSpPr>
        <p:spPr>
          <a:xfrm>
            <a:off x="12733994" y="7900298"/>
            <a:ext cx="2491386" cy="100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Field &amp;</a:t>
            </a:r>
          </a:p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Delimiter</a:t>
            </a:r>
          </a:p>
        </p:txBody>
      </p:sp>
      <p:sp>
        <p:nvSpPr>
          <p:cNvPr id="1631" name="TextShape 27"/>
          <p:cNvSpPr txBox="1"/>
          <p:nvPr/>
        </p:nvSpPr>
        <p:spPr>
          <a:xfrm>
            <a:off x="16045363" y="7898510"/>
            <a:ext cx="2491386" cy="100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String &amp;</a:t>
            </a:r>
          </a:p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Quotes</a:t>
            </a:r>
          </a:p>
        </p:txBody>
      </p:sp>
      <p:sp>
        <p:nvSpPr>
          <p:cNvPr id="1632" name="TextShape 27"/>
          <p:cNvSpPr txBox="1"/>
          <p:nvPr/>
        </p:nvSpPr>
        <p:spPr>
          <a:xfrm>
            <a:off x="19451933" y="7858754"/>
            <a:ext cx="2491386" cy="100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Pattern &amp;</a:t>
            </a:r>
          </a:p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 err="1"/>
              <a:t>RegEx</a:t>
            </a:r>
            <a:endParaRPr dirty="0"/>
          </a:p>
        </p:txBody>
      </p:sp>
      <p:sp>
        <p:nvSpPr>
          <p:cNvPr id="1633" name="TextShape 27"/>
          <p:cNvSpPr txBox="1"/>
          <p:nvPr/>
        </p:nvSpPr>
        <p:spPr>
          <a:xfrm>
            <a:off x="5342367" y="4363900"/>
            <a:ext cx="4515935" cy="2358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What arguments does the command take?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endParaRPr sz="3400" dirty="0"/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Argument:</a:t>
            </a:r>
            <a:r>
              <a:rPr sz="3400" dirty="0"/>
              <a:t> what to act on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Option/Flag:</a:t>
            </a:r>
            <a:r>
              <a:rPr sz="3400" dirty="0"/>
              <a:t> how to act</a:t>
            </a:r>
          </a:p>
          <a:p>
            <a:pPr>
              <a:defRPr sz="2600" spc="274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400" dirty="0"/>
          </a:p>
        </p:txBody>
      </p:sp>
      <p:sp>
        <p:nvSpPr>
          <p:cNvPr id="1634" name="Line 39"/>
          <p:cNvSpPr/>
          <p:nvPr/>
        </p:nvSpPr>
        <p:spPr>
          <a:xfrm flipH="1" flipV="1">
            <a:off x="3635344" y="9195271"/>
            <a:ext cx="1665693" cy="1032747"/>
          </a:xfrm>
          <a:prstGeom prst="line">
            <a:avLst/>
          </a:prstGeom>
          <a:ln w="50800">
            <a:solidFill>
              <a:srgbClr val="8AAAE3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35" name="Line 39"/>
          <p:cNvSpPr/>
          <p:nvPr/>
        </p:nvSpPr>
        <p:spPr>
          <a:xfrm flipV="1">
            <a:off x="8818562" y="9219708"/>
            <a:ext cx="1665692" cy="1032747"/>
          </a:xfrm>
          <a:prstGeom prst="line">
            <a:avLst/>
          </a:prstGeom>
          <a:ln w="50800">
            <a:solidFill>
              <a:srgbClr val="FFDCCE">
                <a:alpha val="95258"/>
              </a:srgbClr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36" name="Line 39"/>
          <p:cNvSpPr/>
          <p:nvPr/>
        </p:nvSpPr>
        <p:spPr>
          <a:xfrm flipH="1" flipV="1">
            <a:off x="10463199" y="9218284"/>
            <a:ext cx="1665692" cy="1032746"/>
          </a:xfrm>
          <a:prstGeom prst="line">
            <a:avLst/>
          </a:prstGeom>
          <a:ln w="50800">
            <a:solidFill>
              <a:srgbClr val="FFDCCE">
                <a:alpha val="95258"/>
              </a:srgbClr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37" name="TextShape 27"/>
          <p:cNvSpPr txBox="1"/>
          <p:nvPr/>
        </p:nvSpPr>
        <p:spPr>
          <a:xfrm>
            <a:off x="9066800" y="10454184"/>
            <a:ext cx="3873947" cy="1834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Input</a:t>
            </a:r>
            <a:r>
              <a:rPr sz="3400" dirty="0"/>
              <a:t> = </a:t>
            </a:r>
            <a:r>
              <a:rPr sz="3400" dirty="0" err="1"/>
              <a:t>dir</a:t>
            </a:r>
            <a:r>
              <a:rPr sz="3400" dirty="0"/>
              <a:t> / file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[ ] </a:t>
            </a:r>
            <a:r>
              <a:rPr sz="3400" dirty="0"/>
              <a:t>= command -flag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&gt; </a:t>
            </a:r>
            <a:r>
              <a:rPr sz="3400" dirty="0"/>
              <a:t>= from to (</a:t>
            </a:r>
            <a:r>
              <a:rPr sz="3400" b="1" dirty="0"/>
              <a:t>redirect)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Output</a:t>
            </a:r>
            <a:r>
              <a:rPr sz="3400" dirty="0"/>
              <a:t> = </a:t>
            </a:r>
            <a:r>
              <a:rPr sz="3400" dirty="0" err="1"/>
              <a:t>dir</a:t>
            </a:r>
            <a:r>
              <a:rPr sz="3400" dirty="0"/>
              <a:t> / file</a:t>
            </a:r>
            <a:endParaRPr lang="en-US" sz="3400" dirty="0"/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endParaRPr sz="3400" dirty="0"/>
          </a:p>
        </p:txBody>
      </p:sp>
      <p:sp>
        <p:nvSpPr>
          <p:cNvPr id="1638" name="Line 39"/>
          <p:cNvSpPr/>
          <p:nvPr/>
        </p:nvSpPr>
        <p:spPr>
          <a:xfrm>
            <a:off x="12225132" y="6496430"/>
            <a:ext cx="1665693" cy="1032747"/>
          </a:xfrm>
          <a:prstGeom prst="line">
            <a:avLst/>
          </a:prstGeom>
          <a:ln w="50800">
            <a:solidFill>
              <a:srgbClr val="E2B383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39" name="Line 39"/>
          <p:cNvSpPr/>
          <p:nvPr/>
        </p:nvSpPr>
        <p:spPr>
          <a:xfrm flipH="1">
            <a:off x="13869769" y="6495006"/>
            <a:ext cx="1665693" cy="1032746"/>
          </a:xfrm>
          <a:prstGeom prst="line">
            <a:avLst/>
          </a:prstGeom>
          <a:ln w="50800">
            <a:solidFill>
              <a:srgbClr val="E2B383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0" name="Line 39"/>
          <p:cNvSpPr/>
          <p:nvPr/>
        </p:nvSpPr>
        <p:spPr>
          <a:xfrm>
            <a:off x="5487954" y="6483110"/>
            <a:ext cx="1665692" cy="1032747"/>
          </a:xfrm>
          <a:prstGeom prst="line">
            <a:avLst/>
          </a:prstGeom>
          <a:ln w="50800">
            <a:solidFill>
              <a:srgbClr val="D8C1FF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1" name="Line 39"/>
          <p:cNvSpPr/>
          <p:nvPr/>
        </p:nvSpPr>
        <p:spPr>
          <a:xfrm flipH="1">
            <a:off x="7132591" y="6481686"/>
            <a:ext cx="1665693" cy="1032746"/>
          </a:xfrm>
          <a:prstGeom prst="line">
            <a:avLst/>
          </a:prstGeom>
          <a:ln w="50800">
            <a:solidFill>
              <a:srgbClr val="D8C1FF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2" name="TextShape 27"/>
          <p:cNvSpPr txBox="1"/>
          <p:nvPr/>
        </p:nvSpPr>
        <p:spPr>
          <a:xfrm>
            <a:off x="12692500" y="4171280"/>
            <a:ext cx="3923124" cy="2183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defRPr sz="2600" b="1" i="1" spc="274" baseline="-23076">
                <a:solidFill>
                  <a:srgbClr val="FFFFFF"/>
                </a:solidFill>
              </a:defRPr>
            </a:pPr>
            <a:r>
              <a:rPr sz="3400" dirty="0"/>
              <a:t>name ; age ; height</a:t>
            </a:r>
          </a:p>
          <a:p>
            <a:pPr>
              <a:defRPr sz="2600" i="1" spc="274" baseline="-23076">
                <a:solidFill>
                  <a:srgbClr val="FFFFFF"/>
                </a:solidFill>
              </a:defRPr>
            </a:pPr>
            <a:r>
              <a:rPr sz="3400" dirty="0"/>
              <a:t>Tom ; 31 ; 183</a:t>
            </a:r>
          </a:p>
          <a:p>
            <a:pPr>
              <a:defRPr sz="2600" i="1" spc="274" baseline="-23076">
                <a:solidFill>
                  <a:srgbClr val="FFFFFF"/>
                </a:solidFill>
              </a:defRPr>
            </a:pPr>
            <a:r>
              <a:rPr sz="3400" dirty="0"/>
              <a:t>Julie ; 35 ; 168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endParaRPr sz="3400" dirty="0"/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Fields</a:t>
            </a:r>
            <a:r>
              <a:rPr sz="3400" dirty="0"/>
              <a:t> = 3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Delimiter</a:t>
            </a:r>
            <a:r>
              <a:rPr sz="3400" dirty="0"/>
              <a:t> = </a:t>
            </a:r>
            <a:r>
              <a:rPr sz="3400" b="1" dirty="0"/>
              <a:t>;</a:t>
            </a:r>
          </a:p>
        </p:txBody>
      </p:sp>
      <p:sp>
        <p:nvSpPr>
          <p:cNvPr id="1643" name="Line 39"/>
          <p:cNvSpPr/>
          <p:nvPr/>
        </p:nvSpPr>
        <p:spPr>
          <a:xfrm flipV="1">
            <a:off x="15646417" y="9221132"/>
            <a:ext cx="1665693" cy="1032747"/>
          </a:xfrm>
          <a:prstGeom prst="line">
            <a:avLst/>
          </a:prstGeom>
          <a:ln w="50800">
            <a:solidFill>
              <a:srgbClr val="C2AC99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4" name="Line 39"/>
          <p:cNvSpPr/>
          <p:nvPr/>
        </p:nvSpPr>
        <p:spPr>
          <a:xfrm flipH="1" flipV="1">
            <a:off x="17291053" y="9219708"/>
            <a:ext cx="1665693" cy="1032746"/>
          </a:xfrm>
          <a:prstGeom prst="line">
            <a:avLst/>
          </a:prstGeom>
          <a:ln w="50800">
            <a:solidFill>
              <a:srgbClr val="C2AC99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5" name="Line 39"/>
          <p:cNvSpPr/>
          <p:nvPr/>
        </p:nvSpPr>
        <p:spPr>
          <a:xfrm>
            <a:off x="19042461" y="6483822"/>
            <a:ext cx="1665692" cy="1032747"/>
          </a:xfrm>
          <a:prstGeom prst="line">
            <a:avLst/>
          </a:prstGeom>
          <a:ln w="5080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6" name="Line 39"/>
          <p:cNvSpPr/>
          <p:nvPr/>
        </p:nvSpPr>
        <p:spPr>
          <a:xfrm flipH="1">
            <a:off x="20687099" y="6482398"/>
            <a:ext cx="1665692" cy="1032747"/>
          </a:xfrm>
          <a:prstGeom prst="line">
            <a:avLst/>
          </a:prstGeom>
          <a:ln w="5080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7" name="TextShape 27"/>
          <p:cNvSpPr txBox="1"/>
          <p:nvPr/>
        </p:nvSpPr>
        <p:spPr>
          <a:xfrm>
            <a:off x="15885283" y="10454184"/>
            <a:ext cx="3418198" cy="1486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Some arguments are </a:t>
            </a:r>
            <a:r>
              <a:rPr sz="3400" b="1" i="1" dirty="0"/>
              <a:t>strings</a:t>
            </a:r>
            <a:r>
              <a:rPr sz="3400" dirty="0"/>
              <a:t>, denoted with</a:t>
            </a:r>
            <a:r>
              <a:rPr lang="en-US" sz="3400" dirty="0"/>
              <a:t> double</a:t>
            </a:r>
            <a:r>
              <a:rPr sz="3400" dirty="0"/>
              <a:t> </a:t>
            </a:r>
            <a:r>
              <a:rPr sz="3400" b="1" dirty="0"/>
              <a:t>“” </a:t>
            </a:r>
            <a:r>
              <a:rPr sz="3400" dirty="0"/>
              <a:t>or</a:t>
            </a:r>
            <a:r>
              <a:rPr lang="en-US" sz="3400" dirty="0"/>
              <a:t> single quotes</a:t>
            </a:r>
            <a:r>
              <a:rPr sz="3400" b="1" dirty="0"/>
              <a:t> ‘’</a:t>
            </a:r>
            <a:r>
              <a:rPr sz="3400" dirty="0"/>
              <a:t>.</a:t>
            </a:r>
          </a:p>
        </p:txBody>
      </p:sp>
      <p:sp>
        <p:nvSpPr>
          <p:cNvPr id="1648" name="TextShape 27"/>
          <p:cNvSpPr txBox="1"/>
          <p:nvPr/>
        </p:nvSpPr>
        <p:spPr>
          <a:xfrm>
            <a:off x="18846365" y="4298123"/>
            <a:ext cx="3923124" cy="1486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Regular expression (</a:t>
            </a:r>
            <a:r>
              <a:rPr sz="3400" b="1" dirty="0" err="1"/>
              <a:t>RegEx</a:t>
            </a:r>
            <a:r>
              <a:rPr sz="3400" dirty="0"/>
              <a:t>)= sequence of characters that specify a </a:t>
            </a:r>
            <a:r>
              <a:rPr sz="3400" i="1" dirty="0"/>
              <a:t>flexible</a:t>
            </a:r>
            <a:r>
              <a:rPr sz="3400" dirty="0"/>
              <a:t> search pattern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roup 3"/>
          <p:cNvSpPr txBox="1"/>
          <p:nvPr/>
        </p:nvSpPr>
        <p:spPr>
          <a:xfrm>
            <a:off x="18321812" y="12804082"/>
            <a:ext cx="4679308" cy="548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000" spc="333">
                <a:solidFill>
                  <a:srgbClr val="FFFFFF"/>
                </a:solidFill>
              </a:defRPr>
            </a:pPr>
            <a:r>
              <a:rPr sz="2800" spc="311" dirty="0">
                <a:solidFill>
                  <a:srgbClr val="F8F8F8"/>
                </a:solidFill>
                <a:uFill>
                  <a:solidFill>
                    <a:srgbClr val="0000FF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https://ss64.com/bash/</a:t>
            </a:r>
            <a:r>
              <a:rPr dirty="0">
                <a:solidFill>
                  <a:srgbClr val="F8F8F8"/>
                </a:solidFill>
              </a:rPr>
              <a:t> </a:t>
            </a:r>
          </a:p>
        </p:txBody>
      </p:sp>
      <p:sp>
        <p:nvSpPr>
          <p:cNvPr id="1572" name="Shape"/>
          <p:cNvSpPr/>
          <p:nvPr/>
        </p:nvSpPr>
        <p:spPr>
          <a:xfrm>
            <a:off x="2916692" y="8417237"/>
            <a:ext cx="992663" cy="1222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73" name="Freeform 6"/>
          <p:cNvSpPr/>
          <p:nvPr/>
        </p:nvSpPr>
        <p:spPr>
          <a:xfrm>
            <a:off x="-249647" y="4000449"/>
            <a:ext cx="22403920" cy="9736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28" y="0"/>
                </a:moveTo>
                <a:cubicBezTo>
                  <a:pt x="19709" y="0"/>
                  <a:pt x="18982" y="32"/>
                  <a:pt x="18263" y="142"/>
                </a:cubicBezTo>
                <a:cubicBezTo>
                  <a:pt x="17934" y="189"/>
                  <a:pt x="17550" y="189"/>
                  <a:pt x="17242" y="489"/>
                </a:cubicBezTo>
                <a:cubicBezTo>
                  <a:pt x="16892" y="820"/>
                  <a:pt x="17180" y="1325"/>
                  <a:pt x="17399" y="1499"/>
                </a:cubicBezTo>
                <a:cubicBezTo>
                  <a:pt x="17762" y="1814"/>
                  <a:pt x="18160" y="1925"/>
                  <a:pt x="18537" y="2114"/>
                </a:cubicBezTo>
                <a:cubicBezTo>
                  <a:pt x="18715" y="2193"/>
                  <a:pt x="19414" y="2382"/>
                  <a:pt x="19448" y="2966"/>
                </a:cubicBezTo>
                <a:cubicBezTo>
                  <a:pt x="19448" y="2982"/>
                  <a:pt x="19448" y="2982"/>
                  <a:pt x="19448" y="2982"/>
                </a:cubicBezTo>
                <a:cubicBezTo>
                  <a:pt x="19448" y="2998"/>
                  <a:pt x="19448" y="2998"/>
                  <a:pt x="19448" y="2998"/>
                </a:cubicBezTo>
                <a:cubicBezTo>
                  <a:pt x="19414" y="3329"/>
                  <a:pt x="19044" y="3392"/>
                  <a:pt x="18934" y="3440"/>
                </a:cubicBezTo>
                <a:cubicBezTo>
                  <a:pt x="18701" y="3518"/>
                  <a:pt x="18461" y="3550"/>
                  <a:pt x="18228" y="3582"/>
                </a:cubicBezTo>
                <a:cubicBezTo>
                  <a:pt x="17694" y="3629"/>
                  <a:pt x="17159" y="3645"/>
                  <a:pt x="16632" y="3660"/>
                </a:cubicBezTo>
                <a:cubicBezTo>
                  <a:pt x="16111" y="3692"/>
                  <a:pt x="15590" y="3708"/>
                  <a:pt x="15076" y="3834"/>
                </a:cubicBezTo>
                <a:cubicBezTo>
                  <a:pt x="14795" y="3897"/>
                  <a:pt x="14000" y="3960"/>
                  <a:pt x="13987" y="4923"/>
                </a:cubicBezTo>
                <a:cubicBezTo>
                  <a:pt x="13987" y="4923"/>
                  <a:pt x="13987" y="4986"/>
                  <a:pt x="13987" y="4986"/>
                </a:cubicBezTo>
                <a:cubicBezTo>
                  <a:pt x="13993" y="5822"/>
                  <a:pt x="14555" y="6090"/>
                  <a:pt x="14823" y="6217"/>
                </a:cubicBezTo>
                <a:cubicBezTo>
                  <a:pt x="15206" y="6406"/>
                  <a:pt x="15604" y="6501"/>
                  <a:pt x="15994" y="6611"/>
                </a:cubicBezTo>
                <a:cubicBezTo>
                  <a:pt x="16392" y="6706"/>
                  <a:pt x="16782" y="6785"/>
                  <a:pt x="17180" y="6927"/>
                </a:cubicBezTo>
                <a:cubicBezTo>
                  <a:pt x="17386" y="7005"/>
                  <a:pt x="18132" y="7132"/>
                  <a:pt x="18194" y="7747"/>
                </a:cubicBezTo>
                <a:cubicBezTo>
                  <a:pt x="18194" y="7763"/>
                  <a:pt x="18194" y="7763"/>
                  <a:pt x="18194" y="7763"/>
                </a:cubicBezTo>
                <a:cubicBezTo>
                  <a:pt x="18194" y="7763"/>
                  <a:pt x="18194" y="7763"/>
                  <a:pt x="18194" y="7794"/>
                </a:cubicBezTo>
                <a:cubicBezTo>
                  <a:pt x="18201" y="8410"/>
                  <a:pt x="17358" y="8599"/>
                  <a:pt x="17173" y="8662"/>
                </a:cubicBezTo>
                <a:cubicBezTo>
                  <a:pt x="16741" y="8804"/>
                  <a:pt x="16296" y="8867"/>
                  <a:pt x="15857" y="8915"/>
                </a:cubicBezTo>
                <a:cubicBezTo>
                  <a:pt x="14987" y="9009"/>
                  <a:pt x="14117" y="9025"/>
                  <a:pt x="13246" y="9057"/>
                </a:cubicBezTo>
                <a:cubicBezTo>
                  <a:pt x="12397" y="9088"/>
                  <a:pt x="11540" y="9104"/>
                  <a:pt x="10697" y="9230"/>
                </a:cubicBezTo>
                <a:cubicBezTo>
                  <a:pt x="10279" y="9309"/>
                  <a:pt x="9854" y="9372"/>
                  <a:pt x="9450" y="9593"/>
                </a:cubicBezTo>
                <a:cubicBezTo>
                  <a:pt x="9169" y="9751"/>
                  <a:pt x="8751" y="10019"/>
                  <a:pt x="8730" y="10824"/>
                </a:cubicBezTo>
                <a:cubicBezTo>
                  <a:pt x="8662" y="12323"/>
                  <a:pt x="9820" y="12717"/>
                  <a:pt x="10259" y="12891"/>
                </a:cubicBezTo>
                <a:cubicBezTo>
                  <a:pt x="10951" y="13175"/>
                  <a:pt x="11650" y="13332"/>
                  <a:pt x="12342" y="13490"/>
                </a:cubicBezTo>
                <a:cubicBezTo>
                  <a:pt x="13068" y="13664"/>
                  <a:pt x="13795" y="13806"/>
                  <a:pt x="14514" y="14027"/>
                </a:cubicBezTo>
                <a:cubicBezTo>
                  <a:pt x="14864" y="14137"/>
                  <a:pt x="15220" y="14263"/>
                  <a:pt x="15563" y="14453"/>
                </a:cubicBezTo>
                <a:cubicBezTo>
                  <a:pt x="15775" y="14563"/>
                  <a:pt x="16323" y="14768"/>
                  <a:pt x="16419" y="15336"/>
                </a:cubicBezTo>
                <a:cubicBezTo>
                  <a:pt x="16419" y="15352"/>
                  <a:pt x="16419" y="15352"/>
                  <a:pt x="16426" y="15368"/>
                </a:cubicBezTo>
                <a:cubicBezTo>
                  <a:pt x="16426" y="15399"/>
                  <a:pt x="16426" y="15336"/>
                  <a:pt x="16426" y="15383"/>
                </a:cubicBezTo>
                <a:cubicBezTo>
                  <a:pt x="16426" y="15383"/>
                  <a:pt x="16426" y="15399"/>
                  <a:pt x="16426" y="15415"/>
                </a:cubicBezTo>
                <a:cubicBezTo>
                  <a:pt x="16426" y="15415"/>
                  <a:pt x="16426" y="15415"/>
                  <a:pt x="16426" y="15415"/>
                </a:cubicBezTo>
                <a:cubicBezTo>
                  <a:pt x="16412" y="15667"/>
                  <a:pt x="16200" y="15888"/>
                  <a:pt x="16125" y="15999"/>
                </a:cubicBezTo>
                <a:cubicBezTo>
                  <a:pt x="15953" y="16204"/>
                  <a:pt x="15768" y="16378"/>
                  <a:pt x="15583" y="16520"/>
                </a:cubicBezTo>
                <a:cubicBezTo>
                  <a:pt x="15206" y="16835"/>
                  <a:pt x="14816" y="17072"/>
                  <a:pt x="14418" y="17293"/>
                </a:cubicBezTo>
                <a:cubicBezTo>
                  <a:pt x="13623" y="17719"/>
                  <a:pt x="12808" y="18050"/>
                  <a:pt x="11999" y="18350"/>
                </a:cubicBezTo>
                <a:cubicBezTo>
                  <a:pt x="10361" y="18949"/>
                  <a:pt x="8717" y="19391"/>
                  <a:pt x="7065" y="19770"/>
                </a:cubicBezTo>
                <a:cubicBezTo>
                  <a:pt x="5427" y="20148"/>
                  <a:pt x="3783" y="20369"/>
                  <a:pt x="2145" y="20843"/>
                </a:cubicBezTo>
                <a:cubicBezTo>
                  <a:pt x="1425" y="21048"/>
                  <a:pt x="713" y="21300"/>
                  <a:pt x="0" y="21600"/>
                </a:cubicBezTo>
                <a:cubicBezTo>
                  <a:pt x="5222" y="21600"/>
                  <a:pt x="5222" y="21600"/>
                  <a:pt x="5222" y="21600"/>
                </a:cubicBezTo>
                <a:cubicBezTo>
                  <a:pt x="5859" y="21458"/>
                  <a:pt x="6496" y="21316"/>
                  <a:pt x="7134" y="21158"/>
                </a:cubicBezTo>
                <a:cubicBezTo>
                  <a:pt x="8799" y="20732"/>
                  <a:pt x="10464" y="20243"/>
                  <a:pt x="12116" y="19580"/>
                </a:cubicBezTo>
                <a:cubicBezTo>
                  <a:pt x="13061" y="19218"/>
                  <a:pt x="14007" y="18807"/>
                  <a:pt x="14932" y="18224"/>
                </a:cubicBezTo>
                <a:cubicBezTo>
                  <a:pt x="15343" y="17955"/>
                  <a:pt x="15755" y="17671"/>
                  <a:pt x="16138" y="17261"/>
                </a:cubicBezTo>
                <a:cubicBezTo>
                  <a:pt x="16467" y="16914"/>
                  <a:pt x="16913" y="16346"/>
                  <a:pt x="16920" y="15383"/>
                </a:cubicBezTo>
                <a:cubicBezTo>
                  <a:pt x="16913" y="15305"/>
                  <a:pt x="16913" y="15336"/>
                  <a:pt x="16913" y="15305"/>
                </a:cubicBezTo>
                <a:cubicBezTo>
                  <a:pt x="16913" y="15210"/>
                  <a:pt x="16899" y="15115"/>
                  <a:pt x="16892" y="15021"/>
                </a:cubicBezTo>
                <a:cubicBezTo>
                  <a:pt x="16680" y="13648"/>
                  <a:pt x="15755" y="13395"/>
                  <a:pt x="15227" y="13190"/>
                </a:cubicBezTo>
                <a:cubicBezTo>
                  <a:pt x="14507" y="12906"/>
                  <a:pt x="13788" y="12764"/>
                  <a:pt x="13061" y="12622"/>
                </a:cubicBezTo>
                <a:cubicBezTo>
                  <a:pt x="12335" y="12480"/>
                  <a:pt x="11602" y="12354"/>
                  <a:pt x="10875" y="12133"/>
                </a:cubicBezTo>
                <a:cubicBezTo>
                  <a:pt x="10540" y="12039"/>
                  <a:pt x="10197" y="11928"/>
                  <a:pt x="9861" y="11739"/>
                </a:cubicBezTo>
                <a:cubicBezTo>
                  <a:pt x="9704" y="11644"/>
                  <a:pt x="9128" y="11392"/>
                  <a:pt x="9121" y="10871"/>
                </a:cubicBezTo>
                <a:cubicBezTo>
                  <a:pt x="9272" y="10366"/>
                  <a:pt x="9847" y="10303"/>
                  <a:pt x="10080" y="10240"/>
                </a:cubicBezTo>
                <a:cubicBezTo>
                  <a:pt x="10498" y="10114"/>
                  <a:pt x="10916" y="10035"/>
                  <a:pt x="11341" y="9987"/>
                </a:cubicBezTo>
                <a:cubicBezTo>
                  <a:pt x="12205" y="9877"/>
                  <a:pt x="13068" y="9830"/>
                  <a:pt x="13932" y="9782"/>
                </a:cubicBezTo>
                <a:cubicBezTo>
                  <a:pt x="14775" y="9719"/>
                  <a:pt x="15618" y="9656"/>
                  <a:pt x="16454" y="9498"/>
                </a:cubicBezTo>
                <a:cubicBezTo>
                  <a:pt x="16872" y="9404"/>
                  <a:pt x="17296" y="9309"/>
                  <a:pt x="17708" y="9072"/>
                </a:cubicBezTo>
                <a:cubicBezTo>
                  <a:pt x="17975" y="8915"/>
                  <a:pt x="18475" y="8615"/>
                  <a:pt x="18455" y="7763"/>
                </a:cubicBezTo>
                <a:cubicBezTo>
                  <a:pt x="18455" y="7715"/>
                  <a:pt x="18448" y="7668"/>
                  <a:pt x="18448" y="7605"/>
                </a:cubicBezTo>
                <a:cubicBezTo>
                  <a:pt x="18359" y="6816"/>
                  <a:pt x="17845" y="6627"/>
                  <a:pt x="17557" y="6501"/>
                </a:cubicBezTo>
                <a:cubicBezTo>
                  <a:pt x="17146" y="6327"/>
                  <a:pt x="16728" y="6248"/>
                  <a:pt x="16316" y="6153"/>
                </a:cubicBezTo>
                <a:cubicBezTo>
                  <a:pt x="16070" y="6106"/>
                  <a:pt x="14062" y="5854"/>
                  <a:pt x="14185" y="4907"/>
                </a:cubicBezTo>
                <a:cubicBezTo>
                  <a:pt x="14220" y="4544"/>
                  <a:pt x="14583" y="4434"/>
                  <a:pt x="14706" y="4386"/>
                </a:cubicBezTo>
                <a:cubicBezTo>
                  <a:pt x="14960" y="4276"/>
                  <a:pt x="15213" y="4213"/>
                  <a:pt x="15474" y="4165"/>
                </a:cubicBezTo>
                <a:cubicBezTo>
                  <a:pt x="15988" y="4086"/>
                  <a:pt x="16508" y="4055"/>
                  <a:pt x="17029" y="4023"/>
                </a:cubicBezTo>
                <a:cubicBezTo>
                  <a:pt x="17516" y="3992"/>
                  <a:pt x="18002" y="3976"/>
                  <a:pt x="18489" y="3881"/>
                </a:cubicBezTo>
                <a:cubicBezTo>
                  <a:pt x="18729" y="3834"/>
                  <a:pt x="19565" y="3834"/>
                  <a:pt x="19585" y="3014"/>
                </a:cubicBezTo>
                <a:cubicBezTo>
                  <a:pt x="19626" y="2098"/>
                  <a:pt x="18715" y="1893"/>
                  <a:pt x="18468" y="1783"/>
                </a:cubicBezTo>
                <a:cubicBezTo>
                  <a:pt x="18290" y="1704"/>
                  <a:pt x="17146" y="1436"/>
                  <a:pt x="17166" y="852"/>
                </a:cubicBezTo>
                <a:cubicBezTo>
                  <a:pt x="17201" y="458"/>
                  <a:pt x="17927" y="410"/>
                  <a:pt x="18071" y="379"/>
                </a:cubicBezTo>
                <a:cubicBezTo>
                  <a:pt x="18427" y="300"/>
                  <a:pt x="18790" y="252"/>
                  <a:pt x="19154" y="221"/>
                </a:cubicBezTo>
                <a:cubicBezTo>
                  <a:pt x="19928" y="142"/>
                  <a:pt x="20709" y="126"/>
                  <a:pt x="21490" y="110"/>
                </a:cubicBezTo>
                <a:cubicBezTo>
                  <a:pt x="21525" y="110"/>
                  <a:pt x="21566" y="110"/>
                  <a:pt x="21600" y="110"/>
                </a:cubicBezTo>
                <a:cubicBezTo>
                  <a:pt x="21600" y="16"/>
                  <a:pt x="21600" y="16"/>
                  <a:pt x="21600" y="16"/>
                </a:cubicBezTo>
                <a:cubicBezTo>
                  <a:pt x="21209" y="0"/>
                  <a:pt x="20819" y="0"/>
                  <a:pt x="20428" y="0"/>
                </a:cubicBezTo>
                <a:close/>
                <a:moveTo>
                  <a:pt x="9121" y="10887"/>
                </a:moveTo>
                <a:cubicBezTo>
                  <a:pt x="9121" y="10887"/>
                  <a:pt x="9121" y="10887"/>
                  <a:pt x="9121" y="10871"/>
                </a:cubicBezTo>
                <a:cubicBezTo>
                  <a:pt x="9121" y="10887"/>
                  <a:pt x="9121" y="10887"/>
                  <a:pt x="9121" y="10887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4" name="Oval 24"/>
          <p:cNvSpPr/>
          <p:nvPr/>
        </p:nvSpPr>
        <p:spPr>
          <a:xfrm rot="8741889">
            <a:off x="2804353" y="12106809"/>
            <a:ext cx="3402258" cy="1029416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5" name="Freeform 7"/>
          <p:cNvSpPr/>
          <p:nvPr/>
        </p:nvSpPr>
        <p:spPr>
          <a:xfrm>
            <a:off x="2252644" y="8803037"/>
            <a:ext cx="2419530" cy="46174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6" h="21132" extrusionOk="0">
                <a:moveTo>
                  <a:pt x="21116" y="5537"/>
                </a:moveTo>
                <a:cubicBezTo>
                  <a:pt x="21116" y="2264"/>
                  <a:pt x="15730" y="-324"/>
                  <a:pt x="9324" y="33"/>
                </a:cubicBezTo>
                <a:cubicBezTo>
                  <a:pt x="4562" y="331"/>
                  <a:pt x="707" y="2324"/>
                  <a:pt x="83" y="4853"/>
                </a:cubicBezTo>
                <a:cubicBezTo>
                  <a:pt x="-484" y="7233"/>
                  <a:pt x="1897" y="9405"/>
                  <a:pt x="5582" y="10416"/>
                </a:cubicBezTo>
                <a:cubicBezTo>
                  <a:pt x="8247" y="11160"/>
                  <a:pt x="10004" y="12588"/>
                  <a:pt x="10004" y="14165"/>
                </a:cubicBezTo>
                <a:cubicBezTo>
                  <a:pt x="10004" y="17497"/>
                  <a:pt x="10004" y="17497"/>
                  <a:pt x="10004" y="17497"/>
                </a:cubicBezTo>
                <a:cubicBezTo>
                  <a:pt x="10004" y="18182"/>
                  <a:pt x="9494" y="18836"/>
                  <a:pt x="8757" y="19431"/>
                </a:cubicBezTo>
                <a:cubicBezTo>
                  <a:pt x="8473" y="19669"/>
                  <a:pt x="8360" y="19967"/>
                  <a:pt x="8473" y="20294"/>
                </a:cubicBezTo>
                <a:cubicBezTo>
                  <a:pt x="8700" y="20681"/>
                  <a:pt x="9267" y="21008"/>
                  <a:pt x="10061" y="21097"/>
                </a:cubicBezTo>
                <a:cubicBezTo>
                  <a:pt x="11478" y="21276"/>
                  <a:pt x="12669" y="20740"/>
                  <a:pt x="12669" y="20026"/>
                </a:cubicBezTo>
                <a:cubicBezTo>
                  <a:pt x="12669" y="19759"/>
                  <a:pt x="12555" y="19521"/>
                  <a:pt x="12272" y="19342"/>
                </a:cubicBezTo>
                <a:cubicBezTo>
                  <a:pt x="11478" y="18807"/>
                  <a:pt x="11138" y="18152"/>
                  <a:pt x="11138" y="17468"/>
                </a:cubicBezTo>
                <a:cubicBezTo>
                  <a:pt x="11138" y="14165"/>
                  <a:pt x="11138" y="14165"/>
                  <a:pt x="11138" y="14165"/>
                </a:cubicBezTo>
                <a:cubicBezTo>
                  <a:pt x="11138" y="12588"/>
                  <a:pt x="12896" y="11160"/>
                  <a:pt x="15560" y="10416"/>
                </a:cubicBezTo>
                <a:cubicBezTo>
                  <a:pt x="18848" y="9494"/>
                  <a:pt x="21116" y="7650"/>
                  <a:pt x="21116" y="5537"/>
                </a:cubicBezTo>
                <a:close/>
              </a:path>
            </a:pathLst>
          </a:custGeom>
          <a:solidFill>
            <a:srgbClr val="64C3FF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6" name="Rectangle 8"/>
          <p:cNvSpPr txBox="1"/>
          <p:nvPr/>
        </p:nvSpPr>
        <p:spPr>
          <a:xfrm>
            <a:off x="2634150" y="9790297"/>
            <a:ext cx="1605718" cy="598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algn="ctr" defTabSz="914400">
              <a:defRPr sz="3400" b="1">
                <a:solidFill>
                  <a:srgbClr val="374556"/>
                </a:solidFill>
              </a:defRPr>
            </a:lvl1pPr>
          </a:lstStyle>
          <a:p>
            <a:r>
              <a:t>Sort</a:t>
            </a:r>
          </a:p>
        </p:txBody>
      </p:sp>
      <p:sp>
        <p:nvSpPr>
          <p:cNvPr id="1577" name="Oval 25"/>
          <p:cNvSpPr/>
          <p:nvPr/>
        </p:nvSpPr>
        <p:spPr>
          <a:xfrm rot="8741889">
            <a:off x="13623126" y="10925826"/>
            <a:ext cx="3226392" cy="976203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8" name="Freeform 9"/>
          <p:cNvSpPr/>
          <p:nvPr/>
        </p:nvSpPr>
        <p:spPr>
          <a:xfrm>
            <a:off x="13271016" y="8536756"/>
            <a:ext cx="1979753" cy="37777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01" h="21119" extrusionOk="0">
                <a:moveTo>
                  <a:pt x="21101" y="5531"/>
                </a:moveTo>
                <a:cubicBezTo>
                  <a:pt x="21101" y="2269"/>
                  <a:pt x="15668" y="-341"/>
                  <a:pt x="9319" y="37"/>
                </a:cubicBezTo>
                <a:cubicBezTo>
                  <a:pt x="4541" y="311"/>
                  <a:pt x="679" y="2338"/>
                  <a:pt x="90" y="4844"/>
                </a:cubicBezTo>
                <a:cubicBezTo>
                  <a:pt x="-499" y="7248"/>
                  <a:pt x="1857" y="9377"/>
                  <a:pt x="5588" y="10407"/>
                </a:cubicBezTo>
                <a:cubicBezTo>
                  <a:pt x="8206" y="11163"/>
                  <a:pt x="9974" y="12571"/>
                  <a:pt x="9974" y="14151"/>
                </a:cubicBezTo>
                <a:cubicBezTo>
                  <a:pt x="9974" y="17482"/>
                  <a:pt x="9974" y="17482"/>
                  <a:pt x="9974" y="17482"/>
                </a:cubicBezTo>
                <a:cubicBezTo>
                  <a:pt x="9974" y="18168"/>
                  <a:pt x="9450" y="18821"/>
                  <a:pt x="8730" y="19405"/>
                </a:cubicBezTo>
                <a:cubicBezTo>
                  <a:pt x="8468" y="19645"/>
                  <a:pt x="8337" y="19954"/>
                  <a:pt x="8468" y="20297"/>
                </a:cubicBezTo>
                <a:cubicBezTo>
                  <a:pt x="8665" y="20675"/>
                  <a:pt x="9254" y="21019"/>
                  <a:pt x="10039" y="21087"/>
                </a:cubicBezTo>
                <a:cubicBezTo>
                  <a:pt x="11414" y="21259"/>
                  <a:pt x="12657" y="20710"/>
                  <a:pt x="12657" y="20023"/>
                </a:cubicBezTo>
                <a:cubicBezTo>
                  <a:pt x="12657" y="19748"/>
                  <a:pt x="12526" y="19508"/>
                  <a:pt x="12199" y="19336"/>
                </a:cubicBezTo>
                <a:cubicBezTo>
                  <a:pt x="11414" y="18821"/>
                  <a:pt x="11086" y="18134"/>
                  <a:pt x="11086" y="17482"/>
                </a:cubicBezTo>
                <a:cubicBezTo>
                  <a:pt x="11086" y="14151"/>
                  <a:pt x="11086" y="14151"/>
                  <a:pt x="11086" y="14151"/>
                </a:cubicBezTo>
                <a:cubicBezTo>
                  <a:pt x="11086" y="12571"/>
                  <a:pt x="12854" y="11163"/>
                  <a:pt x="15537" y="10407"/>
                </a:cubicBezTo>
                <a:cubicBezTo>
                  <a:pt x="18810" y="9480"/>
                  <a:pt x="21101" y="7660"/>
                  <a:pt x="21101" y="5531"/>
                </a:cubicBezTo>
                <a:close/>
              </a:path>
            </a:pathLst>
          </a:custGeom>
          <a:solidFill>
            <a:srgbClr val="FFC89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9" name="Oval 26"/>
          <p:cNvSpPr/>
          <p:nvPr/>
        </p:nvSpPr>
        <p:spPr>
          <a:xfrm rot="8741889">
            <a:off x="9637500" y="8348291"/>
            <a:ext cx="2927776" cy="885852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0" name="Freeform 11"/>
          <p:cNvSpPr/>
          <p:nvPr/>
        </p:nvSpPr>
        <p:spPr>
          <a:xfrm>
            <a:off x="9270859" y="5915717"/>
            <a:ext cx="1908491" cy="36474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109" extrusionOk="0">
                <a:moveTo>
                  <a:pt x="21112" y="5521"/>
                </a:moveTo>
                <a:cubicBezTo>
                  <a:pt x="21112" y="2253"/>
                  <a:pt x="15730" y="-339"/>
                  <a:pt x="9343" y="37"/>
                </a:cubicBezTo>
                <a:cubicBezTo>
                  <a:pt x="4535" y="300"/>
                  <a:pt x="660" y="2328"/>
                  <a:pt x="86" y="4807"/>
                </a:cubicBezTo>
                <a:cubicBezTo>
                  <a:pt x="-488" y="7212"/>
                  <a:pt x="1880" y="9390"/>
                  <a:pt x="5540" y="10405"/>
                </a:cubicBezTo>
                <a:cubicBezTo>
                  <a:pt x="8267" y="11156"/>
                  <a:pt x="9989" y="12583"/>
                  <a:pt x="9989" y="14161"/>
                </a:cubicBezTo>
                <a:cubicBezTo>
                  <a:pt x="9989" y="17467"/>
                  <a:pt x="9989" y="17467"/>
                  <a:pt x="9989" y="17467"/>
                </a:cubicBezTo>
                <a:cubicBezTo>
                  <a:pt x="9989" y="18143"/>
                  <a:pt x="9487" y="18819"/>
                  <a:pt x="8769" y="19383"/>
                </a:cubicBezTo>
                <a:cubicBezTo>
                  <a:pt x="8482" y="19646"/>
                  <a:pt x="8339" y="19946"/>
                  <a:pt x="8482" y="20284"/>
                </a:cubicBezTo>
                <a:cubicBezTo>
                  <a:pt x="8626" y="20660"/>
                  <a:pt x="9271" y="20998"/>
                  <a:pt x="10061" y="21073"/>
                </a:cubicBezTo>
                <a:cubicBezTo>
                  <a:pt x="11424" y="21261"/>
                  <a:pt x="12716" y="20698"/>
                  <a:pt x="12716" y="19984"/>
                </a:cubicBezTo>
                <a:cubicBezTo>
                  <a:pt x="12716" y="19758"/>
                  <a:pt x="12501" y="19495"/>
                  <a:pt x="12214" y="19308"/>
                </a:cubicBezTo>
                <a:cubicBezTo>
                  <a:pt x="11424" y="18782"/>
                  <a:pt x="11137" y="18143"/>
                  <a:pt x="11137" y="17467"/>
                </a:cubicBezTo>
                <a:cubicBezTo>
                  <a:pt x="11137" y="14161"/>
                  <a:pt x="11137" y="14161"/>
                  <a:pt x="11137" y="14161"/>
                </a:cubicBezTo>
                <a:cubicBezTo>
                  <a:pt x="11137" y="12546"/>
                  <a:pt x="12860" y="11156"/>
                  <a:pt x="15515" y="10405"/>
                </a:cubicBezTo>
                <a:cubicBezTo>
                  <a:pt x="18887" y="9466"/>
                  <a:pt x="21112" y="7625"/>
                  <a:pt x="21112" y="5521"/>
                </a:cubicBezTo>
                <a:close/>
              </a:path>
            </a:pathLst>
          </a:custGeom>
          <a:solidFill>
            <a:srgbClr val="ACEEF8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1" name="Oval 27"/>
          <p:cNvSpPr/>
          <p:nvPr/>
        </p:nvSpPr>
        <p:spPr>
          <a:xfrm rot="8741889">
            <a:off x="17452421" y="7239144"/>
            <a:ext cx="2572844" cy="778461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2" name="Freeform 13"/>
          <p:cNvSpPr/>
          <p:nvPr/>
        </p:nvSpPr>
        <p:spPr>
          <a:xfrm>
            <a:off x="17333031" y="5288667"/>
            <a:ext cx="1469903" cy="2810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29" h="21134" extrusionOk="0">
                <a:moveTo>
                  <a:pt x="21129" y="5545"/>
                </a:moveTo>
                <a:cubicBezTo>
                  <a:pt x="21129" y="2288"/>
                  <a:pt x="15729" y="-346"/>
                  <a:pt x="9322" y="37"/>
                </a:cubicBezTo>
                <a:cubicBezTo>
                  <a:pt x="4563" y="325"/>
                  <a:pt x="627" y="2336"/>
                  <a:pt x="78" y="4827"/>
                </a:cubicBezTo>
                <a:cubicBezTo>
                  <a:pt x="-471" y="7221"/>
                  <a:pt x="1909" y="9376"/>
                  <a:pt x="5570" y="10430"/>
                </a:cubicBezTo>
                <a:cubicBezTo>
                  <a:pt x="8224" y="11148"/>
                  <a:pt x="9963" y="12585"/>
                  <a:pt x="9963" y="14166"/>
                </a:cubicBezTo>
                <a:cubicBezTo>
                  <a:pt x="9963" y="17470"/>
                  <a:pt x="9963" y="17470"/>
                  <a:pt x="9963" y="17470"/>
                </a:cubicBezTo>
                <a:cubicBezTo>
                  <a:pt x="9963" y="18189"/>
                  <a:pt x="9505" y="18811"/>
                  <a:pt x="8773" y="19386"/>
                </a:cubicBezTo>
                <a:cubicBezTo>
                  <a:pt x="8498" y="19674"/>
                  <a:pt x="8315" y="19961"/>
                  <a:pt x="8498" y="20296"/>
                </a:cubicBezTo>
                <a:cubicBezTo>
                  <a:pt x="8682" y="20679"/>
                  <a:pt x="9322" y="21015"/>
                  <a:pt x="10054" y="21110"/>
                </a:cubicBezTo>
                <a:cubicBezTo>
                  <a:pt x="11427" y="21254"/>
                  <a:pt x="12709" y="20727"/>
                  <a:pt x="12709" y="20009"/>
                </a:cubicBezTo>
                <a:cubicBezTo>
                  <a:pt x="12709" y="19769"/>
                  <a:pt x="12526" y="19530"/>
                  <a:pt x="12251" y="19338"/>
                </a:cubicBezTo>
                <a:cubicBezTo>
                  <a:pt x="11519" y="18811"/>
                  <a:pt x="11153" y="18141"/>
                  <a:pt x="11153" y="17470"/>
                </a:cubicBezTo>
                <a:cubicBezTo>
                  <a:pt x="11153" y="14166"/>
                  <a:pt x="11153" y="14166"/>
                  <a:pt x="11153" y="14166"/>
                </a:cubicBezTo>
                <a:cubicBezTo>
                  <a:pt x="11153" y="12585"/>
                  <a:pt x="12892" y="11148"/>
                  <a:pt x="15546" y="10430"/>
                </a:cubicBezTo>
                <a:cubicBezTo>
                  <a:pt x="18932" y="9472"/>
                  <a:pt x="21129" y="7652"/>
                  <a:pt x="21129" y="5545"/>
                </a:cubicBezTo>
                <a:close/>
              </a:path>
            </a:pathLst>
          </a:custGeom>
          <a:solidFill>
            <a:srgbClr val="DBBFAD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3" name="Oval 28"/>
          <p:cNvSpPr/>
          <p:nvPr/>
        </p:nvSpPr>
        <p:spPr>
          <a:xfrm rot="8741889">
            <a:off x="15538978" y="5135553"/>
            <a:ext cx="2279592" cy="689729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4" name="Freeform 15"/>
          <p:cNvSpPr/>
          <p:nvPr/>
        </p:nvSpPr>
        <p:spPr>
          <a:xfrm>
            <a:off x="15568452" y="3364589"/>
            <a:ext cx="1307236" cy="24951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3" h="21128" extrusionOk="0">
                <a:moveTo>
                  <a:pt x="21113" y="5554"/>
                </a:moveTo>
                <a:cubicBezTo>
                  <a:pt x="21113" y="2254"/>
                  <a:pt x="15742" y="-326"/>
                  <a:pt x="9342" y="34"/>
                </a:cubicBezTo>
                <a:cubicBezTo>
                  <a:pt x="4542" y="334"/>
                  <a:pt x="656" y="2314"/>
                  <a:pt x="84" y="4834"/>
                </a:cubicBezTo>
                <a:cubicBezTo>
                  <a:pt x="-487" y="7234"/>
                  <a:pt x="1913" y="9394"/>
                  <a:pt x="5570" y="10414"/>
                </a:cubicBezTo>
                <a:cubicBezTo>
                  <a:pt x="8199" y="11134"/>
                  <a:pt x="10027" y="12574"/>
                  <a:pt x="10027" y="14134"/>
                </a:cubicBezTo>
                <a:cubicBezTo>
                  <a:pt x="10027" y="17494"/>
                  <a:pt x="10027" y="17494"/>
                  <a:pt x="10027" y="17494"/>
                </a:cubicBezTo>
                <a:cubicBezTo>
                  <a:pt x="10027" y="18154"/>
                  <a:pt x="9456" y="18814"/>
                  <a:pt x="8770" y="19414"/>
                </a:cubicBezTo>
                <a:cubicBezTo>
                  <a:pt x="8427" y="19654"/>
                  <a:pt x="8313" y="19954"/>
                  <a:pt x="8427" y="20254"/>
                </a:cubicBezTo>
                <a:cubicBezTo>
                  <a:pt x="8656" y="20674"/>
                  <a:pt x="9227" y="20974"/>
                  <a:pt x="10027" y="21094"/>
                </a:cubicBezTo>
                <a:cubicBezTo>
                  <a:pt x="11399" y="21274"/>
                  <a:pt x="12656" y="20734"/>
                  <a:pt x="12656" y="20014"/>
                </a:cubicBezTo>
                <a:cubicBezTo>
                  <a:pt x="12656" y="19774"/>
                  <a:pt x="12542" y="19534"/>
                  <a:pt x="12199" y="19354"/>
                </a:cubicBezTo>
                <a:cubicBezTo>
                  <a:pt x="11513" y="18814"/>
                  <a:pt x="11170" y="18154"/>
                  <a:pt x="11170" y="17434"/>
                </a:cubicBezTo>
                <a:cubicBezTo>
                  <a:pt x="11170" y="14134"/>
                  <a:pt x="11170" y="14134"/>
                  <a:pt x="11170" y="14134"/>
                </a:cubicBezTo>
                <a:cubicBezTo>
                  <a:pt x="11170" y="12574"/>
                  <a:pt x="12884" y="11134"/>
                  <a:pt x="15513" y="10414"/>
                </a:cubicBezTo>
                <a:cubicBezTo>
                  <a:pt x="18827" y="9454"/>
                  <a:pt x="21113" y="7654"/>
                  <a:pt x="21113" y="5554"/>
                </a:cubicBezTo>
                <a:close/>
              </a:path>
            </a:pathLst>
          </a:custGeom>
          <a:solidFill>
            <a:srgbClr val="95BCFF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5" name="Oval 29"/>
          <p:cNvSpPr/>
          <p:nvPr/>
        </p:nvSpPr>
        <p:spPr>
          <a:xfrm rot="8741889">
            <a:off x="20644146" y="3320648"/>
            <a:ext cx="2133455" cy="645516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6" name="Freeform 17"/>
          <p:cNvSpPr/>
          <p:nvPr/>
        </p:nvSpPr>
        <p:spPr>
          <a:xfrm>
            <a:off x="20790148" y="2045109"/>
            <a:ext cx="992663" cy="1909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8" h="21102" extrusionOk="0">
                <a:moveTo>
                  <a:pt x="21078" y="5542"/>
                </a:moveTo>
                <a:cubicBezTo>
                  <a:pt x="21078" y="2306"/>
                  <a:pt x="15678" y="-364"/>
                  <a:pt x="9352" y="40"/>
                </a:cubicBezTo>
                <a:cubicBezTo>
                  <a:pt x="4569" y="283"/>
                  <a:pt x="712" y="2306"/>
                  <a:pt x="95" y="4814"/>
                </a:cubicBezTo>
                <a:cubicBezTo>
                  <a:pt x="-522" y="7240"/>
                  <a:pt x="1947" y="9344"/>
                  <a:pt x="5495" y="10396"/>
                </a:cubicBezTo>
                <a:cubicBezTo>
                  <a:pt x="8272" y="11124"/>
                  <a:pt x="9969" y="12580"/>
                  <a:pt x="9969" y="14117"/>
                </a:cubicBezTo>
                <a:cubicBezTo>
                  <a:pt x="9969" y="17434"/>
                  <a:pt x="9969" y="17434"/>
                  <a:pt x="9969" y="17434"/>
                </a:cubicBezTo>
                <a:cubicBezTo>
                  <a:pt x="9969" y="18162"/>
                  <a:pt x="9507" y="18809"/>
                  <a:pt x="8735" y="19375"/>
                </a:cubicBezTo>
                <a:cubicBezTo>
                  <a:pt x="8427" y="19618"/>
                  <a:pt x="8272" y="19942"/>
                  <a:pt x="8427" y="20265"/>
                </a:cubicBezTo>
                <a:cubicBezTo>
                  <a:pt x="8581" y="20670"/>
                  <a:pt x="9198" y="20993"/>
                  <a:pt x="9969" y="21074"/>
                </a:cubicBezTo>
                <a:cubicBezTo>
                  <a:pt x="11358" y="21236"/>
                  <a:pt x="12592" y="20670"/>
                  <a:pt x="12592" y="19942"/>
                </a:cubicBezTo>
                <a:cubicBezTo>
                  <a:pt x="12592" y="19699"/>
                  <a:pt x="12438" y="19456"/>
                  <a:pt x="12129" y="19294"/>
                </a:cubicBezTo>
                <a:cubicBezTo>
                  <a:pt x="11358" y="18809"/>
                  <a:pt x="11049" y="18081"/>
                  <a:pt x="11049" y="17434"/>
                </a:cubicBezTo>
                <a:cubicBezTo>
                  <a:pt x="11049" y="14117"/>
                  <a:pt x="11049" y="14117"/>
                  <a:pt x="11049" y="14117"/>
                </a:cubicBezTo>
                <a:cubicBezTo>
                  <a:pt x="11049" y="12580"/>
                  <a:pt x="12901" y="11124"/>
                  <a:pt x="15524" y="10396"/>
                </a:cubicBezTo>
                <a:cubicBezTo>
                  <a:pt x="18764" y="9425"/>
                  <a:pt x="21078" y="7645"/>
                  <a:pt x="21078" y="5542"/>
                </a:cubicBezTo>
                <a:close/>
              </a:path>
            </a:pathLst>
          </a:custGeom>
          <a:solidFill>
            <a:srgbClr val="FFBEF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7" name="Oval 24"/>
          <p:cNvSpPr/>
          <p:nvPr/>
        </p:nvSpPr>
        <p:spPr>
          <a:xfrm rot="8741889">
            <a:off x="6827963" y="11954199"/>
            <a:ext cx="3402258" cy="1029416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8" name="Freeform 7"/>
          <p:cNvSpPr/>
          <p:nvPr/>
        </p:nvSpPr>
        <p:spPr>
          <a:xfrm>
            <a:off x="6448659" y="9072004"/>
            <a:ext cx="2174396" cy="4149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6" h="21132" extrusionOk="0">
                <a:moveTo>
                  <a:pt x="21116" y="5537"/>
                </a:moveTo>
                <a:cubicBezTo>
                  <a:pt x="21116" y="2264"/>
                  <a:pt x="15730" y="-324"/>
                  <a:pt x="9324" y="33"/>
                </a:cubicBezTo>
                <a:cubicBezTo>
                  <a:pt x="4562" y="331"/>
                  <a:pt x="707" y="2324"/>
                  <a:pt x="83" y="4853"/>
                </a:cubicBezTo>
                <a:cubicBezTo>
                  <a:pt x="-484" y="7233"/>
                  <a:pt x="1897" y="9405"/>
                  <a:pt x="5582" y="10416"/>
                </a:cubicBezTo>
                <a:cubicBezTo>
                  <a:pt x="8247" y="11160"/>
                  <a:pt x="10004" y="12588"/>
                  <a:pt x="10004" y="14165"/>
                </a:cubicBezTo>
                <a:cubicBezTo>
                  <a:pt x="10004" y="17497"/>
                  <a:pt x="10004" y="17497"/>
                  <a:pt x="10004" y="17497"/>
                </a:cubicBezTo>
                <a:cubicBezTo>
                  <a:pt x="10004" y="18182"/>
                  <a:pt x="9494" y="18836"/>
                  <a:pt x="8757" y="19431"/>
                </a:cubicBezTo>
                <a:cubicBezTo>
                  <a:pt x="8473" y="19669"/>
                  <a:pt x="8360" y="19967"/>
                  <a:pt x="8473" y="20294"/>
                </a:cubicBezTo>
                <a:cubicBezTo>
                  <a:pt x="8700" y="20681"/>
                  <a:pt x="9267" y="21008"/>
                  <a:pt x="10061" y="21097"/>
                </a:cubicBezTo>
                <a:cubicBezTo>
                  <a:pt x="11478" y="21276"/>
                  <a:pt x="12669" y="20740"/>
                  <a:pt x="12669" y="20026"/>
                </a:cubicBezTo>
                <a:cubicBezTo>
                  <a:pt x="12669" y="19759"/>
                  <a:pt x="12555" y="19521"/>
                  <a:pt x="12272" y="19342"/>
                </a:cubicBezTo>
                <a:cubicBezTo>
                  <a:pt x="11478" y="18807"/>
                  <a:pt x="11138" y="18152"/>
                  <a:pt x="11138" y="17468"/>
                </a:cubicBezTo>
                <a:cubicBezTo>
                  <a:pt x="11138" y="14165"/>
                  <a:pt x="11138" y="14165"/>
                  <a:pt x="11138" y="14165"/>
                </a:cubicBezTo>
                <a:cubicBezTo>
                  <a:pt x="11138" y="12588"/>
                  <a:pt x="12896" y="11160"/>
                  <a:pt x="15560" y="10416"/>
                </a:cubicBezTo>
                <a:cubicBezTo>
                  <a:pt x="18848" y="9494"/>
                  <a:pt x="21116" y="7650"/>
                  <a:pt x="21116" y="5537"/>
                </a:cubicBezTo>
                <a:close/>
              </a:path>
            </a:pathLst>
          </a:custGeom>
          <a:solidFill>
            <a:srgbClr val="D8C1FF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9" name="Oval 26"/>
          <p:cNvSpPr/>
          <p:nvPr/>
        </p:nvSpPr>
        <p:spPr>
          <a:xfrm rot="8741889">
            <a:off x="12632634" y="7057718"/>
            <a:ext cx="2927776" cy="885851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90" name="Freeform 13"/>
          <p:cNvSpPr/>
          <p:nvPr/>
        </p:nvSpPr>
        <p:spPr>
          <a:xfrm>
            <a:off x="12401754" y="5094582"/>
            <a:ext cx="1672913" cy="31987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29" h="21134" extrusionOk="0">
                <a:moveTo>
                  <a:pt x="21129" y="5545"/>
                </a:moveTo>
                <a:cubicBezTo>
                  <a:pt x="21129" y="2288"/>
                  <a:pt x="15729" y="-346"/>
                  <a:pt x="9322" y="37"/>
                </a:cubicBezTo>
                <a:cubicBezTo>
                  <a:pt x="4563" y="325"/>
                  <a:pt x="627" y="2336"/>
                  <a:pt x="78" y="4827"/>
                </a:cubicBezTo>
                <a:cubicBezTo>
                  <a:pt x="-471" y="7221"/>
                  <a:pt x="1909" y="9376"/>
                  <a:pt x="5570" y="10430"/>
                </a:cubicBezTo>
                <a:cubicBezTo>
                  <a:pt x="8224" y="11148"/>
                  <a:pt x="9963" y="12585"/>
                  <a:pt x="9963" y="14166"/>
                </a:cubicBezTo>
                <a:cubicBezTo>
                  <a:pt x="9963" y="17470"/>
                  <a:pt x="9963" y="17470"/>
                  <a:pt x="9963" y="17470"/>
                </a:cubicBezTo>
                <a:cubicBezTo>
                  <a:pt x="9963" y="18189"/>
                  <a:pt x="9505" y="18811"/>
                  <a:pt x="8773" y="19386"/>
                </a:cubicBezTo>
                <a:cubicBezTo>
                  <a:pt x="8498" y="19674"/>
                  <a:pt x="8315" y="19961"/>
                  <a:pt x="8498" y="20296"/>
                </a:cubicBezTo>
                <a:cubicBezTo>
                  <a:pt x="8682" y="20679"/>
                  <a:pt x="9322" y="21015"/>
                  <a:pt x="10054" y="21110"/>
                </a:cubicBezTo>
                <a:cubicBezTo>
                  <a:pt x="11427" y="21254"/>
                  <a:pt x="12709" y="20727"/>
                  <a:pt x="12709" y="20009"/>
                </a:cubicBezTo>
                <a:cubicBezTo>
                  <a:pt x="12709" y="19769"/>
                  <a:pt x="12526" y="19530"/>
                  <a:pt x="12251" y="19338"/>
                </a:cubicBezTo>
                <a:cubicBezTo>
                  <a:pt x="11519" y="18811"/>
                  <a:pt x="11153" y="18141"/>
                  <a:pt x="11153" y="17470"/>
                </a:cubicBezTo>
                <a:cubicBezTo>
                  <a:pt x="11153" y="14166"/>
                  <a:pt x="11153" y="14166"/>
                  <a:pt x="11153" y="14166"/>
                </a:cubicBezTo>
                <a:cubicBezTo>
                  <a:pt x="11153" y="12585"/>
                  <a:pt x="12892" y="11148"/>
                  <a:pt x="15546" y="10430"/>
                </a:cubicBezTo>
                <a:cubicBezTo>
                  <a:pt x="18932" y="9472"/>
                  <a:pt x="21129" y="7652"/>
                  <a:pt x="21129" y="5545"/>
                </a:cubicBezTo>
                <a:close/>
              </a:path>
            </a:pathLst>
          </a:custGeom>
          <a:solidFill>
            <a:srgbClr val="FFE1F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91" name="Rectangle 8"/>
          <p:cNvSpPr txBox="1"/>
          <p:nvPr/>
        </p:nvSpPr>
        <p:spPr>
          <a:xfrm>
            <a:off x="9409546" y="6597293"/>
            <a:ext cx="1605718" cy="598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algn="ctr" defTabSz="914400">
              <a:defRPr sz="3200" b="1">
                <a:solidFill>
                  <a:srgbClr val="374556"/>
                </a:solidFill>
              </a:defRPr>
            </a:lvl1pPr>
          </a:lstStyle>
          <a:p>
            <a:r>
              <a:t>grep</a:t>
            </a:r>
          </a:p>
        </p:txBody>
      </p:sp>
      <p:sp>
        <p:nvSpPr>
          <p:cNvPr id="1592" name="Rectangle 8"/>
          <p:cNvSpPr txBox="1"/>
          <p:nvPr/>
        </p:nvSpPr>
        <p:spPr>
          <a:xfrm>
            <a:off x="13458034" y="9308119"/>
            <a:ext cx="1605717" cy="482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algn="ctr" defTabSz="914400">
              <a:defRPr sz="3200" b="1">
                <a:solidFill>
                  <a:srgbClr val="374556"/>
                </a:solidFill>
              </a:defRPr>
            </a:lvl1pPr>
          </a:lstStyle>
          <a:p>
            <a:r>
              <a:t>find</a:t>
            </a:r>
          </a:p>
        </p:txBody>
      </p:sp>
      <p:sp>
        <p:nvSpPr>
          <p:cNvPr id="1593" name="Rectangle 8"/>
          <p:cNvSpPr txBox="1"/>
          <p:nvPr/>
        </p:nvSpPr>
        <p:spPr>
          <a:xfrm>
            <a:off x="17265124" y="5784449"/>
            <a:ext cx="1605718" cy="482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algn="ctr" defTabSz="914400">
              <a:defRPr sz="3000" b="1">
                <a:solidFill>
                  <a:srgbClr val="374556"/>
                </a:solidFill>
              </a:defRPr>
            </a:lvl1pPr>
          </a:lstStyle>
          <a:p>
            <a:r>
              <a:t>sed</a:t>
            </a:r>
          </a:p>
        </p:txBody>
      </p:sp>
      <p:sp>
        <p:nvSpPr>
          <p:cNvPr id="1594" name="Rectangle 8"/>
          <p:cNvSpPr txBox="1"/>
          <p:nvPr/>
        </p:nvSpPr>
        <p:spPr>
          <a:xfrm>
            <a:off x="12435352" y="5701234"/>
            <a:ext cx="1605718" cy="482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algn="ctr" defTabSz="914400">
              <a:defRPr sz="3000" b="1">
                <a:solidFill>
                  <a:srgbClr val="374556"/>
                </a:solidFill>
              </a:defRPr>
            </a:lvl1pPr>
          </a:lstStyle>
          <a:p>
            <a:r>
              <a:t>awk</a:t>
            </a:r>
          </a:p>
        </p:txBody>
      </p:sp>
      <p:sp>
        <p:nvSpPr>
          <p:cNvPr id="1595" name="Rectangle 8"/>
          <p:cNvSpPr txBox="1"/>
          <p:nvPr/>
        </p:nvSpPr>
        <p:spPr>
          <a:xfrm>
            <a:off x="15419212" y="3808003"/>
            <a:ext cx="1605717" cy="482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algn="ctr" defTabSz="914400">
              <a:defRPr sz="2600" b="1">
                <a:solidFill>
                  <a:srgbClr val="374556"/>
                </a:solidFill>
              </a:defRPr>
            </a:lvl1pPr>
          </a:lstStyle>
          <a:p>
            <a:r>
              <a:t>paste</a:t>
            </a:r>
          </a:p>
        </p:txBody>
      </p:sp>
      <p:sp>
        <p:nvSpPr>
          <p:cNvPr id="1596" name="Rectangle 8"/>
          <p:cNvSpPr txBox="1"/>
          <p:nvPr/>
        </p:nvSpPr>
        <p:spPr>
          <a:xfrm>
            <a:off x="6732999" y="9924747"/>
            <a:ext cx="1605717" cy="598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algn="ctr" defTabSz="914400">
              <a:defRPr sz="3400" b="1">
                <a:solidFill>
                  <a:srgbClr val="374556"/>
                </a:solidFill>
              </a:defRPr>
            </a:lvl1pPr>
          </a:lstStyle>
          <a:p>
            <a:r>
              <a:t>uniq</a:t>
            </a:r>
          </a:p>
        </p:txBody>
      </p:sp>
      <p:sp>
        <p:nvSpPr>
          <p:cNvPr id="1597" name="Rectangle 8"/>
          <p:cNvSpPr txBox="1"/>
          <p:nvPr/>
        </p:nvSpPr>
        <p:spPr>
          <a:xfrm>
            <a:off x="20483621" y="2317522"/>
            <a:ext cx="1605717" cy="482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algn="ctr" defTabSz="914400">
              <a:defRPr sz="2600" b="1">
                <a:solidFill>
                  <a:srgbClr val="374556"/>
                </a:solidFill>
              </a:defRPr>
            </a:lvl1pPr>
          </a:lstStyle>
          <a:p>
            <a:r>
              <a:t>wc</a:t>
            </a:r>
          </a:p>
        </p:txBody>
      </p:sp>
      <p:sp>
        <p:nvSpPr>
          <p:cNvPr id="1598" name="Sort a file/column…"/>
          <p:cNvSpPr txBox="1"/>
          <p:nvPr/>
        </p:nvSpPr>
        <p:spPr>
          <a:xfrm>
            <a:off x="1024593" y="7481425"/>
            <a:ext cx="4290529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Sort a file/column</a:t>
            </a:r>
          </a:p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Number, character, mixed</a:t>
            </a:r>
          </a:p>
        </p:txBody>
      </p:sp>
      <p:sp>
        <p:nvSpPr>
          <p:cNvPr id="1599" name="Search for pattern in file &amp;…"/>
          <p:cNvSpPr txBox="1"/>
          <p:nvPr/>
        </p:nvSpPr>
        <p:spPr>
          <a:xfrm>
            <a:off x="15731367" y="8946011"/>
            <a:ext cx="4528095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Search for pattern in file &amp; </a:t>
            </a:r>
          </a:p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directory name(s).</a:t>
            </a:r>
          </a:p>
        </p:txBody>
      </p:sp>
      <p:sp>
        <p:nvSpPr>
          <p:cNvPr id="1600" name="Report unique entries only"/>
          <p:cNvSpPr txBox="1"/>
          <p:nvPr/>
        </p:nvSpPr>
        <p:spPr>
          <a:xfrm>
            <a:off x="7979044" y="11196758"/>
            <a:ext cx="4399662" cy="5096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lvl1pPr>
          </a:lstStyle>
          <a:p>
            <a:r>
              <a:rPr sz="2400" dirty="0"/>
              <a:t>Report unique entries only</a:t>
            </a:r>
          </a:p>
        </p:txBody>
      </p:sp>
      <p:sp>
        <p:nvSpPr>
          <p:cNvPr id="1601" name="Search, replace, extract, manipulate…"/>
          <p:cNvSpPr txBox="1"/>
          <p:nvPr/>
        </p:nvSpPr>
        <p:spPr>
          <a:xfrm>
            <a:off x="8319744" y="3808003"/>
            <a:ext cx="6557683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Search, replace, extract, manipulate</a:t>
            </a:r>
          </a:p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awk is tool &amp; a command</a:t>
            </a:r>
          </a:p>
        </p:txBody>
      </p:sp>
      <p:sp>
        <p:nvSpPr>
          <p:cNvPr id="1602" name="Paste corresponding or…"/>
          <p:cNvSpPr txBox="1"/>
          <p:nvPr/>
        </p:nvSpPr>
        <p:spPr>
          <a:xfrm>
            <a:off x="12709950" y="2090929"/>
            <a:ext cx="4062968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Paste corresponding or </a:t>
            </a:r>
          </a:p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subsequent lines of files</a:t>
            </a:r>
          </a:p>
        </p:txBody>
      </p:sp>
      <p:sp>
        <p:nvSpPr>
          <p:cNvPr id="1603" name="Find and replace,…"/>
          <p:cNvSpPr txBox="1"/>
          <p:nvPr/>
        </p:nvSpPr>
        <p:spPr>
          <a:xfrm>
            <a:off x="18889820" y="6271036"/>
            <a:ext cx="3355786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Find and replace,</a:t>
            </a:r>
          </a:p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insertion or deletion</a:t>
            </a:r>
          </a:p>
        </p:txBody>
      </p:sp>
      <p:sp>
        <p:nvSpPr>
          <p:cNvPr id="1604" name="Select field of each line"/>
          <p:cNvSpPr txBox="1"/>
          <p:nvPr/>
        </p:nvSpPr>
        <p:spPr>
          <a:xfrm>
            <a:off x="16975822" y="1051464"/>
            <a:ext cx="4979396" cy="5096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lvl1pPr>
          </a:lstStyle>
          <a:p>
            <a:r>
              <a:rPr sz="2400" dirty="0"/>
              <a:t>Select field of each line</a:t>
            </a:r>
          </a:p>
        </p:txBody>
      </p:sp>
      <p:sp>
        <p:nvSpPr>
          <p:cNvPr id="1605" name="Search &amp; Extract pattern in file"/>
          <p:cNvSpPr txBox="1"/>
          <p:nvPr/>
        </p:nvSpPr>
        <p:spPr>
          <a:xfrm>
            <a:off x="6171962" y="5923047"/>
            <a:ext cx="3258262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lvl1pPr>
          </a:lstStyle>
          <a:p>
            <a:r>
              <a:rPr sz="2400" dirty="0"/>
              <a:t>Search &amp; Extract pattern in file </a:t>
            </a:r>
          </a:p>
        </p:txBody>
      </p:sp>
      <p:sp>
        <p:nvSpPr>
          <p:cNvPr id="1606" name="Group 1"/>
          <p:cNvSpPr/>
          <p:nvPr/>
        </p:nvSpPr>
        <p:spPr>
          <a:xfrm flipH="1">
            <a:off x="38099" y="539809"/>
            <a:ext cx="11722832" cy="183343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7" name="TextBox 34"/>
          <p:cNvSpPr txBox="1"/>
          <p:nvPr/>
        </p:nvSpPr>
        <p:spPr>
          <a:xfrm>
            <a:off x="1917847" y="991707"/>
            <a:ext cx="7963338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/>
            </a:lvl1pPr>
          </a:lstStyle>
          <a:p>
            <a:r>
              <a:rPr dirty="0"/>
              <a:t>BASH COMMANDS</a:t>
            </a:r>
          </a:p>
        </p:txBody>
      </p:sp>
      <p:sp>
        <p:nvSpPr>
          <p:cNvPr id="1608" name="Group 1"/>
          <p:cNvSpPr/>
          <p:nvPr/>
        </p:nvSpPr>
        <p:spPr>
          <a:xfrm flipH="1">
            <a:off x="17841097" y="12503093"/>
            <a:ext cx="5554903" cy="1163319"/>
          </a:xfrm>
          <a:prstGeom prst="rect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9" name="Oval 29"/>
          <p:cNvSpPr/>
          <p:nvPr/>
        </p:nvSpPr>
        <p:spPr>
          <a:xfrm rot="8741889">
            <a:off x="17993569" y="3451033"/>
            <a:ext cx="2133455" cy="645516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10" name="Freeform 17"/>
          <p:cNvSpPr/>
          <p:nvPr/>
        </p:nvSpPr>
        <p:spPr>
          <a:xfrm>
            <a:off x="18139571" y="1914724"/>
            <a:ext cx="1132782" cy="2170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8" h="21102" extrusionOk="0">
                <a:moveTo>
                  <a:pt x="21078" y="5542"/>
                </a:moveTo>
                <a:cubicBezTo>
                  <a:pt x="21078" y="2306"/>
                  <a:pt x="15678" y="-364"/>
                  <a:pt x="9352" y="40"/>
                </a:cubicBezTo>
                <a:cubicBezTo>
                  <a:pt x="4569" y="283"/>
                  <a:pt x="712" y="2306"/>
                  <a:pt x="95" y="4814"/>
                </a:cubicBezTo>
                <a:cubicBezTo>
                  <a:pt x="-522" y="7240"/>
                  <a:pt x="1947" y="9344"/>
                  <a:pt x="5495" y="10396"/>
                </a:cubicBezTo>
                <a:cubicBezTo>
                  <a:pt x="8272" y="11124"/>
                  <a:pt x="9969" y="12580"/>
                  <a:pt x="9969" y="14117"/>
                </a:cubicBezTo>
                <a:cubicBezTo>
                  <a:pt x="9969" y="17434"/>
                  <a:pt x="9969" y="17434"/>
                  <a:pt x="9969" y="17434"/>
                </a:cubicBezTo>
                <a:cubicBezTo>
                  <a:pt x="9969" y="18162"/>
                  <a:pt x="9507" y="18809"/>
                  <a:pt x="8735" y="19375"/>
                </a:cubicBezTo>
                <a:cubicBezTo>
                  <a:pt x="8427" y="19618"/>
                  <a:pt x="8272" y="19942"/>
                  <a:pt x="8427" y="20265"/>
                </a:cubicBezTo>
                <a:cubicBezTo>
                  <a:pt x="8581" y="20670"/>
                  <a:pt x="9198" y="20993"/>
                  <a:pt x="9969" y="21074"/>
                </a:cubicBezTo>
                <a:cubicBezTo>
                  <a:pt x="11358" y="21236"/>
                  <a:pt x="12592" y="20670"/>
                  <a:pt x="12592" y="19942"/>
                </a:cubicBezTo>
                <a:cubicBezTo>
                  <a:pt x="12592" y="19699"/>
                  <a:pt x="12438" y="19456"/>
                  <a:pt x="12129" y="19294"/>
                </a:cubicBezTo>
                <a:cubicBezTo>
                  <a:pt x="11358" y="18809"/>
                  <a:pt x="11049" y="18081"/>
                  <a:pt x="11049" y="17434"/>
                </a:cubicBezTo>
                <a:cubicBezTo>
                  <a:pt x="11049" y="14117"/>
                  <a:pt x="11049" y="14117"/>
                  <a:pt x="11049" y="14117"/>
                </a:cubicBezTo>
                <a:cubicBezTo>
                  <a:pt x="11049" y="12580"/>
                  <a:pt x="12901" y="11124"/>
                  <a:pt x="15524" y="10396"/>
                </a:cubicBezTo>
                <a:cubicBezTo>
                  <a:pt x="18764" y="9425"/>
                  <a:pt x="21078" y="7645"/>
                  <a:pt x="21078" y="5542"/>
                </a:cubicBezTo>
                <a:close/>
              </a:path>
            </a:pathLst>
          </a:custGeom>
          <a:solidFill>
            <a:srgbClr val="A1D6C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11" name="Rectangle 8"/>
          <p:cNvSpPr txBox="1"/>
          <p:nvPr/>
        </p:nvSpPr>
        <p:spPr>
          <a:xfrm>
            <a:off x="17890404" y="2272814"/>
            <a:ext cx="1605717" cy="482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algn="ctr" defTabSz="914400">
              <a:defRPr sz="2600" b="1">
                <a:solidFill>
                  <a:srgbClr val="374556"/>
                </a:solidFill>
              </a:defRPr>
            </a:lvl1pPr>
          </a:lstStyle>
          <a:p>
            <a:r>
              <a:t>cut</a:t>
            </a:r>
          </a:p>
        </p:txBody>
      </p:sp>
      <p:sp>
        <p:nvSpPr>
          <p:cNvPr id="1612" name="Count lines &amp; words"/>
          <p:cNvSpPr txBox="1"/>
          <p:nvPr/>
        </p:nvSpPr>
        <p:spPr>
          <a:xfrm>
            <a:off x="20151228" y="4388282"/>
            <a:ext cx="3350850" cy="5096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lvl1pPr>
          </a:lstStyle>
          <a:p>
            <a:r>
              <a:rPr sz="2400" dirty="0"/>
              <a:t>Count lines &amp; words</a:t>
            </a:r>
          </a:p>
        </p:txBody>
      </p:sp>
      <p:sp>
        <p:nvSpPr>
          <p:cNvPr id="161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64</a:t>
            </a:fld>
            <a:endParaRPr/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2489490" y="9827899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6676470" y="1021119"/>
            <a:ext cx="1101839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WC – NO…, NOT THAT ONE</a:t>
            </a:r>
            <a:endParaRPr dirty="0">
              <a:latin typeface="+mn-lt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544CC1F-C8D7-82D1-9377-4FC4925688C3}"/>
              </a:ext>
            </a:extLst>
          </p:cNvPr>
          <p:cNvGrpSpPr/>
          <p:nvPr/>
        </p:nvGrpSpPr>
        <p:grpSpPr>
          <a:xfrm>
            <a:off x="2489490" y="4755173"/>
            <a:ext cx="12029730" cy="2731023"/>
            <a:chOff x="2580930" y="3791517"/>
            <a:chExt cx="12029730" cy="2731023"/>
          </a:xfrm>
        </p:grpSpPr>
        <p:sp>
          <p:nvSpPr>
            <p:cNvPr id="817" name="Rounded Rectangle"/>
            <p:cNvSpPr/>
            <p:nvPr/>
          </p:nvSpPr>
          <p:spPr>
            <a:xfrm>
              <a:off x="2580930" y="5307119"/>
              <a:ext cx="10264530" cy="831003"/>
            </a:xfrm>
            <a:prstGeom prst="roundRect">
              <a:avLst>
                <a:gd name="adj" fmla="val 22924"/>
              </a:avLst>
            </a:prstGeom>
            <a:solidFill>
              <a:srgbClr val="FFC899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 sz="3000"/>
            </a:p>
          </p:txBody>
        </p:sp>
        <p:sp>
          <p:nvSpPr>
            <p:cNvPr id="821" name="CustomShape 13"/>
            <p:cNvSpPr txBox="1"/>
            <p:nvPr/>
          </p:nvSpPr>
          <p:spPr>
            <a:xfrm>
              <a:off x="2818539" y="3791517"/>
              <a:ext cx="11792121" cy="273102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4999" tIns="44999" rIns="44999" bIns="44999">
              <a:spAutoFit/>
            </a:bodyPr>
            <a:lstStyle/>
            <a:p>
              <a:pPr marL="457200" indent="-457200" defTabSz="914400">
                <a:lnSpc>
                  <a:spcPts val="4200"/>
                </a:lnSpc>
                <a:buSzPct val="100000"/>
                <a:buFont typeface="Arial" panose="020B0604020202020204" pitchFamily="34" charset="0"/>
                <a:buChar char="•"/>
                <a:defRPr sz="2800" spc="296">
                  <a:solidFill>
                    <a:srgbClr val="FFFFFF"/>
                  </a:solidFill>
                </a:defRPr>
              </a:pPr>
              <a:r>
                <a:rPr lang="en-US" sz="3000" dirty="0"/>
                <a:t>Word count (</a:t>
              </a:r>
              <a:r>
                <a:rPr lang="en-US" sz="3000" dirty="0" err="1"/>
                <a:t>wc</a:t>
              </a:r>
              <a:r>
                <a:rPr lang="en-US" sz="3000" dirty="0"/>
                <a:t>) lets us know how many words, lines and bytes there are in a file</a:t>
              </a:r>
              <a:r>
                <a:rPr sz="3000" dirty="0"/>
                <a:t>.</a:t>
              </a:r>
              <a:endParaRPr sz="30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buSzPct val="100000"/>
                <a:defRPr sz="3000" b="1" spc="-1">
                  <a:solidFill>
                    <a:srgbClr val="000000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endParaRPr sz="30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3000" b="1" spc="317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rPr sz="3000" dirty="0"/>
                <a:t>$ </a:t>
              </a:r>
              <a:r>
                <a:rPr lang="en-US" sz="3000" dirty="0" err="1"/>
                <a:t>wc</a:t>
              </a:r>
              <a:r>
                <a:rPr sz="3000" dirty="0"/>
                <a:t> </a:t>
              </a:r>
              <a:r>
                <a:rPr lang="en-US" sz="3000" dirty="0"/>
                <a:t>patients.txt</a:t>
              </a:r>
              <a:endParaRPr sz="3000" dirty="0"/>
            </a:p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b="1" spc="296">
                  <a:solidFill>
                    <a:srgbClr val="FFFFFF"/>
                  </a:solidFill>
                </a:defRPr>
              </a:pPr>
              <a:endParaRPr sz="3000" dirty="0"/>
            </a:p>
          </p:txBody>
        </p:sp>
      </p:grp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67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2727099" y="8309543"/>
            <a:ext cx="11792121" cy="3269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We can</a:t>
            </a:r>
            <a:r>
              <a:rPr sz="3000" dirty="0"/>
              <a:t> also </a:t>
            </a:r>
            <a:r>
              <a:rPr lang="en-US" sz="3000" dirty="0"/>
              <a:t>specify which count we want. For example only the lines: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 err="1"/>
              <a:t>wc</a:t>
            </a:r>
            <a:r>
              <a:rPr sz="3000" dirty="0"/>
              <a:t> </a:t>
            </a:r>
            <a:r>
              <a:rPr lang="en-US" sz="3000" dirty="0"/>
              <a:t>–l 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EC31E58-D0F3-DE1F-77C8-24319574D4E6}"/>
              </a:ext>
            </a:extLst>
          </p:cNvPr>
          <p:cNvGrpSpPr>
            <a:grpSpLocks noChangeAspect="1"/>
          </p:cNvGrpSpPr>
          <p:nvPr/>
        </p:nvGrpSpPr>
        <p:grpSpPr>
          <a:xfrm>
            <a:off x="15384780" y="3968391"/>
            <a:ext cx="7455159" cy="7455159"/>
            <a:chOff x="15997622" y="3883412"/>
            <a:chExt cx="6997959" cy="699795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18CAF0B-C5AE-5014-1D78-80A3973B2491}"/>
                </a:ext>
              </a:extLst>
            </p:cNvPr>
            <p:cNvGrpSpPr/>
            <p:nvPr/>
          </p:nvGrpSpPr>
          <p:grpSpPr>
            <a:xfrm>
              <a:off x="15997622" y="3883412"/>
              <a:ext cx="6997959" cy="6997959"/>
              <a:chOff x="15997622" y="3883412"/>
              <a:chExt cx="6997959" cy="6997959"/>
            </a:xfrm>
          </p:grpSpPr>
          <p:pic>
            <p:nvPicPr>
              <p:cNvPr id="3" name="Graphic 2" descr="Document outline">
                <a:extLst>
                  <a:ext uri="{FF2B5EF4-FFF2-40B4-BE49-F238E27FC236}">
                    <a16:creationId xmlns:a16="http://schemas.microsoft.com/office/drawing/2014/main" id="{AA7480DD-52FB-D9D8-C6F0-646DCBD86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5997622" y="3883412"/>
                <a:ext cx="6997959" cy="6997959"/>
              </a:xfrm>
              <a:prstGeom prst="rect">
                <a:avLst/>
              </a:prstGeom>
            </p:spPr>
          </p:pic>
          <p:sp>
            <p:nvSpPr>
              <p:cNvPr id="4" name="CustomShape 13">
                <a:extLst>
                  <a:ext uri="{FF2B5EF4-FFF2-40B4-BE49-F238E27FC236}">
                    <a16:creationId xmlns:a16="http://schemas.microsoft.com/office/drawing/2014/main" id="{E84E92F2-1C29-2DA0-61FE-F34DCA2597EA}"/>
                  </a:ext>
                </a:extLst>
              </p:cNvPr>
              <p:cNvSpPr txBox="1"/>
              <p:nvPr/>
            </p:nvSpPr>
            <p:spPr>
              <a:xfrm>
                <a:off x="17614979" y="6237015"/>
                <a:ext cx="453565" cy="383260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4999" tIns="44999" rIns="44999" bIns="44999">
                <a:spAutoFit/>
              </a:bodyPr>
              <a:lstStyle/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1</a:t>
                </a:r>
              </a:p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2</a:t>
                </a:r>
              </a:p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3</a:t>
                </a:r>
              </a:p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4</a:t>
                </a:r>
              </a:p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5</a:t>
                </a:r>
              </a:p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6</a:t>
                </a:r>
                <a:endParaRPr sz="3000" dirty="0"/>
              </a:p>
              <a:p>
                <a:pPr marL="280736" indent="-280736" defTabSz="914400">
                  <a:lnSpc>
                    <a:spcPts val="4200"/>
                  </a:lnSpc>
                  <a:buSzPct val="100000"/>
                  <a:buChar char="•"/>
                  <a:defRPr sz="2800" spc="296">
                    <a:solidFill>
                      <a:srgbClr val="FFFFFF"/>
                    </a:solidFill>
                  </a:defRPr>
                </a:pPr>
                <a:endParaRPr sz="3000" dirty="0"/>
              </a:p>
            </p:txBody>
          </p:sp>
        </p:grp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4C068E-4858-6BDD-16A3-8D73F2A6E8D9}"/>
                </a:ext>
              </a:extLst>
            </p:cNvPr>
            <p:cNvCxnSpPr/>
            <p:nvPr/>
          </p:nvCxnSpPr>
          <p:spPr>
            <a:xfrm>
              <a:off x="18033165" y="6438900"/>
              <a:ext cx="1362456" cy="0"/>
            </a:xfrm>
            <a:prstGeom prst="line">
              <a:avLst/>
            </a:prstGeom>
            <a:noFill/>
            <a:ln w="152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13F136F-B6E0-144F-B13C-A24F7864B178}"/>
                </a:ext>
              </a:extLst>
            </p:cNvPr>
            <p:cNvCxnSpPr>
              <a:cxnSpLocks/>
            </p:cNvCxnSpPr>
            <p:nvPr/>
          </p:nvCxnSpPr>
          <p:spPr>
            <a:xfrm>
              <a:off x="18033165" y="7010400"/>
              <a:ext cx="3057906" cy="0"/>
            </a:xfrm>
            <a:prstGeom prst="line">
              <a:avLst/>
            </a:prstGeom>
            <a:noFill/>
            <a:ln w="152400" cap="flat">
              <a:solidFill>
                <a:srgbClr val="A0B7F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27FD2FC-1F3E-D867-58D3-5E8673B31A26}"/>
                </a:ext>
              </a:extLst>
            </p:cNvPr>
            <p:cNvCxnSpPr>
              <a:cxnSpLocks/>
            </p:cNvCxnSpPr>
            <p:nvPr/>
          </p:nvCxnSpPr>
          <p:spPr>
            <a:xfrm>
              <a:off x="18033165" y="7592174"/>
              <a:ext cx="3057906" cy="0"/>
            </a:xfrm>
            <a:prstGeom prst="line">
              <a:avLst/>
            </a:prstGeom>
            <a:noFill/>
            <a:ln w="152400" cap="flat">
              <a:solidFill>
                <a:srgbClr val="FFC1F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78CCBD2-442E-9D53-B9E4-8DDB8490457B}"/>
                </a:ext>
              </a:extLst>
            </p:cNvPr>
            <p:cNvCxnSpPr>
              <a:cxnSpLocks/>
            </p:cNvCxnSpPr>
            <p:nvPr/>
          </p:nvCxnSpPr>
          <p:spPr>
            <a:xfrm>
              <a:off x="18033165" y="8182724"/>
              <a:ext cx="3057906" cy="0"/>
            </a:xfrm>
            <a:prstGeom prst="line">
              <a:avLst/>
            </a:prstGeom>
            <a:noFill/>
            <a:ln w="152400" cap="flat">
              <a:solidFill>
                <a:srgbClr val="E2B383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159246F-68D9-5A0E-5762-06AA8ED6DDE2}"/>
                </a:ext>
              </a:extLst>
            </p:cNvPr>
            <p:cNvCxnSpPr>
              <a:cxnSpLocks/>
            </p:cNvCxnSpPr>
            <p:nvPr/>
          </p:nvCxnSpPr>
          <p:spPr>
            <a:xfrm>
              <a:off x="18033165" y="8763000"/>
              <a:ext cx="3057906" cy="0"/>
            </a:xfrm>
            <a:prstGeom prst="line">
              <a:avLst/>
            </a:prstGeom>
            <a:noFill/>
            <a:ln w="152400" cap="flat">
              <a:solidFill>
                <a:schemeClr val="accent5">
                  <a:lumMod val="60000"/>
                  <a:lumOff val="40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DA652DA-9106-2323-04FA-B14F3990BBC5}"/>
                </a:ext>
              </a:extLst>
            </p:cNvPr>
            <p:cNvCxnSpPr>
              <a:cxnSpLocks/>
            </p:cNvCxnSpPr>
            <p:nvPr/>
          </p:nvCxnSpPr>
          <p:spPr>
            <a:xfrm>
              <a:off x="18033165" y="9345299"/>
              <a:ext cx="3057906" cy="0"/>
            </a:xfrm>
            <a:prstGeom prst="line">
              <a:avLst/>
            </a:prstGeom>
            <a:noFill/>
            <a:ln w="152400" cap="flat">
              <a:solidFill>
                <a:srgbClr val="FFE9E7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3377118282"/>
      </p:ext>
    </p:extLst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1527988" y="8962230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5887789" y="1021119"/>
            <a:ext cx="12595753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CUT – GETTING COLUMNS OUT</a:t>
            </a:r>
            <a:endParaRPr dirty="0">
              <a:latin typeface="+mn-lt"/>
            </a:endParaRPr>
          </a:p>
        </p:txBody>
      </p:sp>
      <p:sp>
        <p:nvSpPr>
          <p:cNvPr id="817" name="Rounded Rectangle"/>
          <p:cNvSpPr/>
          <p:nvPr/>
        </p:nvSpPr>
        <p:spPr>
          <a:xfrm>
            <a:off x="1527988" y="5397717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1" name="CustomShape 13"/>
          <p:cNvSpPr txBox="1"/>
          <p:nvPr/>
        </p:nvSpPr>
        <p:spPr>
          <a:xfrm>
            <a:off x="1876433" y="3902353"/>
            <a:ext cx="10060961" cy="2755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Cut slices a column out of a file</a:t>
            </a:r>
            <a:r>
              <a:rPr sz="3000" dirty="0"/>
              <a:t>.</a:t>
            </a:r>
            <a:r>
              <a:rPr lang="en-US" sz="3000" dirty="0"/>
              <a:t> What a ‘column’ is, depends on the field separator: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buSzPct val="100000"/>
              <a:defRPr sz="3000" b="1" spc="-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3000" dirty="0"/>
              <a:t>cut –f 1 –d ',' </a:t>
            </a:r>
            <a:r>
              <a:rPr lang="en-US" sz="3000" dirty="0" err="1">
                <a:solidFill>
                  <a:srgbClr val="374556"/>
                </a:solidFill>
              </a:rPr>
              <a:t>patients</a:t>
            </a:r>
            <a:r>
              <a:rPr lang="en-US" sz="3000" dirty="0" err="1"/>
              <a:t>.txt</a:t>
            </a: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68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1876434" y="7456723"/>
            <a:ext cx="10043118" cy="3269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We can</a:t>
            </a:r>
            <a:r>
              <a:rPr sz="3000" dirty="0"/>
              <a:t> also </a:t>
            </a:r>
            <a:r>
              <a:rPr lang="en-US" sz="3000" dirty="0"/>
              <a:t>specify a range of columns: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cut –f 1-3 –d ',' </a:t>
            </a:r>
            <a:r>
              <a:rPr lang="en-US" sz="3000" dirty="0">
                <a:solidFill>
                  <a:srgbClr val="374556"/>
                </a:solidFill>
              </a:rPr>
              <a:t>patients</a:t>
            </a:r>
            <a:r>
              <a:rPr lang="en-US" sz="3000" dirty="0"/>
              <a:t>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3771B3-8218-C4B8-87D5-8D42BA266FB2}"/>
              </a:ext>
            </a:extLst>
          </p:cNvPr>
          <p:cNvSpPr txBox="1"/>
          <p:nvPr/>
        </p:nvSpPr>
        <p:spPr>
          <a:xfrm>
            <a:off x="1708302" y="10673966"/>
            <a:ext cx="10273021" cy="11432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opposite of </a:t>
            </a:r>
            <a:r>
              <a:rPr lang="en-US" sz="3000" b="1" dirty="0"/>
              <a:t>cut</a:t>
            </a:r>
            <a:r>
              <a:rPr lang="en-US" sz="3000" dirty="0"/>
              <a:t> is </a:t>
            </a:r>
            <a:r>
              <a:rPr lang="en-US" sz="3000" b="1" dirty="0"/>
              <a:t>paste</a:t>
            </a:r>
            <a:r>
              <a:rPr lang="en-US" sz="3000" dirty="0"/>
              <a:t>, putting columns together.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056F3-2D8B-8E83-6AA1-0A61C873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74898" y="3935625"/>
            <a:ext cx="10273021" cy="7911813"/>
          </a:xfrm>
          <a:prstGeom prst="rect">
            <a:avLst/>
          </a:prstGeom>
        </p:spPr>
      </p:pic>
      <p:pic>
        <p:nvPicPr>
          <p:cNvPr id="7" name="Graphic 6" descr="Cut with solid fill">
            <a:extLst>
              <a:ext uri="{FF2B5EF4-FFF2-40B4-BE49-F238E27FC236}">
                <a16:creationId xmlns:a16="http://schemas.microsoft.com/office/drawing/2014/main" id="{A768DC13-051F-13BF-EFA4-CA43BB2F74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721862" y="10577500"/>
            <a:ext cx="2548020" cy="254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27053"/>
      </p:ext>
    </p:extLst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">
            <a:extLst>
              <a:ext uri="{FF2B5EF4-FFF2-40B4-BE49-F238E27FC236}">
                <a16:creationId xmlns:a16="http://schemas.microsoft.com/office/drawing/2014/main" id="{D251758C-35C7-4E09-EC60-620DB84C6C61}"/>
              </a:ext>
            </a:extLst>
          </p:cNvPr>
          <p:cNvSpPr/>
          <p:nvPr/>
        </p:nvSpPr>
        <p:spPr>
          <a:xfrm>
            <a:off x="1608670" y="8169981"/>
            <a:ext cx="12366432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4751975" y="1044439"/>
            <a:ext cx="14867350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PASTE – GLUE THINGS TOGETHER</a:t>
            </a:r>
            <a:endParaRPr dirty="0">
              <a:latin typeface="+mn-lt"/>
            </a:endParaRPr>
          </a:p>
        </p:txBody>
      </p:sp>
      <p:sp>
        <p:nvSpPr>
          <p:cNvPr id="817" name="Rounded Rectangle"/>
          <p:cNvSpPr/>
          <p:nvPr/>
        </p:nvSpPr>
        <p:spPr>
          <a:xfrm>
            <a:off x="1608670" y="5451505"/>
            <a:ext cx="10391564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1" name="CustomShape 13"/>
          <p:cNvSpPr txBox="1"/>
          <p:nvPr/>
        </p:nvSpPr>
        <p:spPr>
          <a:xfrm>
            <a:off x="1957115" y="3956141"/>
            <a:ext cx="11817265" cy="5448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Paste two or more files together line by line. Default delimiter is space:</a:t>
            </a:r>
          </a:p>
          <a:p>
            <a:pPr defTabSz="914400">
              <a:lnSpc>
                <a:spcPts val="4200"/>
              </a:lnSpc>
              <a:buSzPct val="100000"/>
              <a:defRPr sz="3000" b="1" spc="-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GB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3000" dirty="0"/>
              <a:t>$ paste </a:t>
            </a:r>
            <a:r>
              <a:rPr lang="en-GB" sz="3000" dirty="0" err="1"/>
              <a:t>patients.txt</a:t>
            </a:r>
            <a:r>
              <a:rPr lang="en-GB" sz="3000" dirty="0"/>
              <a:t> </a:t>
            </a:r>
            <a:r>
              <a:rPr lang="en-GB" sz="3000" dirty="0" err="1"/>
              <a:t>lifestyle.txt</a:t>
            </a:r>
            <a:endParaRPr lang="en-GB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Specify another delimiter for pasting together files: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spc="190" dirty="0">
              <a:solidFill>
                <a:srgbClr val="374556"/>
              </a:solidFill>
              <a:latin typeface="Courier New" panose="02070309020205020404" pitchFamily="49" charset="0"/>
              <a:ea typeface="Arial"/>
              <a:cs typeface="Courier New" panose="02070309020205020404" pitchFamily="49" charset="0"/>
              <a:sym typeface="Arial"/>
            </a:endParaRP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GB" sz="30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paste </a:t>
            </a:r>
            <a:r>
              <a:rPr lang="en-US" sz="30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–d ',' </a:t>
            </a:r>
            <a:r>
              <a:rPr lang="en-GB" sz="3000" b="1" dirty="0" err="1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patients.txt</a:t>
            </a:r>
            <a:r>
              <a:rPr lang="en-GB" sz="30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3000" b="1" dirty="0" err="1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lifestyle.txt</a:t>
            </a:r>
            <a:endParaRPr lang="en-GB" sz="3000" b="1" dirty="0">
              <a:solidFill>
                <a:srgbClr val="37455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68</a:t>
            </a:r>
            <a:endParaRPr dirty="0"/>
          </a:p>
        </p:txBody>
      </p:sp>
      <p:pic>
        <p:nvPicPr>
          <p:cNvPr id="4" name="Picture 3" descr="A computer screen shot of a computer program&#10;&#10;Description automatically generated">
            <a:extLst>
              <a:ext uri="{FF2B5EF4-FFF2-40B4-BE49-F238E27FC236}">
                <a16:creationId xmlns:a16="http://schemas.microsoft.com/office/drawing/2014/main" id="{10239D39-E902-D5F4-F717-F55A4280BA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1940" y="4091343"/>
            <a:ext cx="9194820" cy="708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6976"/>
      </p:ext>
    </p:extLst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2181944" y="8899606"/>
            <a:ext cx="10043118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6811121" y="1021119"/>
            <a:ext cx="10749093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SED – THE STEAM EDITOR</a:t>
            </a:r>
            <a:endParaRPr dirty="0">
              <a:latin typeface="+mn-lt"/>
            </a:endParaRPr>
          </a:p>
        </p:txBody>
      </p:sp>
      <p:sp>
        <p:nvSpPr>
          <p:cNvPr id="817" name="Rounded Rectangle"/>
          <p:cNvSpPr/>
          <p:nvPr/>
        </p:nvSpPr>
        <p:spPr>
          <a:xfrm>
            <a:off x="2181944" y="6776651"/>
            <a:ext cx="10043118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1" name="CustomShape 13"/>
          <p:cNvSpPr txBox="1"/>
          <p:nvPr/>
        </p:nvSpPr>
        <p:spPr>
          <a:xfrm>
            <a:off x="2436680" y="3701856"/>
            <a:ext cx="10060961" cy="8141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Sed</a:t>
            </a:r>
            <a:r>
              <a:rPr lang="en-US" sz="3000" dirty="0"/>
              <a:t> is a powerful tool used to manipulate files without the manual labor of a text editor.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A common use it to display only specific lines: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br>
              <a:rPr lang="en-US" sz="3000" dirty="0"/>
            </a:b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sed –n '1,3p'</a:t>
            </a:r>
            <a:r>
              <a:rPr sz="3000" dirty="0"/>
              <a:t> </a:t>
            </a:r>
            <a:r>
              <a:rPr lang="en-US" sz="3000" dirty="0" err="1"/>
              <a:t>patients.txt</a:t>
            </a:r>
            <a:endParaRPr lang="en-US" sz="30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Or to delete them!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000" dirty="0"/>
              <a:t>$ sed '1,3d' </a:t>
            </a:r>
            <a:r>
              <a:rPr lang="en-US" sz="3000" dirty="0" err="1"/>
              <a:t>patients.txt</a:t>
            </a:r>
            <a:endParaRPr lang="en-US" sz="30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DK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69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3771B3-8218-C4B8-87D5-8D42BA266FB2}"/>
              </a:ext>
            </a:extLst>
          </p:cNvPr>
          <p:cNvSpPr txBox="1"/>
          <p:nvPr/>
        </p:nvSpPr>
        <p:spPr>
          <a:xfrm>
            <a:off x="2299661" y="12169018"/>
            <a:ext cx="18609111" cy="6117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u="sng" dirty="0"/>
              <a:t>One very powerful use of </a:t>
            </a:r>
            <a:r>
              <a:rPr lang="en-US" sz="3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sed</a:t>
            </a:r>
            <a:r>
              <a:rPr lang="en-US" sz="3000" u="sng" dirty="0"/>
              <a:t> is to edit files with </a:t>
            </a:r>
            <a:r>
              <a:rPr lang="en-US" sz="3000" i="1" u="sng" dirty="0"/>
              <a:t>regular expressions</a:t>
            </a:r>
            <a:r>
              <a:rPr lang="en-US" sz="3000" u="sng" dirty="0"/>
              <a:t> </a:t>
            </a:r>
            <a:endParaRPr lang="en-US" sz="3000" u="sng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056F3-2D8B-8E83-6AA1-0A61C873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819862" y="3779109"/>
            <a:ext cx="10274304" cy="7912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36D8B1-733E-6896-953D-5C8010AE3D4E}"/>
              </a:ext>
            </a:extLst>
          </p:cNvPr>
          <p:cNvSpPr txBox="1"/>
          <p:nvPr/>
        </p:nvSpPr>
        <p:spPr>
          <a:xfrm>
            <a:off x="2299661" y="10110818"/>
            <a:ext cx="10273021" cy="11432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NB! We haven’t saved the output, it is just displayed. 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6966054"/>
      </p:ext>
    </p:extLst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0" name="Screenshot 2022-11-16 at 16.37.07.png" descr="Screenshot 2022-11-16 at 16.37.0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196" y="4421193"/>
            <a:ext cx="19535677" cy="6979205"/>
          </a:xfrm>
          <a:prstGeom prst="rect">
            <a:avLst/>
          </a:prstGeom>
          <a:ln w="12700">
            <a:miter lim="400000"/>
          </a:ln>
        </p:spPr>
      </p:pic>
      <p:sp>
        <p:nvSpPr>
          <p:cNvPr id="1651" name="Rectangle 21"/>
          <p:cNvSpPr/>
          <p:nvPr/>
        </p:nvSpPr>
        <p:spPr>
          <a:xfrm flipH="1">
            <a:off x="2391867" y="10968169"/>
            <a:ext cx="19535676" cy="175241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652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53" name="Group 3"/>
          <p:cNvSpPr txBox="1"/>
          <p:nvPr/>
        </p:nvSpPr>
        <p:spPr>
          <a:xfrm>
            <a:off x="7214924" y="834785"/>
            <a:ext cx="9974421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F475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REGULAR EXPRESSIONS</a:t>
            </a:r>
          </a:p>
        </p:txBody>
      </p:sp>
      <p:sp>
        <p:nvSpPr>
          <p:cNvPr id="165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69</a:t>
            </a:fld>
            <a:endParaRPr/>
          </a:p>
        </p:txBody>
      </p:sp>
      <p:sp>
        <p:nvSpPr>
          <p:cNvPr id="1655" name="TextBox 90"/>
          <p:cNvSpPr txBox="1"/>
          <p:nvPr/>
        </p:nvSpPr>
        <p:spPr>
          <a:xfrm>
            <a:off x="2293515" y="3274728"/>
            <a:ext cx="19817239" cy="599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b="1"/>
              <a:t>Regular expression (RegEx)</a:t>
            </a:r>
            <a:r>
              <a:t> = sequence of characters that specify a </a:t>
            </a:r>
            <a:r>
              <a:rPr i="1"/>
              <a:t>flexible</a:t>
            </a:r>
            <a:r>
              <a:t> search pattern</a:t>
            </a:r>
          </a:p>
        </p:txBody>
      </p:sp>
      <p:sp>
        <p:nvSpPr>
          <p:cNvPr id="1656" name="https://regexr.com/…"/>
          <p:cNvSpPr txBox="1"/>
          <p:nvPr/>
        </p:nvSpPr>
        <p:spPr>
          <a:xfrm>
            <a:off x="17028622" y="11493855"/>
            <a:ext cx="2998574" cy="769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200" b="1" u="sng">
                <a:solidFill>
                  <a:srgbClr val="FFFFFF"/>
                </a:solidFill>
              </a:defRPr>
            </a:pPr>
            <a:r>
              <a:rPr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https://regexr.com/</a:t>
            </a:r>
            <a:r>
              <a:rPr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>
              <a:defRPr sz="2200" b="1" u="sng">
                <a:solidFill>
                  <a:srgbClr val="3F4756"/>
                </a:solidFill>
              </a:defRPr>
            </a:pPr>
            <a:r>
              <a:rPr dirty="0">
                <a:solidFill>
                  <a:schemeClr val="bg1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https://regex101.com/</a:t>
            </a:r>
          </a:p>
        </p:txBody>
      </p:sp>
      <p:sp>
        <p:nvSpPr>
          <p:cNvPr id="1657" name="https://cheatography.com/davechild/cheat-sheets/regular-expressions/"/>
          <p:cNvSpPr txBox="1"/>
          <p:nvPr/>
        </p:nvSpPr>
        <p:spPr>
          <a:xfrm>
            <a:off x="3084328" y="11652903"/>
            <a:ext cx="10363374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2200" b="1" u="sng">
                <a:solidFill>
                  <a:srgbClr val="3F4756"/>
                </a:solidFill>
                <a:uFill>
                  <a:solidFill>
                    <a:srgbClr val="0000FF"/>
                  </a:solidFill>
                </a:uFill>
                <a:hlinkClick r:id="rId6"/>
              </a:defRPr>
            </a:lvl1pPr>
          </a:lstStyle>
          <a:p>
            <a:pPr>
              <a:defRPr>
                <a:uFillTx/>
              </a:defRPr>
            </a:pPr>
            <a:r>
              <a:rPr u="none" dirty="0">
                <a:solidFill>
                  <a:schemeClr val="bg1">
                    <a:lumMod val="50000"/>
                  </a:schemeClr>
                </a:solidFill>
                <a:uFill>
                  <a:solidFill>
                    <a:srgbClr val="0000FF"/>
                  </a:solidFill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https://cheatography.com/davechild/cheat-sheets/regular-expressions</a:t>
            </a:r>
            <a:r>
              <a:rPr dirty="0">
                <a:solidFill>
                  <a:schemeClr val="bg1">
                    <a:lumMod val="50000"/>
                  </a:schemeClr>
                </a:solidFill>
                <a:uFill>
                  <a:solidFill>
                    <a:srgbClr val="0000FF"/>
                  </a:solidFill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</a:p>
        </p:txBody>
      </p:sp>
      <p:sp>
        <p:nvSpPr>
          <p:cNvPr id="1658" name="Rectangle"/>
          <p:cNvSpPr/>
          <p:nvPr/>
        </p:nvSpPr>
        <p:spPr>
          <a:xfrm>
            <a:off x="2583824" y="11221911"/>
            <a:ext cx="19160419" cy="1321126"/>
          </a:xfrm>
          <a:prstGeom prst="rect">
            <a:avLst/>
          </a:prstGeom>
          <a:ln w="50800">
            <a:solidFill>
              <a:srgbClr val="3F4756"/>
            </a:solidFill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659" name="Line"/>
          <p:cNvSpPr/>
          <p:nvPr/>
        </p:nvSpPr>
        <p:spPr>
          <a:xfrm flipV="1">
            <a:off x="13667706" y="11252820"/>
            <a:ext cx="1" cy="1259310"/>
          </a:xfrm>
          <a:prstGeom prst="line">
            <a:avLst/>
          </a:prstGeom>
          <a:ln w="50800">
            <a:solidFill>
              <a:srgbClr val="3F4756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0" name="Regex Testers :"/>
          <p:cNvSpPr txBox="1"/>
          <p:nvPr/>
        </p:nvSpPr>
        <p:spPr>
          <a:xfrm>
            <a:off x="14210546" y="11601805"/>
            <a:ext cx="2726342" cy="52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 b="1"/>
            </a:lvl1pPr>
          </a:lstStyle>
          <a:p>
            <a:r>
              <a:rPr dirty="0"/>
              <a:t>Regex Testers :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Rectangle"/>
          <p:cNvSpPr/>
          <p:nvPr/>
        </p:nvSpPr>
        <p:spPr>
          <a:xfrm>
            <a:off x="3030" y="-36898"/>
            <a:ext cx="24365240" cy="25559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E2E2E2"/>
                </a:solidFill>
              </a:defRPr>
            </a:pPr>
            <a:endParaRPr/>
          </a:p>
        </p:txBody>
      </p:sp>
      <p:sp>
        <p:nvSpPr>
          <p:cNvPr id="451" name="Group 3"/>
          <p:cNvSpPr txBox="1"/>
          <p:nvPr/>
        </p:nvSpPr>
        <p:spPr>
          <a:xfrm>
            <a:off x="9815570" y="871019"/>
            <a:ext cx="601016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/>
            </a:lvl1pPr>
          </a:lstStyle>
          <a:p>
            <a:r>
              <a:t>TERMINOLOGY</a:t>
            </a:r>
          </a:p>
        </p:txBody>
      </p:sp>
      <p:sp>
        <p:nvSpPr>
          <p:cNvPr id="452" name="&gt;"/>
          <p:cNvSpPr txBox="1"/>
          <p:nvPr/>
        </p:nvSpPr>
        <p:spPr>
          <a:xfrm>
            <a:off x="19264819" y="12054362"/>
            <a:ext cx="378504" cy="612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E266E2-08DE-E25F-8FD3-671E3D0EB8F0}"/>
              </a:ext>
            </a:extLst>
          </p:cNvPr>
          <p:cNvSpPr txBox="1"/>
          <p:nvPr/>
        </p:nvSpPr>
        <p:spPr>
          <a:xfrm>
            <a:off x="18013447" y="12247594"/>
            <a:ext cx="8741014" cy="5718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>
              <a:lnSpc>
                <a:spcPts val="4000"/>
              </a:lnSpc>
              <a:buSzPct val="100000"/>
              <a:defRPr sz="2800" spc="300">
                <a:solidFill>
                  <a:srgbClr val="FFFFFF"/>
                </a:solidFill>
              </a:defRPr>
            </a:pPr>
            <a:r>
              <a:rPr lang="en-US" sz="2400" dirty="0"/>
              <a:t>* software == executable file</a:t>
            </a:r>
          </a:p>
        </p:txBody>
      </p:sp>
      <p:sp>
        <p:nvSpPr>
          <p:cNvPr id="453" name="TextBox 35"/>
          <p:cNvSpPr txBox="1"/>
          <p:nvPr/>
        </p:nvSpPr>
        <p:spPr>
          <a:xfrm>
            <a:off x="1125708" y="10688110"/>
            <a:ext cx="10586533" cy="2102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280735" indent="-280735">
              <a:lnSpc>
                <a:spcPct val="150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You open the terminal on your computer</a:t>
            </a:r>
          </a:p>
          <a:p>
            <a:pPr marL="280735" indent="-280735">
              <a:lnSpc>
                <a:spcPct val="150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Into the terminal you</a:t>
            </a:r>
            <a:r>
              <a:rPr sz="3000" dirty="0"/>
              <a:t> type bash commands </a:t>
            </a:r>
          </a:p>
          <a:p>
            <a:pPr marL="280735" indent="-280735">
              <a:lnSpc>
                <a:spcPct val="150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Commands are interpreted </a:t>
            </a:r>
            <a:r>
              <a:rPr lang="en-US" sz="3000" dirty="0"/>
              <a:t>by the shell</a:t>
            </a:r>
            <a:endParaRPr sz="3000" dirty="0"/>
          </a:p>
        </p:txBody>
      </p:sp>
      <p:grpSp>
        <p:nvGrpSpPr>
          <p:cNvPr id="499" name="Group"/>
          <p:cNvGrpSpPr/>
          <p:nvPr/>
        </p:nvGrpSpPr>
        <p:grpSpPr>
          <a:xfrm>
            <a:off x="146772" y="3430383"/>
            <a:ext cx="24837153" cy="8354177"/>
            <a:chOff x="0" y="0"/>
            <a:chExt cx="24837152" cy="8354176"/>
          </a:xfrm>
        </p:grpSpPr>
        <p:sp>
          <p:nvSpPr>
            <p:cNvPr id="454" name="TextBox 34"/>
            <p:cNvSpPr txBox="1"/>
            <p:nvPr/>
          </p:nvSpPr>
          <p:spPr>
            <a:xfrm>
              <a:off x="0" y="2233920"/>
              <a:ext cx="6272203" cy="54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ctr">
                <a:defRPr sz="2800" b="1" spc="311">
                  <a:solidFill>
                    <a:srgbClr val="FFFFFF"/>
                  </a:solidFill>
                </a:defRPr>
              </a:lvl1pPr>
            </a:lstStyle>
            <a:p>
              <a:r>
                <a:t>COMPUTER (Hardware)</a:t>
              </a:r>
            </a:p>
          </p:txBody>
        </p:sp>
        <p:sp>
          <p:nvSpPr>
            <p:cNvPr id="455" name="TextBox 34"/>
            <p:cNvSpPr txBox="1"/>
            <p:nvPr/>
          </p:nvSpPr>
          <p:spPr>
            <a:xfrm>
              <a:off x="1938750" y="4290241"/>
              <a:ext cx="6272205" cy="5464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ctr">
                <a:defRPr sz="2800" b="1" spc="311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OPERATING SYSTEM (GUI)</a:t>
              </a:r>
            </a:p>
          </p:txBody>
        </p:sp>
        <p:sp>
          <p:nvSpPr>
            <p:cNvPr id="456" name="TextBox 34"/>
            <p:cNvSpPr txBox="1"/>
            <p:nvPr/>
          </p:nvSpPr>
          <p:spPr>
            <a:xfrm>
              <a:off x="11915132" y="3223232"/>
              <a:ext cx="9327072" cy="9973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 algn="ctr">
                <a:defRPr sz="2800" b="1" spc="311">
                  <a:solidFill>
                    <a:srgbClr val="FFFFFF"/>
                  </a:solidFill>
                </a:defRPr>
              </a:pPr>
              <a:r>
                <a:t>BASH SHELL &amp;</a:t>
              </a:r>
            </a:p>
            <a:p>
              <a:pPr algn="ctr">
                <a:defRPr sz="2800" b="1" spc="311">
                  <a:solidFill>
                    <a:srgbClr val="FFFFFF"/>
                  </a:solidFill>
                </a:defRPr>
              </a:pPr>
              <a:r>
                <a:t>COMMAND INTEPRETER</a:t>
              </a:r>
            </a:p>
          </p:txBody>
        </p:sp>
        <p:sp>
          <p:nvSpPr>
            <p:cNvPr id="457" name="TextBox 34"/>
            <p:cNvSpPr txBox="1"/>
            <p:nvPr/>
          </p:nvSpPr>
          <p:spPr>
            <a:xfrm>
              <a:off x="4653602" y="5729872"/>
              <a:ext cx="6272205" cy="997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 algn="ctr">
                <a:defRPr sz="2800" b="1" spc="311">
                  <a:solidFill>
                    <a:srgbClr val="FFFFFF"/>
                  </a:solidFill>
                </a:defRPr>
              </a:pPr>
              <a:r>
                <a:rPr dirty="0"/>
                <a:t>FILES</a:t>
              </a:r>
              <a:r>
                <a:rPr lang="en-US" dirty="0"/>
                <a:t> &amp;</a:t>
              </a:r>
              <a:br>
                <a:rPr dirty="0"/>
              </a:br>
              <a:r>
                <a:rPr dirty="0"/>
                <a:t>SOFTWARE</a:t>
              </a:r>
              <a:r>
                <a:rPr lang="en-US" dirty="0"/>
                <a:t> *</a:t>
              </a:r>
              <a:endParaRPr dirty="0"/>
            </a:p>
          </p:txBody>
        </p:sp>
        <p:sp>
          <p:nvSpPr>
            <p:cNvPr id="458" name="TextBox 34"/>
            <p:cNvSpPr txBox="1"/>
            <p:nvPr/>
          </p:nvSpPr>
          <p:spPr>
            <a:xfrm>
              <a:off x="15002282" y="5293501"/>
              <a:ext cx="9834871" cy="9973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 algn="ctr">
                <a:defRPr sz="2800" b="1" spc="311">
                  <a:solidFill>
                    <a:srgbClr val="FFFFFF"/>
                  </a:solidFill>
                </a:defRPr>
              </a:pPr>
              <a:r>
                <a:t>TERMINAL - </a:t>
              </a:r>
            </a:p>
            <a:p>
              <a:pPr algn="ctr">
                <a:defRPr sz="2800" b="1" spc="311">
                  <a:solidFill>
                    <a:srgbClr val="FFFFFF"/>
                  </a:solidFill>
                </a:defRPr>
              </a:pPr>
              <a:r>
                <a:t>WRAPPER FOR SHELL</a:t>
              </a:r>
            </a:p>
          </p:txBody>
        </p:sp>
        <p:sp>
          <p:nvSpPr>
            <p:cNvPr id="459" name="Oval 6"/>
            <p:cNvSpPr/>
            <p:nvPr/>
          </p:nvSpPr>
          <p:spPr>
            <a:xfrm rot="16200000">
              <a:off x="3096317" y="0"/>
              <a:ext cx="1809564" cy="1809564"/>
            </a:xfrm>
            <a:prstGeom prst="ellipse">
              <a:avLst/>
            </a:prstGeom>
            <a:solidFill>
              <a:srgbClr val="FFC8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0" name="Oval 7"/>
            <p:cNvSpPr/>
            <p:nvPr/>
          </p:nvSpPr>
          <p:spPr>
            <a:xfrm rot="16200000">
              <a:off x="5933245" y="2182488"/>
              <a:ext cx="1802198" cy="1809564"/>
            </a:xfrm>
            <a:prstGeom prst="ellipse">
              <a:avLst/>
            </a:prstGeom>
            <a:solidFill>
              <a:srgbClr val="B6A99D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1" name="Oval 8"/>
            <p:cNvSpPr/>
            <p:nvPr/>
          </p:nvSpPr>
          <p:spPr>
            <a:xfrm rot="16200000">
              <a:off x="8750575" y="4371531"/>
              <a:ext cx="1802198" cy="180956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2" name="Oval 9"/>
            <p:cNvSpPr/>
            <p:nvPr/>
          </p:nvSpPr>
          <p:spPr>
            <a:xfrm rot="16200000">
              <a:off x="13087216" y="4437847"/>
              <a:ext cx="1807108" cy="1809565"/>
            </a:xfrm>
            <a:prstGeom prst="ellipse">
              <a:avLst/>
            </a:prstGeom>
            <a:solidFill>
              <a:srgbClr val="A4D2B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3" name="Group 28"/>
            <p:cNvSpPr/>
            <p:nvPr/>
          </p:nvSpPr>
          <p:spPr>
            <a:xfrm rot="16200000">
              <a:off x="8147956" y="2746556"/>
              <a:ext cx="1138567" cy="1809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600" y="18514"/>
                    <a:pt x="21600" y="18514"/>
                    <a:pt x="21600" y="18514"/>
                  </a:cubicBezTo>
                  <a:cubicBezTo>
                    <a:pt x="21600" y="20211"/>
                    <a:pt x="20310" y="21600"/>
                    <a:pt x="18733" y="21600"/>
                  </a:cubicBezTo>
                  <a:cubicBezTo>
                    <a:pt x="0" y="21600"/>
                    <a:pt x="0" y="21600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B6A99D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4" name="Line"/>
            <p:cNvSpPr/>
            <p:nvPr/>
          </p:nvSpPr>
          <p:spPr>
            <a:xfrm>
              <a:off x="10703562" y="5342629"/>
              <a:ext cx="2235318" cy="3"/>
            </a:xfrm>
            <a:prstGeom prst="line">
              <a:avLst/>
            </a:prstGeom>
            <a:noFill/>
            <a:ln w="63500" cap="flat">
              <a:solidFill>
                <a:srgbClr val="90C4C4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Group 28"/>
            <p:cNvSpPr/>
            <p:nvPr/>
          </p:nvSpPr>
          <p:spPr>
            <a:xfrm rot="16200000">
              <a:off x="5372148" y="567321"/>
              <a:ext cx="1138567" cy="18095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600" y="18514"/>
                    <a:pt x="21600" y="18514"/>
                    <a:pt x="21600" y="18514"/>
                  </a:cubicBezTo>
                  <a:cubicBezTo>
                    <a:pt x="21600" y="20211"/>
                    <a:pt x="20310" y="21600"/>
                    <a:pt x="18733" y="21600"/>
                  </a:cubicBezTo>
                  <a:cubicBezTo>
                    <a:pt x="0" y="21600"/>
                    <a:pt x="0" y="21600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FFC89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6" name="Group 28"/>
            <p:cNvSpPr/>
            <p:nvPr/>
          </p:nvSpPr>
          <p:spPr>
            <a:xfrm rot="16200000">
              <a:off x="15442666" y="4947934"/>
              <a:ext cx="1138568" cy="1938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600" y="18514"/>
                    <a:pt x="21600" y="18514"/>
                    <a:pt x="21600" y="18514"/>
                  </a:cubicBezTo>
                  <a:cubicBezTo>
                    <a:pt x="21600" y="20211"/>
                    <a:pt x="20310" y="21600"/>
                    <a:pt x="18733" y="21600"/>
                  </a:cubicBezTo>
                  <a:cubicBezTo>
                    <a:pt x="0" y="21600"/>
                    <a:pt x="0" y="21600"/>
                    <a:pt x="0" y="21600"/>
                  </a:cubicBezTo>
                </a:path>
              </a:pathLst>
            </a:custGeom>
            <a:noFill/>
            <a:ln w="63500" cap="flat">
              <a:solidFill>
                <a:schemeClr val="accent1">
                  <a:alpha val="68198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7" name="Shape"/>
            <p:cNvSpPr/>
            <p:nvPr/>
          </p:nvSpPr>
          <p:spPr>
            <a:xfrm>
              <a:off x="6300496" y="2595253"/>
              <a:ext cx="1067699" cy="9938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5" h="21600" extrusionOk="0">
                  <a:moveTo>
                    <a:pt x="464" y="0"/>
                  </a:moveTo>
                  <a:cubicBezTo>
                    <a:pt x="210" y="0"/>
                    <a:pt x="0" y="261"/>
                    <a:pt x="0" y="575"/>
                  </a:cubicBezTo>
                  <a:lnTo>
                    <a:pt x="0" y="17777"/>
                  </a:lnTo>
                  <a:cubicBezTo>
                    <a:pt x="0" y="18091"/>
                    <a:pt x="210" y="18354"/>
                    <a:pt x="464" y="18354"/>
                  </a:cubicBezTo>
                  <a:lnTo>
                    <a:pt x="9148" y="18354"/>
                  </a:lnTo>
                  <a:lnTo>
                    <a:pt x="9116" y="18513"/>
                  </a:lnTo>
                  <a:lnTo>
                    <a:pt x="8753" y="20763"/>
                  </a:lnTo>
                  <a:lnTo>
                    <a:pt x="7690" y="20763"/>
                  </a:lnTo>
                  <a:lnTo>
                    <a:pt x="7690" y="21600"/>
                  </a:lnTo>
                  <a:lnTo>
                    <a:pt x="13905" y="21600"/>
                  </a:lnTo>
                  <a:lnTo>
                    <a:pt x="13905" y="20763"/>
                  </a:lnTo>
                  <a:lnTo>
                    <a:pt x="12842" y="20763"/>
                  </a:lnTo>
                  <a:lnTo>
                    <a:pt x="12479" y="18513"/>
                  </a:lnTo>
                  <a:lnTo>
                    <a:pt x="12452" y="18354"/>
                  </a:lnTo>
                  <a:lnTo>
                    <a:pt x="21131" y="18354"/>
                  </a:lnTo>
                  <a:cubicBezTo>
                    <a:pt x="21384" y="18354"/>
                    <a:pt x="21595" y="18091"/>
                    <a:pt x="21595" y="17777"/>
                  </a:cubicBezTo>
                  <a:lnTo>
                    <a:pt x="21595" y="575"/>
                  </a:lnTo>
                  <a:cubicBezTo>
                    <a:pt x="21600" y="261"/>
                    <a:pt x="21389" y="0"/>
                    <a:pt x="21136" y="0"/>
                  </a:cubicBezTo>
                  <a:lnTo>
                    <a:pt x="464" y="0"/>
                  </a:lnTo>
                  <a:close/>
                  <a:moveTo>
                    <a:pt x="10800" y="542"/>
                  </a:moveTo>
                  <a:cubicBezTo>
                    <a:pt x="10913" y="542"/>
                    <a:pt x="11006" y="650"/>
                    <a:pt x="11006" y="797"/>
                  </a:cubicBezTo>
                  <a:cubicBezTo>
                    <a:pt x="11006" y="937"/>
                    <a:pt x="10913" y="1052"/>
                    <a:pt x="10800" y="1052"/>
                  </a:cubicBezTo>
                  <a:cubicBezTo>
                    <a:pt x="10686" y="1052"/>
                    <a:pt x="10594" y="937"/>
                    <a:pt x="10594" y="797"/>
                  </a:cubicBezTo>
                  <a:cubicBezTo>
                    <a:pt x="10594" y="656"/>
                    <a:pt x="10686" y="542"/>
                    <a:pt x="10800" y="542"/>
                  </a:cubicBezTo>
                  <a:close/>
                  <a:moveTo>
                    <a:pt x="1242" y="1734"/>
                  </a:moveTo>
                  <a:lnTo>
                    <a:pt x="20358" y="1734"/>
                  </a:lnTo>
                  <a:lnTo>
                    <a:pt x="20358" y="15233"/>
                  </a:lnTo>
                  <a:lnTo>
                    <a:pt x="1242" y="15233"/>
                  </a:lnTo>
                  <a:lnTo>
                    <a:pt x="1242" y="1734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solidFill>
                <a:srgbClr val="363D48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"/>
            <p:cNvSpPr/>
            <p:nvPr/>
          </p:nvSpPr>
          <p:spPr>
            <a:xfrm>
              <a:off x="6652326" y="2727666"/>
              <a:ext cx="395297" cy="4869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57" h="21600" extrusionOk="0">
                  <a:moveTo>
                    <a:pt x="11437" y="1630"/>
                  </a:moveTo>
                  <a:cubicBezTo>
                    <a:pt x="12387" y="611"/>
                    <a:pt x="14048" y="0"/>
                    <a:pt x="15235" y="0"/>
                  </a:cubicBezTo>
                  <a:cubicBezTo>
                    <a:pt x="15472" y="1223"/>
                    <a:pt x="14760" y="2445"/>
                    <a:pt x="13811" y="3464"/>
                  </a:cubicBezTo>
                  <a:cubicBezTo>
                    <a:pt x="13099" y="4279"/>
                    <a:pt x="11675" y="5094"/>
                    <a:pt x="10250" y="4891"/>
                  </a:cubicBezTo>
                  <a:cubicBezTo>
                    <a:pt x="10013" y="3668"/>
                    <a:pt x="10725" y="2445"/>
                    <a:pt x="11437" y="1630"/>
                  </a:cubicBezTo>
                  <a:close/>
                  <a:moveTo>
                    <a:pt x="18795" y="18951"/>
                  </a:moveTo>
                  <a:cubicBezTo>
                    <a:pt x="17609" y="20174"/>
                    <a:pt x="16659" y="21600"/>
                    <a:pt x="14760" y="21600"/>
                  </a:cubicBezTo>
                  <a:cubicBezTo>
                    <a:pt x="13099" y="21600"/>
                    <a:pt x="12624" y="20785"/>
                    <a:pt x="10725" y="20785"/>
                  </a:cubicBezTo>
                  <a:cubicBezTo>
                    <a:pt x="8826" y="20785"/>
                    <a:pt x="8114" y="21600"/>
                    <a:pt x="6690" y="21600"/>
                  </a:cubicBezTo>
                  <a:cubicBezTo>
                    <a:pt x="5028" y="21600"/>
                    <a:pt x="3604" y="20174"/>
                    <a:pt x="2655" y="18747"/>
                  </a:cubicBezTo>
                  <a:cubicBezTo>
                    <a:pt x="519" y="16098"/>
                    <a:pt x="-1143" y="11208"/>
                    <a:pt x="993" y="7947"/>
                  </a:cubicBezTo>
                  <a:cubicBezTo>
                    <a:pt x="2180" y="6317"/>
                    <a:pt x="4079" y="5298"/>
                    <a:pt x="6215" y="5298"/>
                  </a:cubicBezTo>
                  <a:cubicBezTo>
                    <a:pt x="7877" y="5298"/>
                    <a:pt x="9301" y="6113"/>
                    <a:pt x="10488" y="6113"/>
                  </a:cubicBezTo>
                  <a:cubicBezTo>
                    <a:pt x="11437" y="6113"/>
                    <a:pt x="13336" y="5094"/>
                    <a:pt x="15235" y="5094"/>
                  </a:cubicBezTo>
                  <a:cubicBezTo>
                    <a:pt x="15947" y="5298"/>
                    <a:pt x="18321" y="5502"/>
                    <a:pt x="19745" y="7336"/>
                  </a:cubicBezTo>
                  <a:cubicBezTo>
                    <a:pt x="19745" y="7336"/>
                    <a:pt x="17134" y="8762"/>
                    <a:pt x="17134" y="11411"/>
                  </a:cubicBezTo>
                  <a:cubicBezTo>
                    <a:pt x="17134" y="14672"/>
                    <a:pt x="20457" y="15894"/>
                    <a:pt x="20457" y="15894"/>
                  </a:cubicBezTo>
                  <a:cubicBezTo>
                    <a:pt x="20457" y="15894"/>
                    <a:pt x="19982" y="17321"/>
                    <a:pt x="18795" y="18951"/>
                  </a:cubicBezTo>
                  <a:close/>
                  <a:moveTo>
                    <a:pt x="18795" y="18951"/>
                  </a:moveTo>
                  <a:cubicBezTo>
                    <a:pt x="18795" y="18951"/>
                    <a:pt x="18795" y="18951"/>
                    <a:pt x="18795" y="18951"/>
                  </a:cubicBezTo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9" name="Oval 9"/>
            <p:cNvSpPr/>
            <p:nvPr/>
          </p:nvSpPr>
          <p:spPr>
            <a:xfrm rot="16200000">
              <a:off x="16058337" y="6545840"/>
              <a:ext cx="1807108" cy="1809565"/>
            </a:xfrm>
            <a:prstGeom prst="ellipse">
              <a:avLst/>
            </a:prstGeom>
            <a:solidFill>
              <a:schemeClr val="accent1">
                <a:alpha val="6819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70" name="Shape"/>
            <p:cNvSpPr/>
            <p:nvPr/>
          </p:nvSpPr>
          <p:spPr>
            <a:xfrm>
              <a:off x="16474523" y="6991784"/>
              <a:ext cx="974736" cy="917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29" y="0"/>
                  </a:moveTo>
                  <a:cubicBezTo>
                    <a:pt x="1200" y="0"/>
                    <a:pt x="1200" y="0"/>
                    <a:pt x="1200" y="0"/>
                  </a:cubicBezTo>
                  <a:cubicBezTo>
                    <a:pt x="514" y="0"/>
                    <a:pt x="0" y="751"/>
                    <a:pt x="0" y="1503"/>
                  </a:cubicBezTo>
                  <a:cubicBezTo>
                    <a:pt x="0" y="20097"/>
                    <a:pt x="0" y="20097"/>
                    <a:pt x="0" y="20097"/>
                  </a:cubicBezTo>
                  <a:cubicBezTo>
                    <a:pt x="0" y="21037"/>
                    <a:pt x="514" y="21600"/>
                    <a:pt x="1200" y="21600"/>
                  </a:cubicBezTo>
                  <a:cubicBezTo>
                    <a:pt x="20229" y="21600"/>
                    <a:pt x="20229" y="21600"/>
                    <a:pt x="20229" y="21600"/>
                  </a:cubicBezTo>
                  <a:cubicBezTo>
                    <a:pt x="20914" y="21600"/>
                    <a:pt x="21600" y="21037"/>
                    <a:pt x="21600" y="20097"/>
                  </a:cubicBezTo>
                  <a:cubicBezTo>
                    <a:pt x="21600" y="1503"/>
                    <a:pt x="21600" y="1503"/>
                    <a:pt x="21600" y="1503"/>
                  </a:cubicBezTo>
                  <a:cubicBezTo>
                    <a:pt x="21600" y="751"/>
                    <a:pt x="20914" y="0"/>
                    <a:pt x="20229" y="0"/>
                  </a:cubicBezTo>
                  <a:close/>
                  <a:moveTo>
                    <a:pt x="16286" y="2442"/>
                  </a:moveTo>
                  <a:cubicBezTo>
                    <a:pt x="16286" y="2254"/>
                    <a:pt x="16629" y="1878"/>
                    <a:pt x="16800" y="1878"/>
                  </a:cubicBezTo>
                  <a:cubicBezTo>
                    <a:pt x="17314" y="1878"/>
                    <a:pt x="17314" y="1878"/>
                    <a:pt x="17314" y="1878"/>
                  </a:cubicBezTo>
                  <a:cubicBezTo>
                    <a:pt x="17486" y="1878"/>
                    <a:pt x="17829" y="2254"/>
                    <a:pt x="17829" y="2442"/>
                  </a:cubicBezTo>
                  <a:cubicBezTo>
                    <a:pt x="17829" y="3005"/>
                    <a:pt x="17829" y="3005"/>
                    <a:pt x="17829" y="3005"/>
                  </a:cubicBezTo>
                  <a:cubicBezTo>
                    <a:pt x="17829" y="3381"/>
                    <a:pt x="17486" y="3569"/>
                    <a:pt x="17314" y="3569"/>
                  </a:cubicBezTo>
                  <a:cubicBezTo>
                    <a:pt x="16800" y="3569"/>
                    <a:pt x="16800" y="3569"/>
                    <a:pt x="16800" y="3569"/>
                  </a:cubicBezTo>
                  <a:cubicBezTo>
                    <a:pt x="16629" y="3569"/>
                    <a:pt x="16286" y="3381"/>
                    <a:pt x="16286" y="3005"/>
                  </a:cubicBezTo>
                  <a:lnTo>
                    <a:pt x="16286" y="2442"/>
                  </a:lnTo>
                  <a:close/>
                  <a:moveTo>
                    <a:pt x="14057" y="2442"/>
                  </a:moveTo>
                  <a:cubicBezTo>
                    <a:pt x="14057" y="2254"/>
                    <a:pt x="14400" y="1878"/>
                    <a:pt x="14571" y="1878"/>
                  </a:cubicBezTo>
                  <a:cubicBezTo>
                    <a:pt x="15086" y="1878"/>
                    <a:pt x="15086" y="1878"/>
                    <a:pt x="15086" y="1878"/>
                  </a:cubicBezTo>
                  <a:cubicBezTo>
                    <a:pt x="15257" y="1878"/>
                    <a:pt x="15600" y="2254"/>
                    <a:pt x="15600" y="2442"/>
                  </a:cubicBezTo>
                  <a:cubicBezTo>
                    <a:pt x="15600" y="3005"/>
                    <a:pt x="15600" y="3005"/>
                    <a:pt x="15600" y="3005"/>
                  </a:cubicBezTo>
                  <a:cubicBezTo>
                    <a:pt x="15600" y="3381"/>
                    <a:pt x="15257" y="3569"/>
                    <a:pt x="15086" y="3569"/>
                  </a:cubicBezTo>
                  <a:cubicBezTo>
                    <a:pt x="14571" y="3569"/>
                    <a:pt x="14571" y="3569"/>
                    <a:pt x="14571" y="3569"/>
                  </a:cubicBezTo>
                  <a:cubicBezTo>
                    <a:pt x="14400" y="3569"/>
                    <a:pt x="14057" y="3381"/>
                    <a:pt x="14057" y="3005"/>
                  </a:cubicBezTo>
                  <a:lnTo>
                    <a:pt x="14057" y="2442"/>
                  </a:lnTo>
                  <a:close/>
                  <a:moveTo>
                    <a:pt x="20057" y="19910"/>
                  </a:moveTo>
                  <a:cubicBezTo>
                    <a:pt x="1543" y="19910"/>
                    <a:pt x="1543" y="19910"/>
                    <a:pt x="1543" y="19910"/>
                  </a:cubicBezTo>
                  <a:cubicBezTo>
                    <a:pt x="1543" y="5071"/>
                    <a:pt x="1543" y="5071"/>
                    <a:pt x="1543" y="5071"/>
                  </a:cubicBezTo>
                  <a:cubicBezTo>
                    <a:pt x="20057" y="5071"/>
                    <a:pt x="20057" y="5071"/>
                    <a:pt x="20057" y="5071"/>
                  </a:cubicBezTo>
                  <a:lnTo>
                    <a:pt x="20057" y="19910"/>
                  </a:lnTo>
                  <a:close/>
                  <a:moveTo>
                    <a:pt x="20057" y="3005"/>
                  </a:moveTo>
                  <a:cubicBezTo>
                    <a:pt x="20057" y="3381"/>
                    <a:pt x="19886" y="3569"/>
                    <a:pt x="19543" y="3569"/>
                  </a:cubicBezTo>
                  <a:cubicBezTo>
                    <a:pt x="19029" y="3569"/>
                    <a:pt x="19029" y="3569"/>
                    <a:pt x="19029" y="3569"/>
                  </a:cubicBezTo>
                  <a:cubicBezTo>
                    <a:pt x="18857" y="3569"/>
                    <a:pt x="18514" y="3381"/>
                    <a:pt x="18514" y="3005"/>
                  </a:cubicBezTo>
                  <a:cubicBezTo>
                    <a:pt x="18514" y="2442"/>
                    <a:pt x="18514" y="2442"/>
                    <a:pt x="18514" y="2442"/>
                  </a:cubicBezTo>
                  <a:cubicBezTo>
                    <a:pt x="18514" y="2254"/>
                    <a:pt x="18857" y="1878"/>
                    <a:pt x="19029" y="1878"/>
                  </a:cubicBezTo>
                  <a:cubicBezTo>
                    <a:pt x="19543" y="1878"/>
                    <a:pt x="19543" y="1878"/>
                    <a:pt x="19543" y="1878"/>
                  </a:cubicBezTo>
                  <a:cubicBezTo>
                    <a:pt x="19886" y="1878"/>
                    <a:pt x="20057" y="2254"/>
                    <a:pt x="20057" y="2442"/>
                  </a:cubicBezTo>
                  <a:lnTo>
                    <a:pt x="20057" y="3005"/>
                  </a:lnTo>
                  <a:close/>
                  <a:moveTo>
                    <a:pt x="4629" y="13148"/>
                  </a:moveTo>
                  <a:cubicBezTo>
                    <a:pt x="8057" y="14838"/>
                    <a:pt x="8057" y="14838"/>
                    <a:pt x="8057" y="14838"/>
                  </a:cubicBezTo>
                  <a:cubicBezTo>
                    <a:pt x="8057" y="14838"/>
                    <a:pt x="8229" y="14838"/>
                    <a:pt x="8400" y="14838"/>
                  </a:cubicBezTo>
                  <a:cubicBezTo>
                    <a:pt x="8400" y="14838"/>
                    <a:pt x="8571" y="14838"/>
                    <a:pt x="8743" y="14838"/>
                  </a:cubicBezTo>
                  <a:cubicBezTo>
                    <a:pt x="8914" y="14650"/>
                    <a:pt x="9086" y="14463"/>
                    <a:pt x="9086" y="14275"/>
                  </a:cubicBezTo>
                  <a:cubicBezTo>
                    <a:pt x="9086" y="14087"/>
                    <a:pt x="9086" y="14087"/>
                    <a:pt x="9086" y="14087"/>
                  </a:cubicBezTo>
                  <a:cubicBezTo>
                    <a:pt x="9086" y="13899"/>
                    <a:pt x="8914" y="13523"/>
                    <a:pt x="8571" y="13523"/>
                  </a:cubicBezTo>
                  <a:cubicBezTo>
                    <a:pt x="6514" y="12397"/>
                    <a:pt x="6514" y="12397"/>
                    <a:pt x="6514" y="12397"/>
                  </a:cubicBezTo>
                  <a:cubicBezTo>
                    <a:pt x="8571" y="11270"/>
                    <a:pt x="8571" y="11270"/>
                    <a:pt x="8571" y="11270"/>
                  </a:cubicBezTo>
                  <a:cubicBezTo>
                    <a:pt x="8914" y="11082"/>
                    <a:pt x="9086" y="10894"/>
                    <a:pt x="9086" y="10518"/>
                  </a:cubicBezTo>
                  <a:cubicBezTo>
                    <a:pt x="9086" y="10518"/>
                    <a:pt x="9086" y="10518"/>
                    <a:pt x="9086" y="10518"/>
                  </a:cubicBezTo>
                  <a:cubicBezTo>
                    <a:pt x="9086" y="10330"/>
                    <a:pt x="8914" y="10143"/>
                    <a:pt x="8743" y="9955"/>
                  </a:cubicBezTo>
                  <a:cubicBezTo>
                    <a:pt x="8571" y="9955"/>
                    <a:pt x="8400" y="9767"/>
                    <a:pt x="8400" y="9767"/>
                  </a:cubicBezTo>
                  <a:cubicBezTo>
                    <a:pt x="8229" y="9767"/>
                    <a:pt x="8057" y="9955"/>
                    <a:pt x="8057" y="9955"/>
                  </a:cubicBezTo>
                  <a:cubicBezTo>
                    <a:pt x="4629" y="11645"/>
                    <a:pt x="4629" y="11645"/>
                    <a:pt x="4629" y="11645"/>
                  </a:cubicBezTo>
                  <a:cubicBezTo>
                    <a:pt x="4286" y="11833"/>
                    <a:pt x="4114" y="12021"/>
                    <a:pt x="4114" y="12397"/>
                  </a:cubicBezTo>
                  <a:cubicBezTo>
                    <a:pt x="4114" y="12397"/>
                    <a:pt x="4114" y="12397"/>
                    <a:pt x="4114" y="12397"/>
                  </a:cubicBezTo>
                  <a:cubicBezTo>
                    <a:pt x="4114" y="12772"/>
                    <a:pt x="4286" y="12960"/>
                    <a:pt x="4629" y="13148"/>
                  </a:cubicBezTo>
                  <a:close/>
                  <a:moveTo>
                    <a:pt x="9086" y="16717"/>
                  </a:moveTo>
                  <a:cubicBezTo>
                    <a:pt x="9257" y="16904"/>
                    <a:pt x="9429" y="17092"/>
                    <a:pt x="9600" y="17092"/>
                  </a:cubicBezTo>
                  <a:cubicBezTo>
                    <a:pt x="9600" y="17092"/>
                    <a:pt x="9600" y="17092"/>
                    <a:pt x="9600" y="17092"/>
                  </a:cubicBezTo>
                  <a:cubicBezTo>
                    <a:pt x="9943" y="17092"/>
                    <a:pt x="10114" y="16717"/>
                    <a:pt x="10286" y="16529"/>
                  </a:cubicBezTo>
                  <a:cubicBezTo>
                    <a:pt x="12514" y="8640"/>
                    <a:pt x="12514" y="8640"/>
                    <a:pt x="12514" y="8640"/>
                  </a:cubicBezTo>
                  <a:cubicBezTo>
                    <a:pt x="12686" y="8452"/>
                    <a:pt x="12514" y="8264"/>
                    <a:pt x="12514" y="8077"/>
                  </a:cubicBezTo>
                  <a:cubicBezTo>
                    <a:pt x="12343" y="7889"/>
                    <a:pt x="12171" y="7701"/>
                    <a:pt x="11829" y="7701"/>
                  </a:cubicBezTo>
                  <a:cubicBezTo>
                    <a:pt x="11829" y="7701"/>
                    <a:pt x="11829" y="7701"/>
                    <a:pt x="11829" y="7701"/>
                  </a:cubicBezTo>
                  <a:cubicBezTo>
                    <a:pt x="11657" y="7701"/>
                    <a:pt x="11314" y="7889"/>
                    <a:pt x="11314" y="8264"/>
                  </a:cubicBezTo>
                  <a:cubicBezTo>
                    <a:pt x="8914" y="15965"/>
                    <a:pt x="8914" y="15965"/>
                    <a:pt x="8914" y="15965"/>
                  </a:cubicBezTo>
                  <a:cubicBezTo>
                    <a:pt x="8914" y="16341"/>
                    <a:pt x="8914" y="16529"/>
                    <a:pt x="9086" y="16717"/>
                  </a:cubicBezTo>
                  <a:close/>
                  <a:moveTo>
                    <a:pt x="12514" y="10518"/>
                  </a:moveTo>
                  <a:cubicBezTo>
                    <a:pt x="12514" y="10894"/>
                    <a:pt x="12686" y="11082"/>
                    <a:pt x="12857" y="11270"/>
                  </a:cubicBezTo>
                  <a:cubicBezTo>
                    <a:pt x="15086" y="12397"/>
                    <a:pt x="15086" y="12397"/>
                    <a:pt x="15086" y="12397"/>
                  </a:cubicBezTo>
                  <a:cubicBezTo>
                    <a:pt x="12857" y="13523"/>
                    <a:pt x="12857" y="13523"/>
                    <a:pt x="12857" y="13523"/>
                  </a:cubicBezTo>
                  <a:cubicBezTo>
                    <a:pt x="12686" y="13523"/>
                    <a:pt x="12514" y="13899"/>
                    <a:pt x="12514" y="14087"/>
                  </a:cubicBezTo>
                  <a:cubicBezTo>
                    <a:pt x="12514" y="14275"/>
                    <a:pt x="12514" y="14275"/>
                    <a:pt x="12514" y="14275"/>
                  </a:cubicBezTo>
                  <a:cubicBezTo>
                    <a:pt x="12514" y="14463"/>
                    <a:pt x="12514" y="14650"/>
                    <a:pt x="12857" y="14838"/>
                  </a:cubicBezTo>
                  <a:cubicBezTo>
                    <a:pt x="12857" y="14838"/>
                    <a:pt x="13029" y="14838"/>
                    <a:pt x="13200" y="14838"/>
                  </a:cubicBezTo>
                  <a:cubicBezTo>
                    <a:pt x="13200" y="14838"/>
                    <a:pt x="13371" y="14838"/>
                    <a:pt x="13371" y="14838"/>
                  </a:cubicBezTo>
                  <a:cubicBezTo>
                    <a:pt x="16971" y="13148"/>
                    <a:pt x="16971" y="13148"/>
                    <a:pt x="16971" y="13148"/>
                  </a:cubicBezTo>
                  <a:cubicBezTo>
                    <a:pt x="17143" y="12960"/>
                    <a:pt x="17314" y="12772"/>
                    <a:pt x="17314" y="12397"/>
                  </a:cubicBezTo>
                  <a:cubicBezTo>
                    <a:pt x="17314" y="12397"/>
                    <a:pt x="17314" y="12397"/>
                    <a:pt x="17314" y="12397"/>
                  </a:cubicBezTo>
                  <a:cubicBezTo>
                    <a:pt x="17314" y="12021"/>
                    <a:pt x="17143" y="11833"/>
                    <a:pt x="16971" y="11645"/>
                  </a:cubicBezTo>
                  <a:cubicBezTo>
                    <a:pt x="13371" y="9955"/>
                    <a:pt x="13371" y="9955"/>
                    <a:pt x="13371" y="9955"/>
                  </a:cubicBezTo>
                  <a:cubicBezTo>
                    <a:pt x="13371" y="9955"/>
                    <a:pt x="13200" y="9767"/>
                    <a:pt x="13200" y="9767"/>
                  </a:cubicBezTo>
                  <a:cubicBezTo>
                    <a:pt x="13029" y="9767"/>
                    <a:pt x="12857" y="9955"/>
                    <a:pt x="12857" y="9955"/>
                  </a:cubicBezTo>
                  <a:cubicBezTo>
                    <a:pt x="12514" y="10143"/>
                    <a:pt x="12514" y="10330"/>
                    <a:pt x="12514" y="10518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grpSp>
          <p:nvGrpSpPr>
            <p:cNvPr id="488" name="Group"/>
            <p:cNvGrpSpPr/>
            <p:nvPr/>
          </p:nvGrpSpPr>
          <p:grpSpPr>
            <a:xfrm>
              <a:off x="3407565" y="320794"/>
              <a:ext cx="1136809" cy="1138568"/>
              <a:chOff x="-1" y="0"/>
              <a:chExt cx="1136808" cy="1138567"/>
            </a:xfrm>
          </p:grpSpPr>
          <p:sp>
            <p:nvSpPr>
              <p:cNvPr id="471" name="Rounded Rectangle"/>
              <p:cNvSpPr/>
              <p:nvPr/>
            </p:nvSpPr>
            <p:spPr>
              <a:xfrm>
                <a:off x="223230" y="225411"/>
                <a:ext cx="690346" cy="690345"/>
              </a:xfrm>
              <a:prstGeom prst="roundRect">
                <a:avLst>
                  <a:gd name="adj" fmla="val 15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2" name="Rounded Rectangle"/>
              <p:cNvSpPr/>
              <p:nvPr/>
            </p:nvSpPr>
            <p:spPr>
              <a:xfrm>
                <a:off x="301361" y="-1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3" name="Rounded Rectangle"/>
              <p:cNvSpPr/>
              <p:nvPr/>
            </p:nvSpPr>
            <p:spPr>
              <a:xfrm>
                <a:off x="454277" y="-1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4" name="Rounded Rectangle"/>
              <p:cNvSpPr/>
              <p:nvPr/>
            </p:nvSpPr>
            <p:spPr>
              <a:xfrm>
                <a:off x="607195" y="-1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5" name="Rounded Rectangle"/>
              <p:cNvSpPr/>
              <p:nvPr/>
            </p:nvSpPr>
            <p:spPr>
              <a:xfrm>
                <a:off x="760111" y="-1"/>
                <a:ext cx="72282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6" name="Rounded Rectangle"/>
              <p:cNvSpPr/>
              <p:nvPr/>
            </p:nvSpPr>
            <p:spPr>
              <a:xfrm>
                <a:off x="297789" y="947944"/>
                <a:ext cx="72283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7" name="Rounded Rectangle"/>
              <p:cNvSpPr/>
              <p:nvPr/>
            </p:nvSpPr>
            <p:spPr>
              <a:xfrm>
                <a:off x="450707" y="947944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8" name="Rounded Rectangle"/>
              <p:cNvSpPr/>
              <p:nvPr/>
            </p:nvSpPr>
            <p:spPr>
              <a:xfrm>
                <a:off x="603624" y="947944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9" name="Rounded Rectangle"/>
              <p:cNvSpPr/>
              <p:nvPr/>
            </p:nvSpPr>
            <p:spPr>
              <a:xfrm>
                <a:off x="756540" y="947944"/>
                <a:ext cx="72282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0" name="Rounded Rectangle"/>
              <p:cNvSpPr/>
              <p:nvPr/>
            </p:nvSpPr>
            <p:spPr>
              <a:xfrm rot="16200000">
                <a:off x="1005355" y="273618"/>
                <a:ext cx="72282" cy="190623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1" name="Rounded Rectangle"/>
              <p:cNvSpPr/>
              <p:nvPr/>
            </p:nvSpPr>
            <p:spPr>
              <a:xfrm rot="16200000">
                <a:off x="1005355" y="415722"/>
                <a:ext cx="72282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2" name="Rounded Rectangle"/>
              <p:cNvSpPr/>
              <p:nvPr/>
            </p:nvSpPr>
            <p:spPr>
              <a:xfrm rot="16200000">
                <a:off x="1005355" y="558144"/>
                <a:ext cx="72282" cy="190625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3" name="Rounded Rectangle"/>
              <p:cNvSpPr/>
              <p:nvPr/>
            </p:nvSpPr>
            <p:spPr>
              <a:xfrm rot="16200000">
                <a:off x="1005355" y="700567"/>
                <a:ext cx="72282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4" name="Rounded Rectangle"/>
              <p:cNvSpPr/>
              <p:nvPr/>
            </p:nvSpPr>
            <p:spPr>
              <a:xfrm rot="16200000">
                <a:off x="59170" y="261797"/>
                <a:ext cx="72281" cy="190623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5" name="Rounded Rectangle"/>
              <p:cNvSpPr/>
              <p:nvPr/>
            </p:nvSpPr>
            <p:spPr>
              <a:xfrm rot="16200000">
                <a:off x="59170" y="403901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6" name="Rounded Rectangle"/>
              <p:cNvSpPr/>
              <p:nvPr/>
            </p:nvSpPr>
            <p:spPr>
              <a:xfrm rot="16200000">
                <a:off x="59170" y="546323"/>
                <a:ext cx="72281" cy="190625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7" name="Rounded Rectangle"/>
              <p:cNvSpPr/>
              <p:nvPr/>
            </p:nvSpPr>
            <p:spPr>
              <a:xfrm rot="16200000">
                <a:off x="59170" y="688746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489" name="Shape"/>
            <p:cNvSpPr/>
            <p:nvPr/>
          </p:nvSpPr>
          <p:spPr>
            <a:xfrm>
              <a:off x="13456922" y="4890422"/>
              <a:ext cx="1067694" cy="9576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0"/>
                  </a:moveTo>
                  <a:cubicBezTo>
                    <a:pt x="7108" y="0"/>
                    <a:pt x="7018" y="37"/>
                    <a:pt x="6952" y="103"/>
                  </a:cubicBezTo>
                  <a:lnTo>
                    <a:pt x="103" y="6951"/>
                  </a:lnTo>
                  <a:cubicBezTo>
                    <a:pt x="65" y="6989"/>
                    <a:pt x="91" y="7054"/>
                    <a:pt x="145" y="7054"/>
                  </a:cubicBezTo>
                  <a:lnTo>
                    <a:pt x="14172" y="7054"/>
                  </a:lnTo>
                  <a:cubicBezTo>
                    <a:pt x="14214" y="7054"/>
                    <a:pt x="14253" y="7038"/>
                    <a:pt x="14283" y="7008"/>
                  </a:cubicBezTo>
                  <a:lnTo>
                    <a:pt x="21210" y="81"/>
                  </a:lnTo>
                  <a:cubicBezTo>
                    <a:pt x="21240" y="51"/>
                    <a:pt x="21219" y="0"/>
                    <a:pt x="21176" y="0"/>
                  </a:cubicBezTo>
                  <a:lnTo>
                    <a:pt x="7201" y="0"/>
                  </a:lnTo>
                  <a:close/>
                  <a:moveTo>
                    <a:pt x="21571" y="380"/>
                  </a:moveTo>
                  <a:cubicBezTo>
                    <a:pt x="21555" y="373"/>
                    <a:pt x="21534" y="375"/>
                    <a:pt x="21519" y="390"/>
                  </a:cubicBezTo>
                  <a:lnTo>
                    <a:pt x="14597" y="7312"/>
                  </a:lnTo>
                  <a:cubicBezTo>
                    <a:pt x="14564" y="7345"/>
                    <a:pt x="14546" y="7389"/>
                    <a:pt x="14546" y="7435"/>
                  </a:cubicBezTo>
                  <a:lnTo>
                    <a:pt x="14546" y="21490"/>
                  </a:lnTo>
                  <a:cubicBezTo>
                    <a:pt x="14546" y="21530"/>
                    <a:pt x="14594" y="21550"/>
                    <a:pt x="14622" y="21522"/>
                  </a:cubicBezTo>
                  <a:lnTo>
                    <a:pt x="21490" y="14622"/>
                  </a:lnTo>
                  <a:cubicBezTo>
                    <a:pt x="21561" y="14552"/>
                    <a:pt x="21600" y="14457"/>
                    <a:pt x="21600" y="14357"/>
                  </a:cubicBezTo>
                  <a:lnTo>
                    <a:pt x="21600" y="424"/>
                  </a:lnTo>
                  <a:cubicBezTo>
                    <a:pt x="21600" y="402"/>
                    <a:pt x="21588" y="387"/>
                    <a:pt x="21571" y="380"/>
                  </a:cubicBezTo>
                  <a:close/>
                  <a:moveTo>
                    <a:pt x="78" y="7491"/>
                  </a:moveTo>
                  <a:cubicBezTo>
                    <a:pt x="34" y="7491"/>
                    <a:pt x="0" y="7527"/>
                    <a:pt x="0" y="7570"/>
                  </a:cubicBezTo>
                  <a:lnTo>
                    <a:pt x="0" y="21522"/>
                  </a:lnTo>
                  <a:cubicBezTo>
                    <a:pt x="0" y="21566"/>
                    <a:pt x="34" y="21600"/>
                    <a:pt x="78" y="21600"/>
                  </a:cubicBezTo>
                  <a:lnTo>
                    <a:pt x="14030" y="21600"/>
                  </a:lnTo>
                  <a:cubicBezTo>
                    <a:pt x="14073" y="21600"/>
                    <a:pt x="14109" y="21566"/>
                    <a:pt x="14109" y="21522"/>
                  </a:cubicBezTo>
                  <a:lnTo>
                    <a:pt x="14109" y="7570"/>
                  </a:lnTo>
                  <a:cubicBezTo>
                    <a:pt x="14109" y="7527"/>
                    <a:pt x="14073" y="7491"/>
                    <a:pt x="14030" y="7491"/>
                  </a:cubicBezTo>
                  <a:lnTo>
                    <a:pt x="78" y="7491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solidFill>
                <a:srgbClr val="E2E2E2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0" name="$_"/>
            <p:cNvSpPr txBox="1"/>
            <p:nvPr/>
          </p:nvSpPr>
          <p:spPr>
            <a:xfrm>
              <a:off x="13513975" y="5166893"/>
              <a:ext cx="698912" cy="6058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 sz="3000" b="1">
                  <a:solidFill>
                    <a:srgbClr val="FFFFFF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t>$_</a:t>
              </a:r>
              <a:r>
                <a:rPr>
                  <a:latin typeface="+mn-lt"/>
                  <a:ea typeface="+mn-ea"/>
                  <a:cs typeface="+mn-cs"/>
                  <a:sym typeface="Helvetica"/>
                </a:rPr>
                <a:t> </a:t>
              </a:r>
            </a:p>
          </p:txBody>
        </p:sp>
        <p:sp>
          <p:nvSpPr>
            <p:cNvPr id="491" name="Shape"/>
            <p:cNvSpPr/>
            <p:nvPr/>
          </p:nvSpPr>
          <p:spPr>
            <a:xfrm>
              <a:off x="9193518" y="4707030"/>
              <a:ext cx="942839" cy="1138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94"/>
                  </a:moveTo>
                  <a:cubicBezTo>
                    <a:pt x="21600" y="18429"/>
                    <a:pt x="21600" y="18429"/>
                    <a:pt x="21600" y="18429"/>
                  </a:cubicBezTo>
                  <a:cubicBezTo>
                    <a:pt x="21600" y="18628"/>
                    <a:pt x="21346" y="18826"/>
                    <a:pt x="21092" y="18826"/>
                  </a:cubicBezTo>
                  <a:cubicBezTo>
                    <a:pt x="19821" y="18826"/>
                    <a:pt x="19821" y="18826"/>
                    <a:pt x="19821" y="18826"/>
                  </a:cubicBezTo>
                  <a:cubicBezTo>
                    <a:pt x="19821" y="1982"/>
                    <a:pt x="19821" y="1982"/>
                    <a:pt x="19821" y="1982"/>
                  </a:cubicBezTo>
                  <a:cubicBezTo>
                    <a:pt x="19821" y="1783"/>
                    <a:pt x="19313" y="1585"/>
                    <a:pt x="19059" y="1585"/>
                  </a:cubicBezTo>
                  <a:cubicBezTo>
                    <a:pt x="3812" y="1585"/>
                    <a:pt x="3812" y="1585"/>
                    <a:pt x="3812" y="1585"/>
                  </a:cubicBezTo>
                  <a:cubicBezTo>
                    <a:pt x="3812" y="594"/>
                    <a:pt x="3812" y="594"/>
                    <a:pt x="3812" y="594"/>
                  </a:cubicBezTo>
                  <a:cubicBezTo>
                    <a:pt x="3812" y="198"/>
                    <a:pt x="4066" y="0"/>
                    <a:pt x="4320" y="0"/>
                  </a:cubicBezTo>
                  <a:cubicBezTo>
                    <a:pt x="21092" y="0"/>
                    <a:pt x="21092" y="0"/>
                    <a:pt x="21092" y="0"/>
                  </a:cubicBezTo>
                  <a:cubicBezTo>
                    <a:pt x="21346" y="0"/>
                    <a:pt x="21600" y="198"/>
                    <a:pt x="21600" y="594"/>
                  </a:cubicBezTo>
                  <a:close/>
                  <a:moveTo>
                    <a:pt x="17788" y="3567"/>
                  </a:moveTo>
                  <a:cubicBezTo>
                    <a:pt x="17788" y="21006"/>
                    <a:pt x="17788" y="21006"/>
                    <a:pt x="17788" y="21006"/>
                  </a:cubicBezTo>
                  <a:cubicBezTo>
                    <a:pt x="17788" y="21204"/>
                    <a:pt x="17534" y="21600"/>
                    <a:pt x="17280" y="21600"/>
                  </a:cubicBezTo>
                  <a:cubicBezTo>
                    <a:pt x="508" y="21600"/>
                    <a:pt x="508" y="21600"/>
                    <a:pt x="508" y="21600"/>
                  </a:cubicBezTo>
                  <a:cubicBezTo>
                    <a:pt x="254" y="21600"/>
                    <a:pt x="0" y="21204"/>
                    <a:pt x="0" y="21006"/>
                  </a:cubicBezTo>
                  <a:cubicBezTo>
                    <a:pt x="0" y="3567"/>
                    <a:pt x="0" y="3567"/>
                    <a:pt x="0" y="3567"/>
                  </a:cubicBezTo>
                  <a:cubicBezTo>
                    <a:pt x="0" y="3171"/>
                    <a:pt x="254" y="2972"/>
                    <a:pt x="508" y="2972"/>
                  </a:cubicBezTo>
                  <a:cubicBezTo>
                    <a:pt x="17280" y="2972"/>
                    <a:pt x="17280" y="2972"/>
                    <a:pt x="17280" y="2972"/>
                  </a:cubicBezTo>
                  <a:cubicBezTo>
                    <a:pt x="17534" y="2972"/>
                    <a:pt x="17788" y="3171"/>
                    <a:pt x="17788" y="3567"/>
                  </a:cubicBezTo>
                  <a:close/>
                  <a:moveTo>
                    <a:pt x="2541" y="9908"/>
                  </a:moveTo>
                  <a:cubicBezTo>
                    <a:pt x="2541" y="10305"/>
                    <a:pt x="2795" y="10503"/>
                    <a:pt x="3049" y="10503"/>
                  </a:cubicBezTo>
                  <a:cubicBezTo>
                    <a:pt x="12706" y="10503"/>
                    <a:pt x="12706" y="10503"/>
                    <a:pt x="12706" y="10503"/>
                  </a:cubicBezTo>
                  <a:cubicBezTo>
                    <a:pt x="13214" y="10503"/>
                    <a:pt x="13468" y="10305"/>
                    <a:pt x="13468" y="9908"/>
                  </a:cubicBezTo>
                  <a:cubicBezTo>
                    <a:pt x="13468" y="9710"/>
                    <a:pt x="13214" y="9512"/>
                    <a:pt x="12706" y="9512"/>
                  </a:cubicBezTo>
                  <a:cubicBezTo>
                    <a:pt x="3049" y="9512"/>
                    <a:pt x="3049" y="9512"/>
                    <a:pt x="3049" y="9512"/>
                  </a:cubicBezTo>
                  <a:cubicBezTo>
                    <a:pt x="2795" y="9512"/>
                    <a:pt x="2541" y="9710"/>
                    <a:pt x="2541" y="9908"/>
                  </a:cubicBezTo>
                  <a:close/>
                  <a:moveTo>
                    <a:pt x="3049" y="8323"/>
                  </a:moveTo>
                  <a:cubicBezTo>
                    <a:pt x="9148" y="8323"/>
                    <a:pt x="9148" y="8323"/>
                    <a:pt x="9148" y="8323"/>
                  </a:cubicBezTo>
                  <a:cubicBezTo>
                    <a:pt x="9402" y="8323"/>
                    <a:pt x="9656" y="8125"/>
                    <a:pt x="9656" y="7927"/>
                  </a:cubicBezTo>
                  <a:cubicBezTo>
                    <a:pt x="9656" y="7530"/>
                    <a:pt x="9402" y="7332"/>
                    <a:pt x="9148" y="7332"/>
                  </a:cubicBezTo>
                  <a:cubicBezTo>
                    <a:pt x="3049" y="7332"/>
                    <a:pt x="3049" y="7332"/>
                    <a:pt x="3049" y="7332"/>
                  </a:cubicBezTo>
                  <a:cubicBezTo>
                    <a:pt x="2795" y="7332"/>
                    <a:pt x="2541" y="7530"/>
                    <a:pt x="2541" y="7927"/>
                  </a:cubicBezTo>
                  <a:cubicBezTo>
                    <a:pt x="2541" y="8125"/>
                    <a:pt x="2795" y="8323"/>
                    <a:pt x="3049" y="8323"/>
                  </a:cubicBezTo>
                  <a:close/>
                  <a:moveTo>
                    <a:pt x="15247" y="17439"/>
                  </a:moveTo>
                  <a:cubicBezTo>
                    <a:pt x="15247" y="17042"/>
                    <a:pt x="14993" y="16844"/>
                    <a:pt x="14739" y="16844"/>
                  </a:cubicBezTo>
                  <a:cubicBezTo>
                    <a:pt x="3049" y="16844"/>
                    <a:pt x="3049" y="16844"/>
                    <a:pt x="3049" y="16844"/>
                  </a:cubicBezTo>
                  <a:cubicBezTo>
                    <a:pt x="2795" y="16844"/>
                    <a:pt x="2541" y="17042"/>
                    <a:pt x="2541" y="17439"/>
                  </a:cubicBezTo>
                  <a:cubicBezTo>
                    <a:pt x="2541" y="17637"/>
                    <a:pt x="2795" y="17835"/>
                    <a:pt x="3049" y="17835"/>
                  </a:cubicBezTo>
                  <a:cubicBezTo>
                    <a:pt x="14739" y="17835"/>
                    <a:pt x="14739" y="17835"/>
                    <a:pt x="14739" y="17835"/>
                  </a:cubicBezTo>
                  <a:cubicBezTo>
                    <a:pt x="14993" y="17835"/>
                    <a:pt x="15247" y="17637"/>
                    <a:pt x="15247" y="17439"/>
                  </a:cubicBezTo>
                  <a:close/>
                  <a:moveTo>
                    <a:pt x="15247" y="15259"/>
                  </a:moveTo>
                  <a:cubicBezTo>
                    <a:pt x="15247" y="15061"/>
                    <a:pt x="14993" y="14664"/>
                    <a:pt x="14739" y="14664"/>
                  </a:cubicBezTo>
                  <a:cubicBezTo>
                    <a:pt x="3049" y="14664"/>
                    <a:pt x="3049" y="14664"/>
                    <a:pt x="3049" y="14664"/>
                  </a:cubicBezTo>
                  <a:cubicBezTo>
                    <a:pt x="2795" y="14664"/>
                    <a:pt x="2541" y="15061"/>
                    <a:pt x="2541" y="15259"/>
                  </a:cubicBezTo>
                  <a:cubicBezTo>
                    <a:pt x="2541" y="15655"/>
                    <a:pt x="2795" y="15853"/>
                    <a:pt x="3049" y="15853"/>
                  </a:cubicBezTo>
                  <a:cubicBezTo>
                    <a:pt x="14739" y="15853"/>
                    <a:pt x="14739" y="15853"/>
                    <a:pt x="14739" y="15853"/>
                  </a:cubicBezTo>
                  <a:cubicBezTo>
                    <a:pt x="14993" y="15853"/>
                    <a:pt x="15247" y="15655"/>
                    <a:pt x="15247" y="15259"/>
                  </a:cubicBezTo>
                  <a:close/>
                  <a:moveTo>
                    <a:pt x="15247" y="5747"/>
                  </a:moveTo>
                  <a:cubicBezTo>
                    <a:pt x="15247" y="5549"/>
                    <a:pt x="14993" y="5350"/>
                    <a:pt x="14739" y="5350"/>
                  </a:cubicBezTo>
                  <a:cubicBezTo>
                    <a:pt x="3049" y="5350"/>
                    <a:pt x="3049" y="5350"/>
                    <a:pt x="3049" y="5350"/>
                  </a:cubicBezTo>
                  <a:cubicBezTo>
                    <a:pt x="2795" y="5350"/>
                    <a:pt x="2541" y="5549"/>
                    <a:pt x="2541" y="5747"/>
                  </a:cubicBezTo>
                  <a:cubicBezTo>
                    <a:pt x="2541" y="6143"/>
                    <a:pt x="2795" y="6341"/>
                    <a:pt x="3049" y="6341"/>
                  </a:cubicBezTo>
                  <a:cubicBezTo>
                    <a:pt x="14739" y="6341"/>
                    <a:pt x="14739" y="6341"/>
                    <a:pt x="14739" y="6341"/>
                  </a:cubicBezTo>
                  <a:cubicBezTo>
                    <a:pt x="14993" y="6341"/>
                    <a:pt x="15247" y="6143"/>
                    <a:pt x="15247" y="5747"/>
                  </a:cubicBezTo>
                  <a:close/>
                  <a:moveTo>
                    <a:pt x="15247" y="5747"/>
                  </a:moveTo>
                  <a:cubicBezTo>
                    <a:pt x="15247" y="5747"/>
                    <a:pt x="15247" y="5747"/>
                    <a:pt x="15247" y="5747"/>
                  </a:cubicBezTo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92" name="Connection Line"/>
            <p:cNvSpPr/>
            <p:nvPr/>
          </p:nvSpPr>
          <p:spPr>
            <a:xfrm>
              <a:off x="6709962" y="1863367"/>
              <a:ext cx="248272" cy="163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1" extrusionOk="0">
                  <a:moveTo>
                    <a:pt x="21600" y="0"/>
                  </a:moveTo>
                  <a:cubicBezTo>
                    <a:pt x="15097" y="21463"/>
                    <a:pt x="7897" y="21600"/>
                    <a:pt x="0" y="410"/>
                  </a:cubicBezTo>
                </a:path>
              </a:pathLst>
            </a:custGeom>
            <a:noFill/>
            <a:ln w="63500" cap="flat">
              <a:solidFill>
                <a:srgbClr val="FFC89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Connection Line"/>
            <p:cNvSpPr/>
            <p:nvPr/>
          </p:nvSpPr>
          <p:spPr>
            <a:xfrm>
              <a:off x="9500766" y="4088936"/>
              <a:ext cx="248272" cy="163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1" extrusionOk="0">
                  <a:moveTo>
                    <a:pt x="21600" y="0"/>
                  </a:moveTo>
                  <a:cubicBezTo>
                    <a:pt x="15097" y="21463"/>
                    <a:pt x="7897" y="21600"/>
                    <a:pt x="0" y="410"/>
                  </a:cubicBezTo>
                </a:path>
              </a:pathLst>
            </a:custGeom>
            <a:noFill/>
            <a:ln w="63500" cap="flat">
              <a:solidFill>
                <a:srgbClr val="B6A99D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4" name="Connection Line"/>
            <p:cNvSpPr/>
            <p:nvPr/>
          </p:nvSpPr>
          <p:spPr>
            <a:xfrm>
              <a:off x="10667552" y="5247796"/>
              <a:ext cx="159518" cy="228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27" h="21600" extrusionOk="0">
                  <a:moveTo>
                    <a:pt x="13701" y="21600"/>
                  </a:moveTo>
                  <a:cubicBezTo>
                    <a:pt x="-5373" y="12380"/>
                    <a:pt x="-4531" y="5180"/>
                    <a:pt x="16227" y="0"/>
                  </a:cubicBezTo>
                </a:path>
              </a:pathLst>
            </a:custGeom>
            <a:noFill/>
            <a:ln w="63500" cap="flat">
              <a:solidFill>
                <a:srgbClr val="A4D2B4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Connection Line"/>
            <p:cNvSpPr/>
            <p:nvPr/>
          </p:nvSpPr>
          <p:spPr>
            <a:xfrm>
              <a:off x="12807729" y="5235659"/>
              <a:ext cx="152476" cy="2374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27" h="21600" extrusionOk="0">
                  <a:moveTo>
                    <a:pt x="2526" y="21600"/>
                  </a:moveTo>
                  <a:cubicBezTo>
                    <a:pt x="21600" y="12380"/>
                    <a:pt x="20758" y="5180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90C4C4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Connection Line"/>
            <p:cNvSpPr/>
            <p:nvPr/>
          </p:nvSpPr>
          <p:spPr>
            <a:xfrm>
              <a:off x="15007992" y="5232498"/>
              <a:ext cx="152475" cy="231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27" h="21600" extrusionOk="0">
                  <a:moveTo>
                    <a:pt x="13701" y="21600"/>
                  </a:moveTo>
                  <a:cubicBezTo>
                    <a:pt x="-5373" y="12380"/>
                    <a:pt x="-4531" y="5180"/>
                    <a:pt x="16227" y="0"/>
                  </a:cubicBezTo>
                </a:path>
              </a:pathLst>
            </a:custGeom>
            <a:noFill/>
            <a:ln w="63500" cap="flat">
              <a:solidFill>
                <a:schemeClr val="accent1">
                  <a:alpha val="68198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7" name="Line"/>
            <p:cNvSpPr/>
            <p:nvPr/>
          </p:nvSpPr>
          <p:spPr>
            <a:xfrm>
              <a:off x="5033414" y="892929"/>
              <a:ext cx="17972789" cy="65958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7" h="21589" extrusionOk="0">
                  <a:moveTo>
                    <a:pt x="0" y="34"/>
                  </a:moveTo>
                  <a:lnTo>
                    <a:pt x="21009" y="1"/>
                  </a:lnTo>
                  <a:cubicBezTo>
                    <a:pt x="21113" y="-11"/>
                    <a:pt x="21215" y="53"/>
                    <a:pt x="21306" y="186"/>
                  </a:cubicBezTo>
                  <a:cubicBezTo>
                    <a:pt x="21420" y="351"/>
                    <a:pt x="21510" y="622"/>
                    <a:pt x="21558" y="940"/>
                  </a:cubicBezTo>
                  <a:cubicBezTo>
                    <a:pt x="21587" y="1126"/>
                    <a:pt x="21600" y="1321"/>
                    <a:pt x="21597" y="1515"/>
                  </a:cubicBezTo>
                  <a:lnTo>
                    <a:pt x="21597" y="20000"/>
                  </a:lnTo>
                  <a:cubicBezTo>
                    <a:pt x="21596" y="20175"/>
                    <a:pt x="21589" y="20347"/>
                    <a:pt x="21576" y="20516"/>
                  </a:cubicBezTo>
                  <a:cubicBezTo>
                    <a:pt x="21565" y="20663"/>
                    <a:pt x="21549" y="20810"/>
                    <a:pt x="21520" y="20942"/>
                  </a:cubicBezTo>
                  <a:cubicBezTo>
                    <a:pt x="21432" y="21336"/>
                    <a:pt x="21262" y="21489"/>
                    <a:pt x="21094" y="21548"/>
                  </a:cubicBezTo>
                  <a:cubicBezTo>
                    <a:pt x="21030" y="21571"/>
                    <a:pt x="20964" y="21583"/>
                    <a:pt x="20898" y="21584"/>
                  </a:cubicBezTo>
                  <a:lnTo>
                    <a:pt x="15799" y="21589"/>
                  </a:lnTo>
                </a:path>
              </a:pathLst>
            </a:custGeom>
            <a:noFill/>
            <a:ln w="63500" cap="flat">
              <a:solidFill>
                <a:srgbClr val="FFC89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8" name="Connection Line"/>
            <p:cNvSpPr/>
            <p:nvPr/>
          </p:nvSpPr>
          <p:spPr>
            <a:xfrm>
              <a:off x="18161576" y="7389635"/>
              <a:ext cx="148827" cy="2217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27" h="21600" extrusionOk="0">
                  <a:moveTo>
                    <a:pt x="13701" y="21600"/>
                  </a:moveTo>
                  <a:cubicBezTo>
                    <a:pt x="-5373" y="12380"/>
                    <a:pt x="-4531" y="5180"/>
                    <a:pt x="16227" y="0"/>
                  </a:cubicBezTo>
                </a:path>
              </a:pathLst>
            </a:custGeom>
            <a:noFill/>
            <a:ln w="63500" cap="flat">
              <a:solidFill>
                <a:srgbClr val="FFC89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0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627966" y="12949908"/>
            <a:ext cx="327295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9</a:t>
            </a:r>
            <a:endParaRPr dirty="0"/>
          </a:p>
        </p:txBody>
      </p:sp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2001810" y="8360943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17" name="Rounded Rectangle"/>
          <p:cNvSpPr/>
          <p:nvPr/>
        </p:nvSpPr>
        <p:spPr>
          <a:xfrm>
            <a:off x="2001810" y="5697899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1" name="CustomShape 13"/>
          <p:cNvSpPr txBox="1"/>
          <p:nvPr/>
        </p:nvSpPr>
        <p:spPr>
          <a:xfrm>
            <a:off x="2239419" y="3720397"/>
            <a:ext cx="10060961" cy="329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Search and replace patterns with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sed.</a:t>
            </a: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Changing ‘pat’ to ‘bat’:</a:t>
            </a:r>
            <a:br>
              <a:rPr lang="en-US" sz="3000" dirty="0"/>
            </a:b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sed 's/pat/bat/g'</a:t>
            </a:r>
            <a:r>
              <a:rPr sz="3000" dirty="0"/>
              <a:t> </a:t>
            </a:r>
            <a:r>
              <a:rPr lang="en-US" sz="3000" dirty="0"/>
              <a:t>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71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2239420" y="6888687"/>
            <a:ext cx="10043118" cy="3269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Using </a:t>
            </a:r>
            <a:r>
              <a:rPr lang="en-US" sz="3000" i="1" dirty="0"/>
              <a:t>anchors</a:t>
            </a:r>
            <a:r>
              <a:rPr lang="en-US" sz="3000" dirty="0"/>
              <a:t> we can be specific about the </a:t>
            </a:r>
            <a:r>
              <a:rPr lang="en-US" sz="3000" u="sng" dirty="0"/>
              <a:t>exact</a:t>
            </a:r>
            <a:r>
              <a:rPr lang="en-US" sz="3000" dirty="0"/>
              <a:t> pattern we want to hit: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sed 's/^40/XX/g' 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3771B3-8218-C4B8-87D5-8D42BA266FB2}"/>
              </a:ext>
            </a:extLst>
          </p:cNvPr>
          <p:cNvSpPr txBox="1"/>
          <p:nvPr/>
        </p:nvSpPr>
        <p:spPr>
          <a:xfrm>
            <a:off x="2037519" y="11420533"/>
            <a:ext cx="19491521" cy="11410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can find many examples here: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2800" u="sng" dirty="0"/>
              <a:t>https://www.howtogeek.com/666395/how-to-use-the-sed-command-on-linux/  </a:t>
            </a:r>
            <a:endParaRPr lang="en-US" sz="2800" u="sng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056F3-2D8B-8E83-6AA1-0A61C873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9669" y="3532963"/>
            <a:ext cx="9590270" cy="80037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36D8B1-733E-6896-953D-5C8010AE3D4E}"/>
              </a:ext>
            </a:extLst>
          </p:cNvPr>
          <p:cNvSpPr txBox="1"/>
          <p:nvPr/>
        </p:nvSpPr>
        <p:spPr>
          <a:xfrm>
            <a:off x="2009517" y="10029513"/>
            <a:ext cx="10273021" cy="11432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should be as specific as possible to avoid changing the wrong part.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5" name="Group 3">
            <a:extLst>
              <a:ext uri="{FF2B5EF4-FFF2-40B4-BE49-F238E27FC236}">
                <a16:creationId xmlns:a16="http://schemas.microsoft.com/office/drawing/2014/main" id="{DC8D157B-44E5-1874-34FB-DBD43F32C07A}"/>
              </a:ext>
            </a:extLst>
          </p:cNvPr>
          <p:cNvSpPr txBox="1"/>
          <p:nvPr/>
        </p:nvSpPr>
        <p:spPr>
          <a:xfrm>
            <a:off x="6811121" y="1021119"/>
            <a:ext cx="10749093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SED – THE STEAM EDITOR</a:t>
            </a:r>
            <a:endParaRPr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40153866"/>
      </p:ext>
    </p:extLst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Group 3"/>
          <p:cNvSpPr txBox="1"/>
          <p:nvPr/>
        </p:nvSpPr>
        <p:spPr>
          <a:xfrm>
            <a:off x="8907831" y="910059"/>
            <a:ext cx="6555637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rPr dirty="0"/>
              <a:t>CHEAT SHEET </a:t>
            </a:r>
            <a:r>
              <a:rPr lang="en-US" dirty="0"/>
              <a:t>5</a:t>
            </a:r>
          </a:p>
        </p:txBody>
      </p:sp>
      <p:sp>
        <p:nvSpPr>
          <p:cNvPr id="1663" name="Скругленный прямоугольник 7"/>
          <p:cNvSpPr/>
          <p:nvPr/>
        </p:nvSpPr>
        <p:spPr>
          <a:xfrm>
            <a:off x="951646" y="3364164"/>
            <a:ext cx="10889351" cy="4927717"/>
          </a:xfrm>
          <a:prstGeom prst="roundRect">
            <a:avLst>
              <a:gd name="adj" fmla="val 2746"/>
            </a:avLst>
          </a:prstGeom>
          <a:solidFill>
            <a:srgbClr val="E2E2E2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DCCE">
                    <a:alpha val="95258"/>
                  </a:srgb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64" name="pwd # print working dir…"/>
          <p:cNvSpPr txBox="1"/>
          <p:nvPr/>
        </p:nvSpPr>
        <p:spPr>
          <a:xfrm>
            <a:off x="1643429" y="4294792"/>
            <a:ext cx="10085128" cy="323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less [file] </a:t>
            </a:r>
            <a:r>
              <a:rPr b="0"/>
              <a:t># view file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cat [file] </a:t>
            </a:r>
            <a:r>
              <a:rPr b="0"/>
              <a:t># view file content (full)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head / tail -n 10 [file] </a:t>
            </a:r>
            <a:r>
              <a:rPr b="0"/>
              <a:t># view n first/last lines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nano [file] </a:t>
            </a:r>
            <a:r>
              <a:rPr b="0"/>
              <a:t># </a:t>
            </a:r>
            <a:r>
              <a:rPr u="sng">
                <a:hlinkClick r:id="rId3"/>
              </a:rPr>
              <a:t>https://www.nano-editor.org/dist/latest/cheatsheet.html</a:t>
            </a:r>
            <a:r>
              <a:rPr u="sng"/>
              <a:t>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vim [file] </a:t>
            </a:r>
            <a:r>
              <a:rPr b="0"/>
              <a:t># </a:t>
            </a:r>
            <a:r>
              <a:rPr u="sng">
                <a:hlinkClick r:id="rId4"/>
              </a:rPr>
              <a:t>https://vim.rtorr.com/</a:t>
            </a:r>
            <a:r>
              <a:rPr u="sng"/>
              <a:t> </a:t>
            </a:r>
          </a:p>
        </p:txBody>
      </p:sp>
      <p:sp>
        <p:nvSpPr>
          <p:cNvPr id="1665" name="Скругленный прямоугольник 7"/>
          <p:cNvSpPr/>
          <p:nvPr/>
        </p:nvSpPr>
        <p:spPr>
          <a:xfrm>
            <a:off x="8334390" y="361469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66" name="WHERE &amp; WHAT"/>
          <p:cNvSpPr txBox="1"/>
          <p:nvPr/>
        </p:nvSpPr>
        <p:spPr>
          <a:xfrm>
            <a:off x="8352857" y="3632818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View Files</a:t>
            </a:r>
          </a:p>
        </p:txBody>
      </p:sp>
      <p:sp>
        <p:nvSpPr>
          <p:cNvPr id="1667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71</a:t>
            </a:fld>
            <a:endParaRPr/>
          </a:p>
        </p:txBody>
      </p:sp>
      <p:sp>
        <p:nvSpPr>
          <p:cNvPr id="1668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9" name="Скругленный прямоугольник 7"/>
          <p:cNvSpPr/>
          <p:nvPr/>
        </p:nvSpPr>
        <p:spPr>
          <a:xfrm>
            <a:off x="951647" y="8966298"/>
            <a:ext cx="22468006" cy="4471249"/>
          </a:xfrm>
          <a:prstGeom prst="roundRect">
            <a:avLst>
              <a:gd name="adj" fmla="val 3386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lnSpc>
                <a:spcPct val="120000"/>
              </a:lnSpc>
              <a:defRPr sz="2600" b="1" spc="252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</p:txBody>
      </p:sp>
      <p:sp>
        <p:nvSpPr>
          <p:cNvPr id="1670" name="pwd # print working dir…"/>
          <p:cNvSpPr txBox="1"/>
          <p:nvPr/>
        </p:nvSpPr>
        <p:spPr>
          <a:xfrm>
            <a:off x="11501249" y="10382087"/>
            <a:ext cx="11331221" cy="209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sed -[f]</a:t>
            </a:r>
            <a:r>
              <a:rPr b="0"/>
              <a:t>'</a:t>
            </a:r>
            <a:r>
              <a:t>command</a:t>
            </a:r>
            <a:r>
              <a:rPr b="0"/>
              <a:t>'</a:t>
            </a:r>
            <a:r>
              <a:t>[file]</a:t>
            </a:r>
            <a:r>
              <a:rPr b="0"/>
              <a:t> # Insertion, deletion, …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grep -[f][</a:t>
            </a:r>
            <a:r>
              <a:rPr b="0"/>
              <a:t>'</a:t>
            </a:r>
            <a:r>
              <a:t>pattern</a:t>
            </a:r>
            <a:r>
              <a:rPr b="0"/>
              <a:t>'</a:t>
            </a:r>
            <a:r>
              <a:t>][file]</a:t>
            </a:r>
            <a:r>
              <a:rPr b="0"/>
              <a:t> # Search for pattern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awk </a:t>
            </a:r>
            <a:r>
              <a:rPr b="0"/>
              <a:t>'</a:t>
            </a:r>
            <a:r>
              <a:t>{pattern}</a:t>
            </a:r>
            <a:r>
              <a:rPr b="0"/>
              <a:t>'</a:t>
            </a:r>
            <a:r>
              <a:t>[file]</a:t>
            </a:r>
            <a:r>
              <a:rPr b="0"/>
              <a:t> # Search, replace, extract, …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find -[f][path]['pattern'] </a:t>
            </a:r>
            <a:r>
              <a:rPr b="0"/>
              <a:t># Search pattern in file name</a:t>
            </a:r>
          </a:p>
        </p:txBody>
      </p:sp>
      <p:sp>
        <p:nvSpPr>
          <p:cNvPr id="1671" name="pwd # print working dir…"/>
          <p:cNvSpPr txBox="1"/>
          <p:nvPr/>
        </p:nvSpPr>
        <p:spPr>
          <a:xfrm>
            <a:off x="1643429" y="9748410"/>
            <a:ext cx="10085128" cy="266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wc</a:t>
            </a:r>
            <a:r>
              <a:rPr dirty="0"/>
              <a:t> -[f][file] </a:t>
            </a:r>
            <a:r>
              <a:rPr b="0" dirty="0"/>
              <a:t># Count lines, characters, bits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sort -[f][file]</a:t>
            </a:r>
            <a:r>
              <a:rPr b="0" dirty="0"/>
              <a:t> # Sort file (by field/column)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uniq</a:t>
            </a:r>
            <a:r>
              <a:rPr dirty="0"/>
              <a:t> -[f][file] </a:t>
            </a:r>
            <a:r>
              <a:rPr b="0" dirty="0"/>
              <a:t># Return unique values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cut -[f][file]: </a:t>
            </a:r>
            <a:r>
              <a:rPr b="0" dirty="0"/>
              <a:t># Extract field/column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paste -[f][files]: </a:t>
            </a:r>
            <a:r>
              <a:rPr b="0" dirty="0"/>
              <a:t># Merge file lines</a:t>
            </a:r>
          </a:p>
        </p:txBody>
      </p:sp>
      <p:sp>
        <p:nvSpPr>
          <p:cNvPr id="1672" name="Скругленный прямоугольник 7"/>
          <p:cNvSpPr/>
          <p:nvPr/>
        </p:nvSpPr>
        <p:spPr>
          <a:xfrm>
            <a:off x="18527599" y="9203703"/>
            <a:ext cx="4677075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73" name="WHERE &amp; WHAT"/>
          <p:cNvSpPr txBox="1"/>
          <p:nvPr/>
        </p:nvSpPr>
        <p:spPr>
          <a:xfrm>
            <a:off x="18681890" y="9196428"/>
            <a:ext cx="436849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Manipulating Files</a:t>
            </a:r>
          </a:p>
        </p:txBody>
      </p:sp>
      <p:sp>
        <p:nvSpPr>
          <p:cNvPr id="1674" name="Скругленный прямоугольник 7"/>
          <p:cNvSpPr/>
          <p:nvPr/>
        </p:nvSpPr>
        <p:spPr>
          <a:xfrm>
            <a:off x="12535383" y="3364164"/>
            <a:ext cx="10889350" cy="4927717"/>
          </a:xfrm>
          <a:prstGeom prst="roundRect">
            <a:avLst>
              <a:gd name="adj" fmla="val 2746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8BA5F4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75" name="pwd # print working dir…"/>
          <p:cNvSpPr txBox="1"/>
          <p:nvPr/>
        </p:nvSpPr>
        <p:spPr>
          <a:xfrm>
            <a:off x="13124898" y="4167792"/>
            <a:ext cx="10240259" cy="367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tar -[f] [file] </a:t>
            </a:r>
            <a:r>
              <a:rPr b="0"/>
              <a:t># .tar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gzip -[f] [file] </a:t>
            </a:r>
            <a:r>
              <a:rPr b="0"/>
              <a:t># (de)compress (.tar).gz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unzip -[f] [file] </a:t>
            </a:r>
            <a:r>
              <a:rPr b="0"/>
              <a:t># decompress .zip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zless -[f][file] </a:t>
            </a:r>
            <a:r>
              <a:rPr b="0"/>
              <a:t># view .gz file w/o decompression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gunzip -[f] [file] </a:t>
            </a:r>
            <a:r>
              <a:rPr b="0"/>
              <a:t># uncompress and keep original</a:t>
            </a:r>
          </a:p>
          <a:p>
            <a:pPr defTabSz="457200"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b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others: zcat, zmore, gzcat</a:t>
            </a:r>
          </a:p>
        </p:txBody>
      </p:sp>
      <p:sp>
        <p:nvSpPr>
          <p:cNvPr id="1676" name="Скругленный прямоугольник 7"/>
          <p:cNvSpPr/>
          <p:nvPr/>
        </p:nvSpPr>
        <p:spPr>
          <a:xfrm>
            <a:off x="19140746" y="3614694"/>
            <a:ext cx="399623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77" name="WHERE &amp; WHAT"/>
          <p:cNvSpPr txBox="1"/>
          <p:nvPr/>
        </p:nvSpPr>
        <p:spPr>
          <a:xfrm>
            <a:off x="19227342" y="3632818"/>
            <a:ext cx="3823040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Compressed Files</a:t>
            </a:r>
          </a:p>
        </p:txBody>
      </p:sp>
    </p:spTree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2405420" y="5380677"/>
            <a:ext cx="9455552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Last exercise for today, </a:t>
            </a:r>
            <a:r>
              <a:rPr lang="en-US" b="1" dirty="0"/>
              <a:t>Exercise 5 </a:t>
            </a:r>
            <a:r>
              <a:rPr lang="en-US" dirty="0"/>
              <a:t>let’s go!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73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0434720"/>
      </p:ext>
    </p:extLst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Rectangle">
            <a:extLst>
              <a:ext uri="{FF2B5EF4-FFF2-40B4-BE49-F238E27FC236}">
                <a16:creationId xmlns:a16="http://schemas.microsoft.com/office/drawing/2014/main" id="{BAF9952F-311D-8F39-304E-22EBA9AC4E47}"/>
              </a:ext>
            </a:extLst>
          </p:cNvPr>
          <p:cNvSpPr/>
          <p:nvPr/>
        </p:nvSpPr>
        <p:spPr>
          <a:xfrm>
            <a:off x="-88196" y="3961573"/>
            <a:ext cx="6656057" cy="195207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154" name="Rectangle"/>
          <p:cNvSpPr/>
          <p:nvPr/>
        </p:nvSpPr>
        <p:spPr>
          <a:xfrm>
            <a:off x="12700" y="920657"/>
            <a:ext cx="24345901" cy="195207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15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73</a:t>
            </a:fld>
            <a:endParaRPr/>
          </a:p>
        </p:txBody>
      </p:sp>
      <p:sp>
        <p:nvSpPr>
          <p:cNvPr id="2156" name="Group 3"/>
          <p:cNvSpPr txBox="1"/>
          <p:nvPr/>
        </p:nvSpPr>
        <p:spPr>
          <a:xfrm>
            <a:off x="7348595" y="1431876"/>
            <a:ext cx="9674118" cy="1000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900" b="1" spc="655">
                <a:solidFill>
                  <a:srgbClr val="3F4756"/>
                </a:solidFill>
              </a:defRPr>
            </a:lvl1pPr>
          </a:lstStyle>
          <a:p>
            <a:r>
              <a:rPr lang="en-US" dirty="0"/>
              <a:t>SEE YOU TOMORROW</a:t>
            </a:r>
            <a:endParaRPr dirty="0"/>
          </a:p>
        </p:txBody>
      </p:sp>
      <p:grpSp>
        <p:nvGrpSpPr>
          <p:cNvPr id="2118" name="Group 2117">
            <a:extLst>
              <a:ext uri="{FF2B5EF4-FFF2-40B4-BE49-F238E27FC236}">
                <a16:creationId xmlns:a16="http://schemas.microsoft.com/office/drawing/2014/main" id="{4F0CD633-2EC6-E044-529E-AE32849EFB3A}"/>
              </a:ext>
            </a:extLst>
          </p:cNvPr>
          <p:cNvGrpSpPr>
            <a:grpSpLocks noChangeAspect="1"/>
          </p:cNvGrpSpPr>
          <p:nvPr/>
        </p:nvGrpSpPr>
        <p:grpSpPr>
          <a:xfrm>
            <a:off x="6281862" y="3662577"/>
            <a:ext cx="16898237" cy="9287331"/>
            <a:chOff x="5038109" y="3569917"/>
            <a:chExt cx="17982047" cy="9882996"/>
          </a:xfrm>
        </p:grpSpPr>
        <p:pic>
          <p:nvPicPr>
            <p:cNvPr id="5" name="Picture 4" descr="A grey apple logo with a bite taken out of it&#10;&#10;Description automatically generated">
              <a:extLst>
                <a:ext uri="{FF2B5EF4-FFF2-40B4-BE49-F238E27FC236}">
                  <a16:creationId xmlns:a16="http://schemas.microsoft.com/office/drawing/2014/main" id="{E2533CCB-EDB3-0FDF-A8FB-60460AD73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6081" y="9575987"/>
              <a:ext cx="1778002" cy="2112151"/>
            </a:xfrm>
            <a:prstGeom prst="rect">
              <a:avLst/>
            </a:prstGeom>
          </p:spPr>
        </p:pic>
        <p:pic>
          <p:nvPicPr>
            <p:cNvPr id="8" name="linux-logo.png" descr="linux-logo.png">
              <a:extLst>
                <a:ext uri="{FF2B5EF4-FFF2-40B4-BE49-F238E27FC236}">
                  <a16:creationId xmlns:a16="http://schemas.microsoft.com/office/drawing/2014/main" id="{B20DA3BE-934F-207A-1CC6-6BA7DB97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69344"/>
            <a:stretch>
              <a:fillRect/>
            </a:stretch>
          </p:blipFill>
          <p:spPr>
            <a:xfrm>
              <a:off x="17784938" y="11275084"/>
              <a:ext cx="1846584" cy="2141199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0" name="Picture 9" descr="A blue squares on a black background&#10;&#10;Description automatically generated">
              <a:extLst>
                <a:ext uri="{FF2B5EF4-FFF2-40B4-BE49-F238E27FC236}">
                  <a16:creationId xmlns:a16="http://schemas.microsoft.com/office/drawing/2014/main" id="{E4B526B0-0F1B-1872-9785-B11FDF27A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8555" y="11340762"/>
              <a:ext cx="2112151" cy="2112151"/>
            </a:xfrm>
            <a:prstGeom prst="rect">
              <a:avLst/>
            </a:prstGeom>
          </p:spPr>
        </p:pic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CCDA78F-FF95-7301-4DE7-157E9783EB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48595" y="4301701"/>
              <a:ext cx="4336036" cy="5201279"/>
            </a:xfrm>
            <a:prstGeom prst="straightConnector1">
              <a:avLst/>
            </a:prstGeom>
            <a:noFill/>
            <a:ln w="50800" cap="flat">
              <a:solidFill>
                <a:srgbClr val="FFFFFF"/>
              </a:solidFill>
              <a:prstDash val="solid"/>
              <a:round/>
              <a:tailEnd type="arrow" w="lg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7743FA10-D531-4404-D051-B83224F0B040}"/>
                </a:ext>
              </a:extLst>
            </p:cNvPr>
            <p:cNvCxnSpPr>
              <a:cxnSpLocks/>
            </p:cNvCxnSpPr>
            <p:nvPr/>
          </p:nvCxnSpPr>
          <p:spPr>
            <a:xfrm>
              <a:off x="11671122" y="4321446"/>
              <a:ext cx="2805552" cy="3201290"/>
            </a:xfrm>
            <a:prstGeom prst="straightConnector1">
              <a:avLst/>
            </a:prstGeom>
            <a:noFill/>
            <a:ln w="50800" cap="flat">
              <a:solidFill>
                <a:srgbClr val="FFFFFF"/>
              </a:solidFill>
              <a:prstDash val="solid"/>
              <a:round/>
              <a:tailEnd type="arrow" w="lg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1FDF0D34-1BD0-DC6E-3A1E-35D967EF57EA}"/>
                </a:ext>
              </a:extLst>
            </p:cNvPr>
            <p:cNvCxnSpPr>
              <a:cxnSpLocks/>
            </p:cNvCxnSpPr>
            <p:nvPr/>
          </p:nvCxnSpPr>
          <p:spPr>
            <a:xfrm>
              <a:off x="15463020" y="9082467"/>
              <a:ext cx="2321918" cy="2605671"/>
            </a:xfrm>
            <a:prstGeom prst="straightConnector1">
              <a:avLst/>
            </a:prstGeom>
            <a:noFill/>
            <a:ln w="50800" cap="flat">
              <a:solidFill>
                <a:srgbClr val="FFFFFF"/>
              </a:solidFill>
              <a:prstDash val="solid"/>
              <a:round/>
              <a:tailEnd type="arrow" w="lg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42" name="CustomShape 13">
              <a:extLst>
                <a:ext uri="{FF2B5EF4-FFF2-40B4-BE49-F238E27FC236}">
                  <a16:creationId xmlns:a16="http://schemas.microsoft.com/office/drawing/2014/main" id="{213C5A7A-48D9-2028-2C82-CEF36E2DFF78}"/>
                </a:ext>
              </a:extLst>
            </p:cNvPr>
            <p:cNvSpPr txBox="1"/>
            <p:nvPr/>
          </p:nvSpPr>
          <p:spPr>
            <a:xfrm>
              <a:off x="10194749" y="3569917"/>
              <a:ext cx="3411871" cy="63634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3400" dirty="0"/>
                <a:t>Are you rich?</a:t>
              </a:r>
              <a:endParaRPr sz="34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CustomShape 13">
              <a:extLst>
                <a:ext uri="{FF2B5EF4-FFF2-40B4-BE49-F238E27FC236}">
                  <a16:creationId xmlns:a16="http://schemas.microsoft.com/office/drawing/2014/main" id="{55D27D11-23CC-93AD-7530-8F9380F83481}"/>
                </a:ext>
              </a:extLst>
            </p:cNvPr>
            <p:cNvSpPr txBox="1"/>
            <p:nvPr/>
          </p:nvSpPr>
          <p:spPr>
            <a:xfrm>
              <a:off x="17726508" y="9386853"/>
              <a:ext cx="5293648" cy="176321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b="1" dirty="0"/>
                <a:t>Yes</a:t>
              </a:r>
              <a:r>
                <a:rPr lang="en-US" sz="2400" dirty="0"/>
                <a:t>, </a:t>
              </a:r>
            </a:p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dirty="0"/>
                <a:t>And I want it to be overly complicated to use</a:t>
              </a:r>
            </a:p>
          </p:txBody>
        </p:sp>
        <p:sp>
          <p:nvSpPr>
            <p:cNvPr id="48" name="CustomShape 13">
              <a:extLst>
                <a:ext uri="{FF2B5EF4-FFF2-40B4-BE49-F238E27FC236}">
                  <a16:creationId xmlns:a16="http://schemas.microsoft.com/office/drawing/2014/main" id="{9BFCD70E-4EF3-DBE3-D704-664DFDE624B9}"/>
                </a:ext>
              </a:extLst>
            </p:cNvPr>
            <p:cNvSpPr txBox="1"/>
            <p:nvPr/>
          </p:nvSpPr>
          <p:spPr>
            <a:xfrm>
              <a:off x="5038109" y="5170831"/>
              <a:ext cx="4392865" cy="167817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algn="r"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b="1" dirty="0"/>
                <a:t>Yes, </a:t>
              </a:r>
            </a:p>
            <a:p>
              <a:pPr algn="r"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dirty="0"/>
                <a:t>And I love pretty (useless) things</a:t>
              </a:r>
              <a:endParaRPr sz="24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CustomShape 13">
              <a:extLst>
                <a:ext uri="{FF2B5EF4-FFF2-40B4-BE49-F238E27FC236}">
                  <a16:creationId xmlns:a16="http://schemas.microsoft.com/office/drawing/2014/main" id="{1A00DE66-29BD-F09E-260C-AA16300060DA}"/>
                </a:ext>
              </a:extLst>
            </p:cNvPr>
            <p:cNvSpPr txBox="1"/>
            <p:nvPr/>
          </p:nvSpPr>
          <p:spPr>
            <a:xfrm>
              <a:off x="10913292" y="9370087"/>
              <a:ext cx="3026321" cy="111833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algn="r"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b="1" dirty="0"/>
                <a:t>Nah,</a:t>
              </a:r>
              <a:r>
                <a:rPr lang="en-US" sz="2400" dirty="0"/>
                <a:t> </a:t>
              </a:r>
            </a:p>
            <a:p>
              <a:pPr algn="r"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dirty="0"/>
                <a:t>I’m good…</a:t>
              </a:r>
              <a:endParaRPr sz="24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CustomShape 13">
              <a:extLst>
                <a:ext uri="{FF2B5EF4-FFF2-40B4-BE49-F238E27FC236}">
                  <a16:creationId xmlns:a16="http://schemas.microsoft.com/office/drawing/2014/main" id="{C958DA6A-3572-23DF-E544-7F020CE20115}"/>
                </a:ext>
              </a:extLst>
            </p:cNvPr>
            <p:cNvSpPr txBox="1"/>
            <p:nvPr/>
          </p:nvSpPr>
          <p:spPr>
            <a:xfrm>
              <a:off x="13575606" y="5170831"/>
              <a:ext cx="4392865" cy="11395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b="1" dirty="0"/>
                <a:t>No, </a:t>
              </a:r>
            </a:p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dirty="0"/>
                <a:t>I work in science</a:t>
              </a:r>
              <a:endParaRPr sz="24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CustomShape 13">
              <a:extLst>
                <a:ext uri="{FF2B5EF4-FFF2-40B4-BE49-F238E27FC236}">
                  <a16:creationId xmlns:a16="http://schemas.microsoft.com/office/drawing/2014/main" id="{EAE5262F-73F0-8072-0AA8-316B7755E864}"/>
                </a:ext>
              </a:extLst>
            </p:cNvPr>
            <p:cNvSpPr txBox="1"/>
            <p:nvPr/>
          </p:nvSpPr>
          <p:spPr>
            <a:xfrm>
              <a:off x="13856621" y="8168740"/>
              <a:ext cx="9059282" cy="65457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3400" dirty="0"/>
                <a:t>Would you like a working computer?</a:t>
              </a:r>
              <a:endParaRPr lang="en-US" sz="34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E0F7077-D890-C62E-073F-B169F959A7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08039" y="9058404"/>
              <a:ext cx="2250183" cy="2629734"/>
            </a:xfrm>
            <a:prstGeom prst="straightConnector1">
              <a:avLst/>
            </a:prstGeom>
            <a:noFill/>
            <a:ln w="50800" cap="flat">
              <a:solidFill>
                <a:srgbClr val="FFFFFF"/>
              </a:solidFill>
              <a:prstDash val="solid"/>
              <a:round/>
              <a:tailEnd type="arrow" w="lg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120" name="TextBox 34">
            <a:extLst>
              <a:ext uri="{FF2B5EF4-FFF2-40B4-BE49-F238E27FC236}">
                <a16:creationId xmlns:a16="http://schemas.microsoft.com/office/drawing/2014/main" id="{07FA5018-2A93-5CF9-81BF-2B4CC468BFAC}"/>
              </a:ext>
            </a:extLst>
          </p:cNvPr>
          <p:cNvSpPr txBox="1"/>
          <p:nvPr/>
        </p:nvSpPr>
        <p:spPr>
          <a:xfrm>
            <a:off x="329730" y="4368810"/>
            <a:ext cx="5534206" cy="113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lang="en-US" sz="3400" i="1" dirty="0"/>
              <a:t>HOW TO PICK AN OPERATING SYSTEM</a:t>
            </a:r>
            <a:endParaRPr sz="3400" i="1" dirty="0"/>
          </a:p>
        </p:txBody>
      </p:sp>
    </p:spTree>
    <p:extLst>
      <p:ext uri="{BB962C8B-B14F-4D97-AF65-F5344CB8AC3E}">
        <p14:creationId xmlns:p14="http://schemas.microsoft.com/office/powerpoint/2010/main" val="649258303"/>
      </p:ext>
    </p:extLst>
  </p:cSld>
  <p:clrMapOvr>
    <a:masterClrMapping/>
  </p:clrMapOvr>
  <p:transition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693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691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688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680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1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2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3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4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5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6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7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689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690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692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694" name="TextBox 11"/>
          <p:cNvSpPr txBox="1"/>
          <p:nvPr/>
        </p:nvSpPr>
        <p:spPr>
          <a:xfrm>
            <a:off x="914921" y="5885181"/>
            <a:ext cx="8436897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 </a:t>
            </a:r>
            <a:r>
              <a:rPr lang="en-US" dirty="0"/>
              <a:t>6</a:t>
            </a:r>
            <a:r>
              <a:rPr dirty="0"/>
              <a:t>. </a:t>
            </a:r>
            <a:r>
              <a:rPr lang="en-US" dirty="0"/>
              <a:t>DATA WRANGLING 2</a:t>
            </a:r>
            <a:endParaRPr dirty="0"/>
          </a:p>
        </p:txBody>
      </p:sp>
      <p:sp>
        <p:nvSpPr>
          <p:cNvPr id="169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74</a:t>
            </a:fld>
            <a:endParaRPr/>
          </a:p>
        </p:txBody>
      </p:sp>
    </p:spTree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1575090" y="11287023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0" name="Group 3"/>
          <p:cNvSpPr txBox="1"/>
          <p:nvPr/>
        </p:nvSpPr>
        <p:spPr>
          <a:xfrm>
            <a:off x="5580024" y="1021119"/>
            <a:ext cx="13211306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SORT - GUESS WHAT, IT SORTS!</a:t>
            </a:r>
            <a:endParaRPr dirty="0">
              <a:latin typeface="+mn-lt"/>
            </a:endParaRPr>
          </a:p>
        </p:txBody>
      </p:sp>
      <p:sp>
        <p:nvSpPr>
          <p:cNvPr id="817" name="Rounded Rectangle"/>
          <p:cNvSpPr/>
          <p:nvPr/>
        </p:nvSpPr>
        <p:spPr>
          <a:xfrm>
            <a:off x="1575090" y="7343819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1" name="CustomShape 13"/>
          <p:cNvSpPr txBox="1"/>
          <p:nvPr/>
        </p:nvSpPr>
        <p:spPr>
          <a:xfrm>
            <a:off x="1812699" y="3720397"/>
            <a:ext cx="10060961" cy="4909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Sort produces a sorted output.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We need to specify the field separator as the default separator in sort is a space.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column to sort on is given by -k.</a:t>
            </a:r>
            <a:br>
              <a:rPr lang="en-US" sz="3000" dirty="0"/>
            </a:b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sort -t ',' –k3 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75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1812700" y="8707327"/>
            <a:ext cx="10043118" cy="4371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Sort is alphanumeric, i.e. 10 is smaller than 9 since 1 &lt; 9.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To switch to numeric sort, use the -n option: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sort –t ',' –n -k4 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056F3-2D8B-8E83-6AA1-0A61C873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30123" y="3960040"/>
            <a:ext cx="9477441" cy="790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78352"/>
      </p:ext>
    </p:extLst>
  </p:cSld>
  <p:clrMapOvr>
    <a:masterClrMapping/>
  </p:clrMapOvr>
  <p:transition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2123730" y="8648024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5099125" y="1021119"/>
            <a:ext cx="1417310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GREP – LOOKING FOR SOMETHING</a:t>
            </a:r>
            <a:endParaRPr dirty="0"/>
          </a:p>
        </p:txBody>
      </p:sp>
      <p:sp>
        <p:nvSpPr>
          <p:cNvPr id="817" name="Rounded Rectangle"/>
          <p:cNvSpPr/>
          <p:nvPr/>
        </p:nvSpPr>
        <p:spPr>
          <a:xfrm>
            <a:off x="2123730" y="5253460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dirty="0"/>
          </a:p>
        </p:txBody>
      </p:sp>
      <p:sp>
        <p:nvSpPr>
          <p:cNvPr id="821" name="CustomShape 13"/>
          <p:cNvSpPr txBox="1"/>
          <p:nvPr/>
        </p:nvSpPr>
        <p:spPr>
          <a:xfrm>
            <a:off x="2361339" y="3733158"/>
            <a:ext cx="10060961" cy="2755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en-US" sz="3000" dirty="0"/>
              <a:t> searches files for matches to a pattern and by default returns the entire line:</a:t>
            </a:r>
          </a:p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endParaRPr lang="en-DK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grep 'Rigs' </a:t>
            </a:r>
            <a:r>
              <a:rPr lang="en-US" sz="3000" dirty="0" err="1"/>
              <a:t>patients.txt</a:t>
            </a: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lang="en-DK" sz="3000" dirty="0"/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76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2274390" y="7120336"/>
            <a:ext cx="10043118" cy="32869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Has option for counting the number of matching lines: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grep -c 'Rigs' 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056F3-2D8B-8E83-6AA1-0A61C873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62502" y="3898615"/>
            <a:ext cx="9477437" cy="79096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36D8B1-733E-6896-953D-5C8010AE3D4E}"/>
              </a:ext>
            </a:extLst>
          </p:cNvPr>
          <p:cNvSpPr txBox="1"/>
          <p:nvPr/>
        </p:nvSpPr>
        <p:spPr>
          <a:xfrm>
            <a:off x="2154210" y="10093015"/>
            <a:ext cx="10273021" cy="22182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en-US" sz="3000" dirty="0"/>
              <a:t> understands </a:t>
            </a:r>
            <a:r>
              <a:rPr lang="en-US" sz="3000" b="1" dirty="0"/>
              <a:t>regex</a:t>
            </a:r>
            <a:r>
              <a:rPr lang="en-US" sz="3000" dirty="0"/>
              <a:t> (like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sed</a:t>
            </a:r>
            <a:r>
              <a:rPr lang="en-US" sz="3000" dirty="0"/>
              <a:t>) so you can make exact patterns. You may need the –P option to get grep to compile the expression in Perl style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8675291"/>
      </p:ext>
    </p:extLst>
  </p:cSld>
  <p:clrMapOvr>
    <a:masterClrMapping/>
  </p:clrMapOvr>
  <p:transition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0" name="Screenshot 2022-11-16 at 16.37.07.png" descr="Screenshot 2022-11-16 at 16.37.0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196" y="4421193"/>
            <a:ext cx="19535677" cy="6979205"/>
          </a:xfrm>
          <a:prstGeom prst="rect">
            <a:avLst/>
          </a:prstGeom>
          <a:ln w="12700">
            <a:miter lim="400000"/>
          </a:ln>
        </p:spPr>
      </p:pic>
      <p:sp>
        <p:nvSpPr>
          <p:cNvPr id="1651" name="Rectangle 21"/>
          <p:cNvSpPr/>
          <p:nvPr/>
        </p:nvSpPr>
        <p:spPr>
          <a:xfrm flipH="1">
            <a:off x="2391867" y="10968169"/>
            <a:ext cx="19535676" cy="175241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652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53" name="Group 3"/>
          <p:cNvSpPr txBox="1"/>
          <p:nvPr/>
        </p:nvSpPr>
        <p:spPr>
          <a:xfrm>
            <a:off x="7214924" y="834785"/>
            <a:ext cx="9974421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F475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REGULAR EXPRESSIONS</a:t>
            </a:r>
          </a:p>
        </p:txBody>
      </p:sp>
      <p:sp>
        <p:nvSpPr>
          <p:cNvPr id="165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77</a:t>
            </a:fld>
            <a:endParaRPr/>
          </a:p>
        </p:txBody>
      </p:sp>
      <p:sp>
        <p:nvSpPr>
          <p:cNvPr id="1655" name="TextBox 90"/>
          <p:cNvSpPr txBox="1"/>
          <p:nvPr/>
        </p:nvSpPr>
        <p:spPr>
          <a:xfrm>
            <a:off x="2293515" y="3274728"/>
            <a:ext cx="19817239" cy="599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b="1"/>
              <a:t>Regular expression (RegEx)</a:t>
            </a:r>
            <a:r>
              <a:t> = sequence of characters that specify a </a:t>
            </a:r>
            <a:r>
              <a:rPr i="1"/>
              <a:t>flexible</a:t>
            </a:r>
            <a:r>
              <a:t> search pattern</a:t>
            </a:r>
          </a:p>
        </p:txBody>
      </p:sp>
      <p:sp>
        <p:nvSpPr>
          <p:cNvPr id="1656" name="https://regexr.com/…"/>
          <p:cNvSpPr txBox="1"/>
          <p:nvPr/>
        </p:nvSpPr>
        <p:spPr>
          <a:xfrm>
            <a:off x="17028622" y="11493855"/>
            <a:ext cx="2998574" cy="769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200" b="1" u="sng">
                <a:solidFill>
                  <a:srgbClr val="FFFFFF"/>
                </a:solidFill>
              </a:defRPr>
            </a:pPr>
            <a:r>
              <a:rPr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https://regexr.com/</a:t>
            </a:r>
            <a:r>
              <a:rPr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>
              <a:defRPr sz="2200" b="1" u="sng">
                <a:solidFill>
                  <a:srgbClr val="3F4756"/>
                </a:solidFill>
              </a:defRPr>
            </a:pPr>
            <a:r>
              <a:rPr dirty="0">
                <a:solidFill>
                  <a:schemeClr val="bg1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https://regex101.com/</a:t>
            </a:r>
          </a:p>
        </p:txBody>
      </p:sp>
      <p:sp>
        <p:nvSpPr>
          <p:cNvPr id="1657" name="https://cheatography.com/davechild/cheat-sheets/regular-expressions/"/>
          <p:cNvSpPr txBox="1"/>
          <p:nvPr/>
        </p:nvSpPr>
        <p:spPr>
          <a:xfrm>
            <a:off x="3084328" y="11652903"/>
            <a:ext cx="10363374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2200" b="1" u="sng">
                <a:solidFill>
                  <a:srgbClr val="3F4756"/>
                </a:solidFill>
                <a:uFill>
                  <a:solidFill>
                    <a:srgbClr val="0000FF"/>
                  </a:solidFill>
                </a:uFill>
                <a:hlinkClick r:id="rId6"/>
              </a:defRPr>
            </a:lvl1pPr>
          </a:lstStyle>
          <a:p>
            <a:pPr>
              <a:defRPr>
                <a:uFillTx/>
              </a:defRPr>
            </a:pPr>
            <a:r>
              <a:rPr u="none" dirty="0">
                <a:solidFill>
                  <a:schemeClr val="bg1">
                    <a:lumMod val="50000"/>
                  </a:schemeClr>
                </a:solidFill>
                <a:uFill>
                  <a:solidFill>
                    <a:srgbClr val="0000FF"/>
                  </a:solidFill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https://cheatography.com/davechild/cheat-sheets/regular-expressions</a:t>
            </a:r>
            <a:r>
              <a:rPr dirty="0">
                <a:solidFill>
                  <a:schemeClr val="bg1">
                    <a:lumMod val="50000"/>
                  </a:schemeClr>
                </a:solidFill>
                <a:uFill>
                  <a:solidFill>
                    <a:srgbClr val="0000FF"/>
                  </a:solidFill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</a:p>
        </p:txBody>
      </p:sp>
      <p:sp>
        <p:nvSpPr>
          <p:cNvPr id="1658" name="Rectangle"/>
          <p:cNvSpPr/>
          <p:nvPr/>
        </p:nvSpPr>
        <p:spPr>
          <a:xfrm>
            <a:off x="2583824" y="11221911"/>
            <a:ext cx="19160419" cy="1321126"/>
          </a:xfrm>
          <a:prstGeom prst="rect">
            <a:avLst/>
          </a:prstGeom>
          <a:ln w="50800">
            <a:solidFill>
              <a:srgbClr val="3F4756"/>
            </a:solidFill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659" name="Line"/>
          <p:cNvSpPr/>
          <p:nvPr/>
        </p:nvSpPr>
        <p:spPr>
          <a:xfrm flipV="1">
            <a:off x="13667706" y="11252820"/>
            <a:ext cx="1" cy="1259310"/>
          </a:xfrm>
          <a:prstGeom prst="line">
            <a:avLst/>
          </a:prstGeom>
          <a:ln w="50800">
            <a:solidFill>
              <a:srgbClr val="3F4756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0" name="Regex Testers :"/>
          <p:cNvSpPr txBox="1"/>
          <p:nvPr/>
        </p:nvSpPr>
        <p:spPr>
          <a:xfrm>
            <a:off x="14210546" y="11601805"/>
            <a:ext cx="2726342" cy="52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 b="1"/>
            </a:lvl1pPr>
          </a:lstStyle>
          <a:p>
            <a:r>
              <a:rPr dirty="0"/>
              <a:t>Regex Testers :</a:t>
            </a:r>
          </a:p>
        </p:txBody>
      </p:sp>
    </p:spTree>
    <p:extLst>
      <p:ext uri="{BB962C8B-B14F-4D97-AF65-F5344CB8AC3E}">
        <p14:creationId xmlns:p14="http://schemas.microsoft.com/office/powerpoint/2010/main" val="4017116942"/>
      </p:ext>
    </p:extLst>
  </p:cSld>
  <p:clrMapOvr>
    <a:masterClrMapping/>
  </p:clrMapOvr>
  <p:transition spd="med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roup 3"/>
          <p:cNvSpPr txBox="1"/>
          <p:nvPr/>
        </p:nvSpPr>
        <p:spPr>
          <a:xfrm>
            <a:off x="3137047" y="1021119"/>
            <a:ext cx="18097259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AWK – THE FIX EVERYTHING OR DIE TRYING</a:t>
            </a:r>
            <a:endParaRPr dirty="0"/>
          </a:p>
        </p:txBody>
      </p:sp>
      <p:sp>
        <p:nvSpPr>
          <p:cNvPr id="821" name="CustomShape 13"/>
          <p:cNvSpPr txBox="1"/>
          <p:nvPr/>
        </p:nvSpPr>
        <p:spPr>
          <a:xfrm>
            <a:off x="2818539" y="2999037"/>
            <a:ext cx="18598741" cy="2755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awk</a:t>
            </a:r>
            <a:r>
              <a:rPr lang="en-US" sz="3000" dirty="0"/>
              <a:t> is a ‘scripting’ language made of one-liners that is often used for file manipulation.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It can be used for selecting lines, cutting and pasting files together and even perform arithmetic on file content!</a:t>
            </a:r>
            <a:br>
              <a:rPr lang="en-US" sz="3000" dirty="0"/>
            </a:b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77</a:t>
            </a:r>
            <a:endParaRPr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2017176-1B8B-630D-9B91-500293E979C2}"/>
              </a:ext>
            </a:extLst>
          </p:cNvPr>
          <p:cNvGrpSpPr/>
          <p:nvPr/>
        </p:nvGrpSpPr>
        <p:grpSpPr>
          <a:xfrm>
            <a:off x="4755170" y="5873734"/>
            <a:ext cx="14040830" cy="1653805"/>
            <a:chOff x="5994690" y="6802954"/>
            <a:chExt cx="14040830" cy="1653805"/>
          </a:xfrm>
        </p:grpSpPr>
        <p:sp>
          <p:nvSpPr>
            <p:cNvPr id="817" name="Rounded Rectangle"/>
            <p:cNvSpPr/>
            <p:nvPr/>
          </p:nvSpPr>
          <p:spPr>
            <a:xfrm>
              <a:off x="5994690" y="7238761"/>
              <a:ext cx="14040830" cy="831003"/>
            </a:xfrm>
            <a:prstGeom prst="roundRect">
              <a:avLst>
                <a:gd name="adj" fmla="val 22924"/>
              </a:avLst>
            </a:prstGeom>
            <a:solidFill>
              <a:srgbClr val="FFC899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/>
            </a:p>
          </p:txBody>
        </p:sp>
        <p:sp>
          <p:nvSpPr>
            <p:cNvPr id="25" name="CustomShape 13">
              <a:extLst>
                <a:ext uri="{FF2B5EF4-FFF2-40B4-BE49-F238E27FC236}">
                  <a16:creationId xmlns:a16="http://schemas.microsoft.com/office/drawing/2014/main" id="{8A0F6656-F3BB-6A3A-0965-40EC002026CC}"/>
                </a:ext>
              </a:extLst>
            </p:cNvPr>
            <p:cNvSpPr txBox="1"/>
            <p:nvPr/>
          </p:nvSpPr>
          <p:spPr>
            <a:xfrm>
              <a:off x="6209502" y="6802954"/>
              <a:ext cx="10043118" cy="165380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endParaRPr lang="da-DK" sz="1800" spc="19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3000" b="1" spc="317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rPr dirty="0"/>
                <a:t>$ </a:t>
              </a:r>
              <a:r>
                <a:rPr lang="en-US" dirty="0"/>
                <a:t>awk '/,5$/ {print}' patients.txt</a:t>
              </a:r>
              <a:endParaRPr dirty="0"/>
            </a:p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spc="296">
                  <a:solidFill>
                    <a:srgbClr val="FFFFFF"/>
                  </a:solidFill>
                </a:defRPr>
              </a:pPr>
              <a:endParaRPr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8CDBAA-8B87-62CB-B516-5032CFCC2F95}"/>
              </a:ext>
            </a:extLst>
          </p:cNvPr>
          <p:cNvGrpSpPr/>
          <p:nvPr/>
        </p:nvGrpSpPr>
        <p:grpSpPr>
          <a:xfrm>
            <a:off x="4755170" y="7492301"/>
            <a:ext cx="14040830" cy="1671118"/>
            <a:chOff x="5994690" y="8421521"/>
            <a:chExt cx="14040830" cy="1671118"/>
          </a:xfrm>
        </p:grpSpPr>
        <p:sp>
          <p:nvSpPr>
            <p:cNvPr id="818" name="Rounded Rectangle"/>
            <p:cNvSpPr/>
            <p:nvPr/>
          </p:nvSpPr>
          <p:spPr>
            <a:xfrm>
              <a:off x="5994690" y="8858783"/>
              <a:ext cx="14040830" cy="831003"/>
            </a:xfrm>
            <a:prstGeom prst="roundRect">
              <a:avLst>
                <a:gd name="adj" fmla="val 22924"/>
              </a:avLst>
            </a:prstGeom>
            <a:solidFill>
              <a:srgbClr val="FFC899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/>
            </a:p>
          </p:txBody>
        </p:sp>
        <p:sp>
          <p:nvSpPr>
            <p:cNvPr id="5" name="CustomShape 13">
              <a:extLst>
                <a:ext uri="{FF2B5EF4-FFF2-40B4-BE49-F238E27FC236}">
                  <a16:creationId xmlns:a16="http://schemas.microsoft.com/office/drawing/2014/main" id="{B0A3D917-832E-4A38-3091-712F085AA911}"/>
                </a:ext>
              </a:extLst>
            </p:cNvPr>
            <p:cNvSpPr txBox="1"/>
            <p:nvPr/>
          </p:nvSpPr>
          <p:spPr>
            <a:xfrm>
              <a:off x="6209502" y="8421521"/>
              <a:ext cx="11374589" cy="167111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endParaRPr lang="da-DK" sz="1800" spc="19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3000" b="1" spc="317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rPr dirty="0"/>
                <a:t>$ </a:t>
              </a:r>
              <a:r>
                <a:rPr lang="en-US" dirty="0"/>
                <a:t>awk -F ',' '{print $2,$3}' patients.txt</a:t>
              </a:r>
              <a:endParaRPr dirty="0"/>
            </a:p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spc="296">
                  <a:solidFill>
                    <a:srgbClr val="FFFFFF"/>
                  </a:solidFill>
                </a:defRPr>
              </a:pPr>
              <a:endParaRPr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D8D2FCB-AE56-4148-938C-A20380A35915}"/>
              </a:ext>
            </a:extLst>
          </p:cNvPr>
          <p:cNvGrpSpPr/>
          <p:nvPr/>
        </p:nvGrpSpPr>
        <p:grpSpPr>
          <a:xfrm>
            <a:off x="4745010" y="9094454"/>
            <a:ext cx="14050990" cy="1653805"/>
            <a:chOff x="5984530" y="10023674"/>
            <a:chExt cx="14050990" cy="1653805"/>
          </a:xfrm>
        </p:grpSpPr>
        <p:sp>
          <p:nvSpPr>
            <p:cNvPr id="9" name="Rounded Rectangle">
              <a:extLst>
                <a:ext uri="{FF2B5EF4-FFF2-40B4-BE49-F238E27FC236}">
                  <a16:creationId xmlns:a16="http://schemas.microsoft.com/office/drawing/2014/main" id="{C55F64B8-C3C2-FE86-E916-86910DBADFD1}"/>
                </a:ext>
              </a:extLst>
            </p:cNvPr>
            <p:cNvSpPr/>
            <p:nvPr/>
          </p:nvSpPr>
          <p:spPr>
            <a:xfrm>
              <a:off x="5984530" y="10459481"/>
              <a:ext cx="14050990" cy="831003"/>
            </a:xfrm>
            <a:prstGeom prst="roundRect">
              <a:avLst>
                <a:gd name="adj" fmla="val 22924"/>
              </a:avLst>
            </a:prstGeom>
            <a:solidFill>
              <a:srgbClr val="FFC899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/>
            </a:p>
          </p:txBody>
        </p:sp>
        <p:sp>
          <p:nvSpPr>
            <p:cNvPr id="10" name="CustomShape 13">
              <a:extLst>
                <a:ext uri="{FF2B5EF4-FFF2-40B4-BE49-F238E27FC236}">
                  <a16:creationId xmlns:a16="http://schemas.microsoft.com/office/drawing/2014/main" id="{6D5AC40F-9BEB-0E0E-0414-3231E0261A74}"/>
                </a:ext>
              </a:extLst>
            </p:cNvPr>
            <p:cNvSpPr txBox="1"/>
            <p:nvPr/>
          </p:nvSpPr>
          <p:spPr>
            <a:xfrm>
              <a:off x="6199342" y="10023674"/>
              <a:ext cx="13836178" cy="165380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endParaRPr lang="da-DK" sz="1800" spc="19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3000" b="1" spc="317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rPr dirty="0"/>
                <a:t>$ </a:t>
              </a:r>
              <a:r>
                <a:rPr lang="en-US" dirty="0"/>
                <a:t>awk  -F ',' '{if ($4 &gt;15) {print}}' patients.txt</a:t>
              </a:r>
              <a:endParaRPr dirty="0"/>
            </a:p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spc="296">
                  <a:solidFill>
                    <a:srgbClr val="FFFFFF"/>
                  </a:solidFill>
                </a:defRPr>
              </a:pPr>
              <a:endParaRPr dirty="0"/>
            </a:p>
          </p:txBody>
        </p:sp>
      </p:grpSp>
      <p:sp>
        <p:nvSpPr>
          <p:cNvPr id="15" name="CustomShape 13">
            <a:extLst>
              <a:ext uri="{FF2B5EF4-FFF2-40B4-BE49-F238E27FC236}">
                <a16:creationId xmlns:a16="http://schemas.microsoft.com/office/drawing/2014/main" id="{0574077A-0C9E-A5D9-5F5C-F9B0DD8F3522}"/>
              </a:ext>
            </a:extLst>
          </p:cNvPr>
          <p:cNvSpPr txBox="1"/>
          <p:nvPr/>
        </p:nvSpPr>
        <p:spPr>
          <a:xfrm>
            <a:off x="2818538" y="11272699"/>
            <a:ext cx="18598741" cy="1677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Why use awk instead a general-purpose programming language?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Because, you can directly invoke it on the command line without needing a script and input/output file handling. It’s convenient and </a:t>
            </a:r>
            <a:r>
              <a:rPr lang="en-US" sz="3000" dirty="0" err="1"/>
              <a:t>effcient</a:t>
            </a:r>
            <a:r>
              <a:rPr lang="en-US" sz="3000" dirty="0"/>
              <a:t>! 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421115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2405420" y="5380677"/>
            <a:ext cx="9455552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First exercise of today, </a:t>
            </a:r>
            <a:r>
              <a:rPr lang="en-US" b="1" dirty="0"/>
              <a:t>Exercise 6 </a:t>
            </a:r>
            <a:r>
              <a:rPr lang="en-US" dirty="0"/>
              <a:t>let’s go!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73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814859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Rectangle 5"/>
          <p:cNvGrpSpPr/>
          <p:nvPr/>
        </p:nvGrpSpPr>
        <p:grpSpPr>
          <a:xfrm>
            <a:off x="-14214" y="-24332"/>
            <a:ext cx="13893591" cy="13840864"/>
            <a:chOff x="0" y="0"/>
            <a:chExt cx="13893590" cy="13840862"/>
          </a:xfrm>
        </p:grpSpPr>
        <p:sp>
          <p:nvSpPr>
            <p:cNvPr id="504" name="Rectangle"/>
            <p:cNvSpPr/>
            <p:nvPr/>
          </p:nvSpPr>
          <p:spPr>
            <a:xfrm>
              <a:off x="0" y="0"/>
              <a:ext cx="13893591" cy="1384086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5" name="Wind"/>
            <p:cNvSpPr txBox="1"/>
            <p:nvPr/>
          </p:nvSpPr>
          <p:spPr>
            <a:xfrm>
              <a:off x="0" y="6598760"/>
              <a:ext cx="13893591" cy="643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Wind</a:t>
              </a:r>
            </a:p>
          </p:txBody>
        </p:sp>
      </p:grpSp>
      <p:sp>
        <p:nvSpPr>
          <p:cNvPr id="507" name="Rectangle 37"/>
          <p:cNvSpPr/>
          <p:nvPr/>
        </p:nvSpPr>
        <p:spPr>
          <a:xfrm>
            <a:off x="12554581" y="2560268"/>
            <a:ext cx="10662985" cy="2227381"/>
          </a:xfrm>
          <a:prstGeom prst="rect">
            <a:avLst/>
          </a:prstGeom>
          <a:solidFill>
            <a:srgbClr val="A4A1FF"/>
          </a:solidFill>
          <a:ln w="12700" cap="flat">
            <a:noFill/>
            <a:miter lim="4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508" name="TextBox 34"/>
          <p:cNvSpPr/>
          <p:nvPr/>
        </p:nvSpPr>
        <p:spPr>
          <a:xfrm>
            <a:off x="13620518" y="3289569"/>
            <a:ext cx="8531110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numCol="1" anchor="t">
            <a:spAutoFit/>
          </a:bodyPr>
          <a:lstStyle>
            <a:lvl1pPr algn="ctr">
              <a:defRPr sz="5400" b="1" spc="600"/>
            </a:lvl1pPr>
          </a:lstStyle>
          <a:p>
            <a:r>
              <a:rPr dirty="0"/>
              <a:t>SELL IT TO ME!</a:t>
            </a:r>
          </a:p>
        </p:txBody>
      </p:sp>
      <p:grpSp>
        <p:nvGrpSpPr>
          <p:cNvPr id="515" name="Group"/>
          <p:cNvGrpSpPr/>
          <p:nvPr/>
        </p:nvGrpSpPr>
        <p:grpSpPr>
          <a:xfrm>
            <a:off x="3327586" y="943594"/>
            <a:ext cx="5916368" cy="12331155"/>
            <a:chOff x="0" y="0"/>
            <a:chExt cx="5916367" cy="12331153"/>
          </a:xfrm>
        </p:grpSpPr>
        <p:sp>
          <p:nvSpPr>
            <p:cNvPr id="510" name="Freeform 6"/>
            <p:cNvSpPr/>
            <p:nvPr/>
          </p:nvSpPr>
          <p:spPr>
            <a:xfrm rot="16200000">
              <a:off x="2146005" y="-1355"/>
              <a:ext cx="3769008" cy="3771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5" h="21395" extrusionOk="0">
                  <a:moveTo>
                    <a:pt x="11406" y="307"/>
                  </a:moveTo>
                  <a:cubicBezTo>
                    <a:pt x="21088" y="9989"/>
                    <a:pt x="21088" y="9989"/>
                    <a:pt x="21088" y="9989"/>
                  </a:cubicBezTo>
                  <a:cubicBezTo>
                    <a:pt x="21498" y="10362"/>
                    <a:pt x="21498" y="10995"/>
                    <a:pt x="21088" y="11405"/>
                  </a:cubicBezTo>
                  <a:cubicBezTo>
                    <a:pt x="11406" y="21087"/>
                    <a:pt x="11406" y="21087"/>
                    <a:pt x="11406" y="21087"/>
                  </a:cubicBezTo>
                  <a:cubicBezTo>
                    <a:pt x="11033" y="21497"/>
                    <a:pt x="10363" y="21497"/>
                    <a:pt x="9990" y="21087"/>
                  </a:cubicBezTo>
                  <a:cubicBezTo>
                    <a:pt x="308" y="11405"/>
                    <a:pt x="308" y="11405"/>
                    <a:pt x="308" y="11405"/>
                  </a:cubicBezTo>
                  <a:cubicBezTo>
                    <a:pt x="-102" y="10995"/>
                    <a:pt x="-102" y="10362"/>
                    <a:pt x="308" y="9989"/>
                  </a:cubicBezTo>
                  <a:cubicBezTo>
                    <a:pt x="9990" y="307"/>
                    <a:pt x="9990" y="307"/>
                    <a:pt x="9990" y="307"/>
                  </a:cubicBezTo>
                  <a:cubicBezTo>
                    <a:pt x="10363" y="-103"/>
                    <a:pt x="11033" y="-103"/>
                    <a:pt x="11406" y="307"/>
                  </a:cubicBezTo>
                  <a:close/>
                </a:path>
              </a:pathLst>
            </a:custGeom>
            <a:solidFill>
              <a:srgbClr val="B8B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1" name="Freeform 7"/>
            <p:cNvSpPr/>
            <p:nvPr/>
          </p:nvSpPr>
          <p:spPr>
            <a:xfrm rot="16200000">
              <a:off x="2147360" y="4281080"/>
              <a:ext cx="3766298" cy="3771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5" h="21395" extrusionOk="0">
                  <a:moveTo>
                    <a:pt x="9989" y="307"/>
                  </a:moveTo>
                  <a:cubicBezTo>
                    <a:pt x="307" y="9989"/>
                    <a:pt x="307" y="9989"/>
                    <a:pt x="307" y="9989"/>
                  </a:cubicBezTo>
                  <a:cubicBezTo>
                    <a:pt x="-103" y="10362"/>
                    <a:pt x="-103" y="10995"/>
                    <a:pt x="307" y="11405"/>
                  </a:cubicBezTo>
                  <a:cubicBezTo>
                    <a:pt x="9989" y="21087"/>
                    <a:pt x="9989" y="21087"/>
                    <a:pt x="9989" y="21087"/>
                  </a:cubicBezTo>
                  <a:cubicBezTo>
                    <a:pt x="10362" y="21497"/>
                    <a:pt x="11032" y="21497"/>
                    <a:pt x="11405" y="21087"/>
                  </a:cubicBezTo>
                  <a:cubicBezTo>
                    <a:pt x="21087" y="11405"/>
                    <a:pt x="21087" y="11405"/>
                    <a:pt x="21087" y="11405"/>
                  </a:cubicBezTo>
                  <a:cubicBezTo>
                    <a:pt x="21497" y="10995"/>
                    <a:pt x="21497" y="10362"/>
                    <a:pt x="21087" y="9989"/>
                  </a:cubicBezTo>
                  <a:cubicBezTo>
                    <a:pt x="11405" y="307"/>
                    <a:pt x="11405" y="307"/>
                    <a:pt x="11405" y="307"/>
                  </a:cubicBezTo>
                  <a:cubicBezTo>
                    <a:pt x="11032" y="-103"/>
                    <a:pt x="10362" y="-103"/>
                    <a:pt x="9989" y="307"/>
                  </a:cubicBezTo>
                  <a:close/>
                </a:path>
              </a:pathLst>
            </a:custGeom>
            <a:solidFill>
              <a:srgbClr val="8A96E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2" name="Freeform 8"/>
            <p:cNvSpPr/>
            <p:nvPr/>
          </p:nvSpPr>
          <p:spPr>
            <a:xfrm rot="16200000">
              <a:off x="2147360" y="8562146"/>
              <a:ext cx="3766298" cy="3771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5" h="21395" extrusionOk="0">
                  <a:moveTo>
                    <a:pt x="11405" y="307"/>
                  </a:moveTo>
                  <a:cubicBezTo>
                    <a:pt x="21087" y="9989"/>
                    <a:pt x="21087" y="9989"/>
                    <a:pt x="21087" y="9989"/>
                  </a:cubicBezTo>
                  <a:cubicBezTo>
                    <a:pt x="21497" y="10362"/>
                    <a:pt x="21497" y="10995"/>
                    <a:pt x="21087" y="11405"/>
                  </a:cubicBezTo>
                  <a:cubicBezTo>
                    <a:pt x="11405" y="21087"/>
                    <a:pt x="11405" y="21087"/>
                    <a:pt x="11405" y="21087"/>
                  </a:cubicBezTo>
                  <a:cubicBezTo>
                    <a:pt x="11032" y="21497"/>
                    <a:pt x="10362" y="21497"/>
                    <a:pt x="9989" y="21087"/>
                  </a:cubicBezTo>
                  <a:cubicBezTo>
                    <a:pt x="307" y="11405"/>
                    <a:pt x="307" y="11405"/>
                    <a:pt x="307" y="11405"/>
                  </a:cubicBezTo>
                  <a:cubicBezTo>
                    <a:pt x="-103" y="10995"/>
                    <a:pt x="-103" y="10362"/>
                    <a:pt x="307" y="9989"/>
                  </a:cubicBezTo>
                  <a:cubicBezTo>
                    <a:pt x="9989" y="307"/>
                    <a:pt x="9989" y="307"/>
                    <a:pt x="9989" y="307"/>
                  </a:cubicBezTo>
                  <a:cubicBezTo>
                    <a:pt x="10362" y="-103"/>
                    <a:pt x="11032" y="-103"/>
                    <a:pt x="11405" y="307"/>
                  </a:cubicBezTo>
                  <a:close/>
                </a:path>
              </a:pathLst>
            </a:custGeom>
            <a:solidFill>
              <a:srgbClr val="9DC6F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3" name="Freeform 9"/>
            <p:cNvSpPr/>
            <p:nvPr/>
          </p:nvSpPr>
          <p:spPr>
            <a:xfrm rot="16200000">
              <a:off x="3276" y="2139671"/>
              <a:ext cx="3764185" cy="3770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4" h="21404" extrusionOk="0">
                  <a:moveTo>
                    <a:pt x="11434" y="307"/>
                  </a:moveTo>
                  <a:cubicBezTo>
                    <a:pt x="21134" y="9989"/>
                    <a:pt x="21134" y="9989"/>
                    <a:pt x="21134" y="9989"/>
                  </a:cubicBezTo>
                  <a:cubicBezTo>
                    <a:pt x="21507" y="10399"/>
                    <a:pt x="21507" y="11032"/>
                    <a:pt x="21134" y="11442"/>
                  </a:cubicBezTo>
                  <a:cubicBezTo>
                    <a:pt x="11434" y="21125"/>
                    <a:pt x="11434" y="21125"/>
                    <a:pt x="11434" y="21125"/>
                  </a:cubicBezTo>
                  <a:cubicBezTo>
                    <a:pt x="11024" y="21497"/>
                    <a:pt x="10390" y="21497"/>
                    <a:pt x="9980" y="21125"/>
                  </a:cubicBezTo>
                  <a:cubicBezTo>
                    <a:pt x="280" y="11442"/>
                    <a:pt x="280" y="11442"/>
                    <a:pt x="280" y="11442"/>
                  </a:cubicBezTo>
                  <a:cubicBezTo>
                    <a:pt x="-93" y="11032"/>
                    <a:pt x="-93" y="10399"/>
                    <a:pt x="280" y="9989"/>
                  </a:cubicBezTo>
                  <a:cubicBezTo>
                    <a:pt x="9980" y="307"/>
                    <a:pt x="9980" y="307"/>
                    <a:pt x="9980" y="307"/>
                  </a:cubicBezTo>
                  <a:cubicBezTo>
                    <a:pt x="10390" y="-103"/>
                    <a:pt x="11024" y="-103"/>
                    <a:pt x="11434" y="307"/>
                  </a:cubicBezTo>
                  <a:close/>
                </a:path>
              </a:pathLst>
            </a:custGeom>
            <a:solidFill>
              <a:srgbClr val="8E8B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4" name="Freeform 10"/>
            <p:cNvSpPr/>
            <p:nvPr/>
          </p:nvSpPr>
          <p:spPr>
            <a:xfrm rot="16200000">
              <a:off x="3276" y="6420736"/>
              <a:ext cx="3764185" cy="3770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4" h="21404" extrusionOk="0">
                  <a:moveTo>
                    <a:pt x="9980" y="307"/>
                  </a:moveTo>
                  <a:cubicBezTo>
                    <a:pt x="280" y="9989"/>
                    <a:pt x="280" y="9989"/>
                    <a:pt x="280" y="9989"/>
                  </a:cubicBezTo>
                  <a:cubicBezTo>
                    <a:pt x="-93" y="10399"/>
                    <a:pt x="-93" y="11032"/>
                    <a:pt x="280" y="11442"/>
                  </a:cubicBezTo>
                  <a:cubicBezTo>
                    <a:pt x="9980" y="21125"/>
                    <a:pt x="9980" y="21125"/>
                    <a:pt x="9980" y="21125"/>
                  </a:cubicBezTo>
                  <a:cubicBezTo>
                    <a:pt x="10390" y="21497"/>
                    <a:pt x="11024" y="21497"/>
                    <a:pt x="11434" y="21125"/>
                  </a:cubicBezTo>
                  <a:cubicBezTo>
                    <a:pt x="21134" y="11442"/>
                    <a:pt x="21134" y="11442"/>
                    <a:pt x="21134" y="11442"/>
                  </a:cubicBezTo>
                  <a:cubicBezTo>
                    <a:pt x="21507" y="11032"/>
                    <a:pt x="21507" y="10399"/>
                    <a:pt x="21134" y="9989"/>
                  </a:cubicBezTo>
                  <a:cubicBezTo>
                    <a:pt x="11434" y="307"/>
                    <a:pt x="11434" y="307"/>
                    <a:pt x="11434" y="307"/>
                  </a:cubicBezTo>
                  <a:cubicBezTo>
                    <a:pt x="11024" y="-103"/>
                    <a:pt x="10390" y="-103"/>
                    <a:pt x="9980" y="307"/>
                  </a:cubicBezTo>
                  <a:close/>
                </a:path>
              </a:pathLst>
            </a:custGeom>
            <a:solidFill>
              <a:srgbClr val="73A8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16" name="TextBox 34"/>
          <p:cNvSpPr txBox="1"/>
          <p:nvPr/>
        </p:nvSpPr>
        <p:spPr>
          <a:xfrm>
            <a:off x="8372508" y="895564"/>
            <a:ext cx="437095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dirty="0"/>
              <a:t>Flexible and works on any system</a:t>
            </a:r>
          </a:p>
        </p:txBody>
      </p:sp>
      <p:sp>
        <p:nvSpPr>
          <p:cNvPr id="517" name="TextBox 34"/>
          <p:cNvSpPr txBox="1"/>
          <p:nvPr/>
        </p:nvSpPr>
        <p:spPr>
          <a:xfrm>
            <a:off x="202729" y="7224832"/>
            <a:ext cx="437095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t>Software &amp; Big Datasets</a:t>
            </a:r>
          </a:p>
        </p:txBody>
      </p:sp>
      <p:sp>
        <p:nvSpPr>
          <p:cNvPr id="518" name="TextBox 34"/>
          <p:cNvSpPr txBox="1"/>
          <p:nvPr/>
        </p:nvSpPr>
        <p:spPr>
          <a:xfrm>
            <a:off x="8321709" y="9898761"/>
            <a:ext cx="4370950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t>Server, HPC &amp; Cloud Compute Power</a:t>
            </a:r>
          </a:p>
        </p:txBody>
      </p:sp>
      <p:sp>
        <p:nvSpPr>
          <p:cNvPr id="519" name="TextBox 34"/>
          <p:cNvSpPr txBox="1"/>
          <p:nvPr/>
        </p:nvSpPr>
        <p:spPr>
          <a:xfrm>
            <a:off x="8183033" y="5004231"/>
            <a:ext cx="4370950" cy="1386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b="1" spc="311"/>
            </a:pPr>
            <a:r>
              <a:t>Not Resource Intensive </a:t>
            </a:r>
          </a:p>
          <a:p>
            <a:pPr algn="ctr">
              <a:defRPr sz="2800" b="1" spc="311"/>
            </a:pPr>
            <a:r>
              <a:t>and Fast</a:t>
            </a:r>
          </a:p>
        </p:txBody>
      </p:sp>
      <p:sp>
        <p:nvSpPr>
          <p:cNvPr id="520" name="TextBox 34"/>
          <p:cNvSpPr txBox="1"/>
          <p:nvPr/>
        </p:nvSpPr>
        <p:spPr>
          <a:xfrm>
            <a:off x="202729" y="2779002"/>
            <a:ext cx="437095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t>Automatised and Reproducible</a:t>
            </a:r>
          </a:p>
        </p:txBody>
      </p:sp>
      <p:sp>
        <p:nvSpPr>
          <p:cNvPr id="521" name="Notebook"/>
          <p:cNvSpPr/>
          <p:nvPr/>
        </p:nvSpPr>
        <p:spPr>
          <a:xfrm>
            <a:off x="6299386" y="2188373"/>
            <a:ext cx="2148290" cy="1203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952" y="0"/>
                </a:moveTo>
                <a:cubicBezTo>
                  <a:pt x="1421" y="0"/>
                  <a:pt x="1439" y="771"/>
                  <a:pt x="1439" y="1718"/>
                </a:cubicBezTo>
                <a:lnTo>
                  <a:pt x="1439" y="19328"/>
                </a:lnTo>
                <a:lnTo>
                  <a:pt x="0" y="19328"/>
                </a:lnTo>
                <a:cubicBezTo>
                  <a:pt x="0" y="19328"/>
                  <a:pt x="0" y="19890"/>
                  <a:pt x="0" y="20529"/>
                </a:cubicBezTo>
                <a:cubicBezTo>
                  <a:pt x="0" y="21600"/>
                  <a:pt x="190" y="21599"/>
                  <a:pt x="896" y="21599"/>
                </a:cubicBezTo>
                <a:lnTo>
                  <a:pt x="20704" y="21599"/>
                </a:lnTo>
                <a:cubicBezTo>
                  <a:pt x="21367" y="21599"/>
                  <a:pt x="21600" y="21600"/>
                  <a:pt x="21600" y="20529"/>
                </a:cubicBezTo>
                <a:cubicBezTo>
                  <a:pt x="21600" y="19890"/>
                  <a:pt x="21600" y="19328"/>
                  <a:pt x="21600" y="19328"/>
                </a:cubicBezTo>
                <a:lnTo>
                  <a:pt x="20161" y="19328"/>
                </a:lnTo>
                <a:lnTo>
                  <a:pt x="20161" y="1718"/>
                </a:lnTo>
                <a:cubicBezTo>
                  <a:pt x="20161" y="771"/>
                  <a:pt x="20196" y="0"/>
                  <a:pt x="19665" y="0"/>
                </a:cubicBezTo>
                <a:lnTo>
                  <a:pt x="1952" y="0"/>
                </a:lnTo>
                <a:close/>
                <a:moveTo>
                  <a:pt x="2475" y="1849"/>
                </a:moveTo>
                <a:lnTo>
                  <a:pt x="19125" y="1849"/>
                </a:lnTo>
                <a:lnTo>
                  <a:pt x="19125" y="19328"/>
                </a:lnTo>
                <a:lnTo>
                  <a:pt x="2475" y="19328"/>
                </a:lnTo>
                <a:lnTo>
                  <a:pt x="2475" y="1849"/>
                </a:lnTo>
                <a:close/>
              </a:path>
            </a:pathLst>
          </a:custGeom>
          <a:solidFill>
            <a:srgbClr val="363D48"/>
          </a:solidFill>
          <a:ln w="38100">
            <a:solidFill>
              <a:srgbClr val="363D48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2" name="Shape"/>
          <p:cNvSpPr/>
          <p:nvPr/>
        </p:nvSpPr>
        <p:spPr>
          <a:xfrm>
            <a:off x="5341322" y="8417659"/>
            <a:ext cx="666295" cy="9663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97" y="1676"/>
                </a:moveTo>
                <a:cubicBezTo>
                  <a:pt x="18434" y="745"/>
                  <a:pt x="14897" y="0"/>
                  <a:pt x="10800" y="0"/>
                </a:cubicBezTo>
                <a:cubicBezTo>
                  <a:pt x="6703" y="0"/>
                  <a:pt x="3166" y="745"/>
                  <a:pt x="1303" y="1676"/>
                </a:cubicBezTo>
                <a:cubicBezTo>
                  <a:pt x="559" y="2234"/>
                  <a:pt x="0" y="2793"/>
                  <a:pt x="0" y="3352"/>
                </a:cubicBezTo>
                <a:cubicBezTo>
                  <a:pt x="0" y="18248"/>
                  <a:pt x="0" y="18248"/>
                  <a:pt x="0" y="18248"/>
                </a:cubicBezTo>
                <a:cubicBezTo>
                  <a:pt x="0" y="18807"/>
                  <a:pt x="559" y="19366"/>
                  <a:pt x="1303" y="19924"/>
                </a:cubicBezTo>
                <a:cubicBezTo>
                  <a:pt x="3166" y="20855"/>
                  <a:pt x="6703" y="21600"/>
                  <a:pt x="10800" y="21600"/>
                </a:cubicBezTo>
                <a:cubicBezTo>
                  <a:pt x="14897" y="21600"/>
                  <a:pt x="18434" y="20855"/>
                  <a:pt x="20297" y="19924"/>
                </a:cubicBezTo>
                <a:cubicBezTo>
                  <a:pt x="21228" y="19366"/>
                  <a:pt x="21600" y="18807"/>
                  <a:pt x="21600" y="18248"/>
                </a:cubicBezTo>
                <a:cubicBezTo>
                  <a:pt x="21600" y="3352"/>
                  <a:pt x="21600" y="3352"/>
                  <a:pt x="21600" y="3352"/>
                </a:cubicBezTo>
                <a:cubicBezTo>
                  <a:pt x="21600" y="2793"/>
                  <a:pt x="21228" y="2234"/>
                  <a:pt x="20297" y="1676"/>
                </a:cubicBezTo>
                <a:close/>
                <a:moveTo>
                  <a:pt x="10800" y="1303"/>
                </a:moveTo>
                <a:cubicBezTo>
                  <a:pt x="16572" y="1303"/>
                  <a:pt x="19738" y="2607"/>
                  <a:pt x="20297" y="3352"/>
                </a:cubicBezTo>
                <a:cubicBezTo>
                  <a:pt x="19738" y="3910"/>
                  <a:pt x="16572" y="5400"/>
                  <a:pt x="10800" y="5400"/>
                </a:cubicBezTo>
                <a:cubicBezTo>
                  <a:pt x="5028" y="5400"/>
                  <a:pt x="1862" y="3910"/>
                  <a:pt x="1303" y="3352"/>
                </a:cubicBezTo>
                <a:cubicBezTo>
                  <a:pt x="1862" y="2607"/>
                  <a:pt x="5028" y="1303"/>
                  <a:pt x="10800" y="1303"/>
                </a:cubicBezTo>
                <a:close/>
                <a:moveTo>
                  <a:pt x="10800" y="6703"/>
                </a:moveTo>
                <a:cubicBezTo>
                  <a:pt x="14897" y="6703"/>
                  <a:pt x="18434" y="5959"/>
                  <a:pt x="20297" y="5028"/>
                </a:cubicBezTo>
                <a:cubicBezTo>
                  <a:pt x="20297" y="8007"/>
                  <a:pt x="20297" y="8007"/>
                  <a:pt x="20297" y="8007"/>
                </a:cubicBezTo>
                <a:cubicBezTo>
                  <a:pt x="20297" y="8007"/>
                  <a:pt x="20297" y="8007"/>
                  <a:pt x="20297" y="8007"/>
                </a:cubicBezTo>
                <a:cubicBezTo>
                  <a:pt x="19738" y="8752"/>
                  <a:pt x="16572" y="10055"/>
                  <a:pt x="10800" y="10055"/>
                </a:cubicBezTo>
                <a:cubicBezTo>
                  <a:pt x="5028" y="10055"/>
                  <a:pt x="1862" y="8752"/>
                  <a:pt x="1303" y="8007"/>
                </a:cubicBezTo>
                <a:cubicBezTo>
                  <a:pt x="1303" y="8007"/>
                  <a:pt x="1303" y="8007"/>
                  <a:pt x="1303" y="8007"/>
                </a:cubicBezTo>
                <a:cubicBezTo>
                  <a:pt x="1303" y="5028"/>
                  <a:pt x="1303" y="5028"/>
                  <a:pt x="1303" y="5028"/>
                </a:cubicBezTo>
                <a:cubicBezTo>
                  <a:pt x="3166" y="5959"/>
                  <a:pt x="6703" y="6703"/>
                  <a:pt x="10800" y="6703"/>
                </a:cubicBezTo>
                <a:close/>
                <a:moveTo>
                  <a:pt x="20297" y="18248"/>
                </a:moveTo>
                <a:cubicBezTo>
                  <a:pt x="20297" y="18248"/>
                  <a:pt x="20297" y="18248"/>
                  <a:pt x="20297" y="18248"/>
                </a:cubicBezTo>
                <a:cubicBezTo>
                  <a:pt x="19738" y="18807"/>
                  <a:pt x="16572" y="20297"/>
                  <a:pt x="10800" y="20297"/>
                </a:cubicBezTo>
                <a:cubicBezTo>
                  <a:pt x="5028" y="20297"/>
                  <a:pt x="1862" y="18807"/>
                  <a:pt x="1303" y="18248"/>
                </a:cubicBezTo>
                <a:cubicBezTo>
                  <a:pt x="1303" y="18248"/>
                  <a:pt x="1303" y="18248"/>
                  <a:pt x="1303" y="18248"/>
                </a:cubicBezTo>
                <a:cubicBezTo>
                  <a:pt x="1303" y="14524"/>
                  <a:pt x="1303" y="14524"/>
                  <a:pt x="1303" y="14524"/>
                </a:cubicBezTo>
                <a:cubicBezTo>
                  <a:pt x="3166" y="15455"/>
                  <a:pt x="6703" y="16200"/>
                  <a:pt x="10800" y="16200"/>
                </a:cubicBezTo>
                <a:cubicBezTo>
                  <a:pt x="14897" y="16200"/>
                  <a:pt x="18434" y="15455"/>
                  <a:pt x="20297" y="14524"/>
                </a:cubicBezTo>
                <a:lnTo>
                  <a:pt x="20297" y="18248"/>
                </a:lnTo>
                <a:close/>
                <a:moveTo>
                  <a:pt x="20297" y="12848"/>
                </a:moveTo>
                <a:cubicBezTo>
                  <a:pt x="20297" y="12848"/>
                  <a:pt x="20297" y="12848"/>
                  <a:pt x="20297" y="12848"/>
                </a:cubicBezTo>
                <a:cubicBezTo>
                  <a:pt x="19738" y="13407"/>
                  <a:pt x="16572" y="14897"/>
                  <a:pt x="10800" y="14897"/>
                </a:cubicBezTo>
                <a:cubicBezTo>
                  <a:pt x="5028" y="14897"/>
                  <a:pt x="1862" y="13407"/>
                  <a:pt x="1303" y="12848"/>
                </a:cubicBezTo>
                <a:cubicBezTo>
                  <a:pt x="1303" y="12848"/>
                  <a:pt x="1303" y="12848"/>
                  <a:pt x="1303" y="12848"/>
                </a:cubicBezTo>
                <a:cubicBezTo>
                  <a:pt x="1303" y="9683"/>
                  <a:pt x="1303" y="9683"/>
                  <a:pt x="1303" y="9683"/>
                </a:cubicBezTo>
                <a:cubicBezTo>
                  <a:pt x="3166" y="10800"/>
                  <a:pt x="6703" y="11359"/>
                  <a:pt x="10800" y="11359"/>
                </a:cubicBezTo>
                <a:cubicBezTo>
                  <a:pt x="14897" y="11359"/>
                  <a:pt x="18434" y="10800"/>
                  <a:pt x="20297" y="9683"/>
                </a:cubicBezTo>
                <a:lnTo>
                  <a:pt x="20297" y="12848"/>
                </a:lnTo>
                <a:close/>
              </a:path>
            </a:pathLst>
          </a:custGeom>
          <a:solidFill>
            <a:srgbClr val="363D48"/>
          </a:solidFill>
          <a:ln w="38100">
            <a:solidFill>
              <a:srgbClr val="363D48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3" name="Shape"/>
          <p:cNvSpPr/>
          <p:nvPr/>
        </p:nvSpPr>
        <p:spPr>
          <a:xfrm>
            <a:off x="4785828" y="8064778"/>
            <a:ext cx="666295" cy="9663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97" y="1676"/>
                </a:moveTo>
                <a:cubicBezTo>
                  <a:pt x="18434" y="745"/>
                  <a:pt x="14897" y="0"/>
                  <a:pt x="10800" y="0"/>
                </a:cubicBezTo>
                <a:cubicBezTo>
                  <a:pt x="6703" y="0"/>
                  <a:pt x="3166" y="745"/>
                  <a:pt x="1303" y="1676"/>
                </a:cubicBezTo>
                <a:cubicBezTo>
                  <a:pt x="559" y="2234"/>
                  <a:pt x="0" y="2793"/>
                  <a:pt x="0" y="3352"/>
                </a:cubicBezTo>
                <a:cubicBezTo>
                  <a:pt x="0" y="18248"/>
                  <a:pt x="0" y="18248"/>
                  <a:pt x="0" y="18248"/>
                </a:cubicBezTo>
                <a:cubicBezTo>
                  <a:pt x="0" y="18807"/>
                  <a:pt x="559" y="19366"/>
                  <a:pt x="1303" y="19924"/>
                </a:cubicBezTo>
                <a:cubicBezTo>
                  <a:pt x="3166" y="20855"/>
                  <a:pt x="6703" y="21600"/>
                  <a:pt x="10800" y="21600"/>
                </a:cubicBezTo>
                <a:cubicBezTo>
                  <a:pt x="14897" y="21600"/>
                  <a:pt x="18434" y="20855"/>
                  <a:pt x="20297" y="19924"/>
                </a:cubicBezTo>
                <a:cubicBezTo>
                  <a:pt x="21228" y="19366"/>
                  <a:pt x="21600" y="18807"/>
                  <a:pt x="21600" y="18248"/>
                </a:cubicBezTo>
                <a:cubicBezTo>
                  <a:pt x="21600" y="3352"/>
                  <a:pt x="21600" y="3352"/>
                  <a:pt x="21600" y="3352"/>
                </a:cubicBezTo>
                <a:cubicBezTo>
                  <a:pt x="21600" y="2793"/>
                  <a:pt x="21228" y="2234"/>
                  <a:pt x="20297" y="1676"/>
                </a:cubicBezTo>
                <a:close/>
                <a:moveTo>
                  <a:pt x="10800" y="1303"/>
                </a:moveTo>
                <a:cubicBezTo>
                  <a:pt x="16572" y="1303"/>
                  <a:pt x="19738" y="2607"/>
                  <a:pt x="20297" y="3352"/>
                </a:cubicBezTo>
                <a:cubicBezTo>
                  <a:pt x="19738" y="3910"/>
                  <a:pt x="16572" y="5400"/>
                  <a:pt x="10800" y="5400"/>
                </a:cubicBezTo>
                <a:cubicBezTo>
                  <a:pt x="5028" y="5400"/>
                  <a:pt x="1862" y="3910"/>
                  <a:pt x="1303" y="3352"/>
                </a:cubicBezTo>
                <a:cubicBezTo>
                  <a:pt x="1862" y="2607"/>
                  <a:pt x="5028" y="1303"/>
                  <a:pt x="10800" y="1303"/>
                </a:cubicBezTo>
                <a:close/>
                <a:moveTo>
                  <a:pt x="10800" y="6703"/>
                </a:moveTo>
                <a:cubicBezTo>
                  <a:pt x="14897" y="6703"/>
                  <a:pt x="18434" y="5959"/>
                  <a:pt x="20297" y="5028"/>
                </a:cubicBezTo>
                <a:cubicBezTo>
                  <a:pt x="20297" y="8007"/>
                  <a:pt x="20297" y="8007"/>
                  <a:pt x="20297" y="8007"/>
                </a:cubicBezTo>
                <a:cubicBezTo>
                  <a:pt x="20297" y="8007"/>
                  <a:pt x="20297" y="8007"/>
                  <a:pt x="20297" y="8007"/>
                </a:cubicBezTo>
                <a:cubicBezTo>
                  <a:pt x="19738" y="8752"/>
                  <a:pt x="16572" y="10055"/>
                  <a:pt x="10800" y="10055"/>
                </a:cubicBezTo>
                <a:cubicBezTo>
                  <a:pt x="5028" y="10055"/>
                  <a:pt x="1862" y="8752"/>
                  <a:pt x="1303" y="8007"/>
                </a:cubicBezTo>
                <a:cubicBezTo>
                  <a:pt x="1303" y="8007"/>
                  <a:pt x="1303" y="8007"/>
                  <a:pt x="1303" y="8007"/>
                </a:cubicBezTo>
                <a:cubicBezTo>
                  <a:pt x="1303" y="5028"/>
                  <a:pt x="1303" y="5028"/>
                  <a:pt x="1303" y="5028"/>
                </a:cubicBezTo>
                <a:cubicBezTo>
                  <a:pt x="3166" y="5959"/>
                  <a:pt x="6703" y="6703"/>
                  <a:pt x="10800" y="6703"/>
                </a:cubicBezTo>
                <a:close/>
                <a:moveTo>
                  <a:pt x="20297" y="18248"/>
                </a:moveTo>
                <a:cubicBezTo>
                  <a:pt x="20297" y="18248"/>
                  <a:pt x="20297" y="18248"/>
                  <a:pt x="20297" y="18248"/>
                </a:cubicBezTo>
                <a:cubicBezTo>
                  <a:pt x="19738" y="18807"/>
                  <a:pt x="16572" y="20297"/>
                  <a:pt x="10800" y="20297"/>
                </a:cubicBezTo>
                <a:cubicBezTo>
                  <a:pt x="5028" y="20297"/>
                  <a:pt x="1862" y="18807"/>
                  <a:pt x="1303" y="18248"/>
                </a:cubicBezTo>
                <a:cubicBezTo>
                  <a:pt x="1303" y="18248"/>
                  <a:pt x="1303" y="18248"/>
                  <a:pt x="1303" y="18248"/>
                </a:cubicBezTo>
                <a:cubicBezTo>
                  <a:pt x="1303" y="14524"/>
                  <a:pt x="1303" y="14524"/>
                  <a:pt x="1303" y="14524"/>
                </a:cubicBezTo>
                <a:cubicBezTo>
                  <a:pt x="3166" y="15455"/>
                  <a:pt x="6703" y="16200"/>
                  <a:pt x="10800" y="16200"/>
                </a:cubicBezTo>
                <a:cubicBezTo>
                  <a:pt x="14897" y="16200"/>
                  <a:pt x="18434" y="15455"/>
                  <a:pt x="20297" y="14524"/>
                </a:cubicBezTo>
                <a:lnTo>
                  <a:pt x="20297" y="18248"/>
                </a:lnTo>
                <a:close/>
                <a:moveTo>
                  <a:pt x="20297" y="12848"/>
                </a:moveTo>
                <a:cubicBezTo>
                  <a:pt x="20297" y="12848"/>
                  <a:pt x="20297" y="12848"/>
                  <a:pt x="20297" y="12848"/>
                </a:cubicBezTo>
                <a:cubicBezTo>
                  <a:pt x="19738" y="13407"/>
                  <a:pt x="16572" y="14897"/>
                  <a:pt x="10800" y="14897"/>
                </a:cubicBezTo>
                <a:cubicBezTo>
                  <a:pt x="5028" y="14897"/>
                  <a:pt x="1862" y="13407"/>
                  <a:pt x="1303" y="12848"/>
                </a:cubicBezTo>
                <a:cubicBezTo>
                  <a:pt x="1303" y="12848"/>
                  <a:pt x="1303" y="12848"/>
                  <a:pt x="1303" y="12848"/>
                </a:cubicBezTo>
                <a:cubicBezTo>
                  <a:pt x="1303" y="9683"/>
                  <a:pt x="1303" y="9683"/>
                  <a:pt x="1303" y="9683"/>
                </a:cubicBezTo>
                <a:cubicBezTo>
                  <a:pt x="3166" y="10800"/>
                  <a:pt x="6703" y="11359"/>
                  <a:pt x="10800" y="11359"/>
                </a:cubicBezTo>
                <a:cubicBezTo>
                  <a:pt x="14897" y="11359"/>
                  <a:pt x="18434" y="10800"/>
                  <a:pt x="20297" y="9683"/>
                </a:cubicBezTo>
                <a:lnTo>
                  <a:pt x="20297" y="12848"/>
                </a:lnTo>
                <a:close/>
              </a:path>
            </a:pathLst>
          </a:custGeom>
          <a:solidFill>
            <a:srgbClr val="363D48"/>
          </a:solidFill>
          <a:ln w="38100">
            <a:solidFill>
              <a:srgbClr val="363D48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4" name="USB"/>
          <p:cNvSpPr/>
          <p:nvPr/>
        </p:nvSpPr>
        <p:spPr>
          <a:xfrm rot="5400000" flipH="1">
            <a:off x="7084369" y="2096217"/>
            <a:ext cx="603911" cy="1327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78" y="0"/>
                </a:moveTo>
                <a:lnTo>
                  <a:pt x="7617" y="2487"/>
                </a:lnTo>
                <a:lnTo>
                  <a:pt x="9713" y="2487"/>
                </a:lnTo>
                <a:lnTo>
                  <a:pt x="9713" y="14172"/>
                </a:lnTo>
                <a:cubicBezTo>
                  <a:pt x="8076" y="13462"/>
                  <a:pt x="5650" y="12394"/>
                  <a:pt x="3825" y="11588"/>
                </a:cubicBezTo>
                <a:lnTo>
                  <a:pt x="3825" y="9496"/>
                </a:lnTo>
                <a:cubicBezTo>
                  <a:pt x="4741" y="9301"/>
                  <a:pt x="5376" y="8879"/>
                  <a:pt x="5376" y="8389"/>
                </a:cubicBezTo>
                <a:cubicBezTo>
                  <a:pt x="5376" y="7713"/>
                  <a:pt x="4175" y="7165"/>
                  <a:pt x="2690" y="7165"/>
                </a:cubicBezTo>
                <a:cubicBezTo>
                  <a:pt x="1205" y="7165"/>
                  <a:pt x="0" y="7713"/>
                  <a:pt x="0" y="8389"/>
                </a:cubicBezTo>
                <a:cubicBezTo>
                  <a:pt x="0" y="8888"/>
                  <a:pt x="657" y="9316"/>
                  <a:pt x="1599" y="9506"/>
                </a:cubicBezTo>
                <a:lnTo>
                  <a:pt x="1599" y="11802"/>
                </a:lnTo>
                <a:cubicBezTo>
                  <a:pt x="1599" y="11939"/>
                  <a:pt x="1721" y="12070"/>
                  <a:pt x="1937" y="12165"/>
                </a:cubicBezTo>
                <a:cubicBezTo>
                  <a:pt x="7009" y="14408"/>
                  <a:pt x="8946" y="15239"/>
                  <a:pt x="9717" y="15557"/>
                </a:cubicBezTo>
                <a:lnTo>
                  <a:pt x="9717" y="18082"/>
                </a:lnTo>
                <a:cubicBezTo>
                  <a:pt x="8078" y="18300"/>
                  <a:pt x="6878" y="18988"/>
                  <a:pt x="6878" y="19804"/>
                </a:cubicBezTo>
                <a:cubicBezTo>
                  <a:pt x="6878" y="20797"/>
                  <a:pt x="8645" y="21600"/>
                  <a:pt x="10826" y="21600"/>
                </a:cubicBezTo>
                <a:cubicBezTo>
                  <a:pt x="13007" y="21600"/>
                  <a:pt x="14777" y="20797"/>
                  <a:pt x="14777" y="19804"/>
                </a:cubicBezTo>
                <a:cubicBezTo>
                  <a:pt x="14777" y="18988"/>
                  <a:pt x="13578" y="18300"/>
                  <a:pt x="11939" y="18082"/>
                </a:cubicBezTo>
                <a:lnTo>
                  <a:pt x="11939" y="12449"/>
                </a:lnTo>
                <a:cubicBezTo>
                  <a:pt x="12709" y="12131"/>
                  <a:pt x="14644" y="11300"/>
                  <a:pt x="19715" y="9057"/>
                </a:cubicBezTo>
                <a:cubicBezTo>
                  <a:pt x="19931" y="8962"/>
                  <a:pt x="20053" y="8831"/>
                  <a:pt x="20053" y="8694"/>
                </a:cubicBezTo>
                <a:lnTo>
                  <a:pt x="20053" y="6278"/>
                </a:lnTo>
                <a:lnTo>
                  <a:pt x="21600" y="6278"/>
                </a:lnTo>
                <a:lnTo>
                  <a:pt x="21600" y="3858"/>
                </a:lnTo>
                <a:lnTo>
                  <a:pt x="16283" y="3858"/>
                </a:lnTo>
                <a:lnTo>
                  <a:pt x="16283" y="6278"/>
                </a:lnTo>
                <a:lnTo>
                  <a:pt x="17831" y="6278"/>
                </a:lnTo>
                <a:lnTo>
                  <a:pt x="17831" y="8480"/>
                </a:lnTo>
                <a:cubicBezTo>
                  <a:pt x="16006" y="9286"/>
                  <a:pt x="13575" y="10354"/>
                  <a:pt x="11939" y="11063"/>
                </a:cubicBezTo>
                <a:lnTo>
                  <a:pt x="11939" y="2487"/>
                </a:lnTo>
                <a:lnTo>
                  <a:pt x="13935" y="2487"/>
                </a:lnTo>
                <a:lnTo>
                  <a:pt x="10778" y="0"/>
                </a:ln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5" name="Shape"/>
          <p:cNvSpPr/>
          <p:nvPr/>
        </p:nvSpPr>
        <p:spPr>
          <a:xfrm flipH="1">
            <a:off x="4321672" y="8921554"/>
            <a:ext cx="1121834" cy="9482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56" y="21600"/>
                </a:moveTo>
                <a:cubicBezTo>
                  <a:pt x="844" y="21600"/>
                  <a:pt x="844" y="21600"/>
                  <a:pt x="844" y="21600"/>
                </a:cubicBezTo>
                <a:cubicBezTo>
                  <a:pt x="338" y="21600"/>
                  <a:pt x="0" y="21200"/>
                  <a:pt x="0" y="20600"/>
                </a:cubicBezTo>
                <a:cubicBezTo>
                  <a:pt x="0" y="20200"/>
                  <a:pt x="0" y="20200"/>
                  <a:pt x="0" y="20200"/>
                </a:cubicBezTo>
                <a:cubicBezTo>
                  <a:pt x="0" y="19600"/>
                  <a:pt x="338" y="19200"/>
                  <a:pt x="844" y="19200"/>
                </a:cubicBezTo>
                <a:cubicBezTo>
                  <a:pt x="20756" y="19200"/>
                  <a:pt x="20756" y="19200"/>
                  <a:pt x="20756" y="19200"/>
                </a:cubicBezTo>
                <a:cubicBezTo>
                  <a:pt x="21262" y="19200"/>
                  <a:pt x="21600" y="19600"/>
                  <a:pt x="21600" y="20200"/>
                </a:cubicBezTo>
                <a:cubicBezTo>
                  <a:pt x="21600" y="20600"/>
                  <a:pt x="21600" y="20600"/>
                  <a:pt x="21600" y="20600"/>
                </a:cubicBezTo>
                <a:cubicBezTo>
                  <a:pt x="21600" y="21200"/>
                  <a:pt x="21262" y="21600"/>
                  <a:pt x="20756" y="21600"/>
                </a:cubicBezTo>
                <a:moveTo>
                  <a:pt x="17550" y="18000"/>
                </a:moveTo>
                <a:cubicBezTo>
                  <a:pt x="15525" y="18000"/>
                  <a:pt x="15525" y="18000"/>
                  <a:pt x="15525" y="18000"/>
                </a:cubicBezTo>
                <a:cubicBezTo>
                  <a:pt x="14934" y="18000"/>
                  <a:pt x="14512" y="17500"/>
                  <a:pt x="14512" y="16800"/>
                </a:cubicBezTo>
                <a:cubicBezTo>
                  <a:pt x="14512" y="1200"/>
                  <a:pt x="14512" y="1200"/>
                  <a:pt x="14512" y="1200"/>
                </a:cubicBezTo>
                <a:cubicBezTo>
                  <a:pt x="14512" y="500"/>
                  <a:pt x="14934" y="0"/>
                  <a:pt x="15525" y="0"/>
                </a:cubicBezTo>
                <a:cubicBezTo>
                  <a:pt x="17550" y="0"/>
                  <a:pt x="17550" y="0"/>
                  <a:pt x="17550" y="0"/>
                </a:cubicBezTo>
                <a:cubicBezTo>
                  <a:pt x="18141" y="0"/>
                  <a:pt x="18562" y="500"/>
                  <a:pt x="18562" y="1200"/>
                </a:cubicBezTo>
                <a:cubicBezTo>
                  <a:pt x="18562" y="16800"/>
                  <a:pt x="18562" y="16800"/>
                  <a:pt x="18562" y="16800"/>
                </a:cubicBezTo>
                <a:cubicBezTo>
                  <a:pt x="18562" y="17500"/>
                  <a:pt x="18141" y="18000"/>
                  <a:pt x="17550" y="18000"/>
                </a:cubicBezTo>
                <a:moveTo>
                  <a:pt x="11812" y="18000"/>
                </a:moveTo>
                <a:cubicBezTo>
                  <a:pt x="9788" y="18000"/>
                  <a:pt x="9788" y="18000"/>
                  <a:pt x="9788" y="18000"/>
                </a:cubicBezTo>
                <a:cubicBezTo>
                  <a:pt x="9197" y="18000"/>
                  <a:pt x="8775" y="17500"/>
                  <a:pt x="8775" y="16800"/>
                </a:cubicBezTo>
                <a:cubicBezTo>
                  <a:pt x="8775" y="6800"/>
                  <a:pt x="8775" y="6800"/>
                  <a:pt x="8775" y="6800"/>
                </a:cubicBezTo>
                <a:cubicBezTo>
                  <a:pt x="8775" y="6100"/>
                  <a:pt x="9197" y="5600"/>
                  <a:pt x="9788" y="5600"/>
                </a:cubicBezTo>
                <a:cubicBezTo>
                  <a:pt x="11812" y="5600"/>
                  <a:pt x="11812" y="5600"/>
                  <a:pt x="11812" y="5600"/>
                </a:cubicBezTo>
                <a:cubicBezTo>
                  <a:pt x="12403" y="5600"/>
                  <a:pt x="12825" y="6100"/>
                  <a:pt x="12825" y="6800"/>
                </a:cubicBezTo>
                <a:cubicBezTo>
                  <a:pt x="12825" y="16800"/>
                  <a:pt x="12825" y="16800"/>
                  <a:pt x="12825" y="16800"/>
                </a:cubicBezTo>
                <a:cubicBezTo>
                  <a:pt x="12825" y="17500"/>
                  <a:pt x="12403" y="18000"/>
                  <a:pt x="11812" y="18000"/>
                </a:cubicBezTo>
                <a:moveTo>
                  <a:pt x="6075" y="18000"/>
                </a:moveTo>
                <a:cubicBezTo>
                  <a:pt x="4050" y="18000"/>
                  <a:pt x="4050" y="18000"/>
                  <a:pt x="4050" y="18000"/>
                </a:cubicBezTo>
                <a:cubicBezTo>
                  <a:pt x="3459" y="18000"/>
                  <a:pt x="3038" y="17500"/>
                  <a:pt x="3038" y="16800"/>
                </a:cubicBezTo>
                <a:cubicBezTo>
                  <a:pt x="3038" y="12400"/>
                  <a:pt x="3038" y="12400"/>
                  <a:pt x="3038" y="12400"/>
                </a:cubicBezTo>
                <a:cubicBezTo>
                  <a:pt x="3038" y="11700"/>
                  <a:pt x="3459" y="11200"/>
                  <a:pt x="4050" y="11200"/>
                </a:cubicBezTo>
                <a:cubicBezTo>
                  <a:pt x="6075" y="11200"/>
                  <a:pt x="6075" y="11200"/>
                  <a:pt x="6075" y="11200"/>
                </a:cubicBezTo>
                <a:cubicBezTo>
                  <a:pt x="6666" y="11200"/>
                  <a:pt x="7088" y="11700"/>
                  <a:pt x="7088" y="12400"/>
                </a:cubicBezTo>
                <a:cubicBezTo>
                  <a:pt x="7088" y="16800"/>
                  <a:pt x="7088" y="16800"/>
                  <a:pt x="7088" y="16800"/>
                </a:cubicBezTo>
                <a:cubicBezTo>
                  <a:pt x="7088" y="17500"/>
                  <a:pt x="6666" y="18000"/>
                  <a:pt x="6075" y="18000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6" name="Shape"/>
          <p:cNvSpPr/>
          <p:nvPr/>
        </p:nvSpPr>
        <p:spPr>
          <a:xfrm>
            <a:off x="6268560" y="6118314"/>
            <a:ext cx="2186390" cy="16825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120" y="5184"/>
                </a:moveTo>
                <a:cubicBezTo>
                  <a:pt x="16449" y="6696"/>
                  <a:pt x="17280" y="8640"/>
                  <a:pt x="17280" y="11016"/>
                </a:cubicBezTo>
                <a:cubicBezTo>
                  <a:pt x="17446" y="11016"/>
                  <a:pt x="17612" y="11016"/>
                  <a:pt x="17778" y="11016"/>
                </a:cubicBezTo>
                <a:cubicBezTo>
                  <a:pt x="17778" y="11016"/>
                  <a:pt x="17778" y="11016"/>
                  <a:pt x="17778" y="11016"/>
                </a:cubicBezTo>
                <a:cubicBezTo>
                  <a:pt x="17778" y="8208"/>
                  <a:pt x="16615" y="5832"/>
                  <a:pt x="15120" y="4320"/>
                </a:cubicBezTo>
                <a:cubicBezTo>
                  <a:pt x="15120" y="4536"/>
                  <a:pt x="15120" y="4752"/>
                  <a:pt x="15120" y="4968"/>
                </a:cubicBezTo>
                <a:cubicBezTo>
                  <a:pt x="15120" y="4968"/>
                  <a:pt x="15120" y="5184"/>
                  <a:pt x="15120" y="5184"/>
                </a:cubicBezTo>
                <a:close/>
                <a:moveTo>
                  <a:pt x="10800" y="20088"/>
                </a:moveTo>
                <a:cubicBezTo>
                  <a:pt x="9637" y="20088"/>
                  <a:pt x="8640" y="19656"/>
                  <a:pt x="7809" y="19008"/>
                </a:cubicBezTo>
                <a:cubicBezTo>
                  <a:pt x="7643" y="19224"/>
                  <a:pt x="7643" y="19440"/>
                  <a:pt x="7477" y="19656"/>
                </a:cubicBezTo>
                <a:cubicBezTo>
                  <a:pt x="8474" y="20304"/>
                  <a:pt x="9637" y="20736"/>
                  <a:pt x="10800" y="20736"/>
                </a:cubicBezTo>
                <a:cubicBezTo>
                  <a:pt x="11963" y="20736"/>
                  <a:pt x="13126" y="20304"/>
                  <a:pt x="14123" y="19656"/>
                </a:cubicBezTo>
                <a:cubicBezTo>
                  <a:pt x="13957" y="19440"/>
                  <a:pt x="13957" y="19224"/>
                  <a:pt x="13791" y="19008"/>
                </a:cubicBezTo>
                <a:cubicBezTo>
                  <a:pt x="12960" y="19656"/>
                  <a:pt x="11963" y="20088"/>
                  <a:pt x="10800" y="20088"/>
                </a:cubicBezTo>
                <a:close/>
                <a:moveTo>
                  <a:pt x="4320" y="11016"/>
                </a:moveTo>
                <a:cubicBezTo>
                  <a:pt x="4320" y="8640"/>
                  <a:pt x="5151" y="6696"/>
                  <a:pt x="6480" y="5184"/>
                </a:cubicBezTo>
                <a:cubicBezTo>
                  <a:pt x="6480" y="5184"/>
                  <a:pt x="6480" y="4968"/>
                  <a:pt x="6480" y="4968"/>
                </a:cubicBezTo>
                <a:cubicBezTo>
                  <a:pt x="6480" y="4752"/>
                  <a:pt x="6480" y="4536"/>
                  <a:pt x="6480" y="4320"/>
                </a:cubicBezTo>
                <a:cubicBezTo>
                  <a:pt x="4985" y="5832"/>
                  <a:pt x="3822" y="8208"/>
                  <a:pt x="3822" y="11016"/>
                </a:cubicBezTo>
                <a:cubicBezTo>
                  <a:pt x="3822" y="11016"/>
                  <a:pt x="3822" y="11016"/>
                  <a:pt x="3822" y="11016"/>
                </a:cubicBezTo>
                <a:cubicBezTo>
                  <a:pt x="3988" y="11016"/>
                  <a:pt x="4154" y="11016"/>
                  <a:pt x="4320" y="11016"/>
                </a:cubicBezTo>
                <a:close/>
                <a:moveTo>
                  <a:pt x="10800" y="9936"/>
                </a:moveTo>
                <a:cubicBezTo>
                  <a:pt x="12960" y="9936"/>
                  <a:pt x="14622" y="7776"/>
                  <a:pt x="14622" y="4968"/>
                </a:cubicBezTo>
                <a:cubicBezTo>
                  <a:pt x="14622" y="2160"/>
                  <a:pt x="12960" y="0"/>
                  <a:pt x="10800" y="0"/>
                </a:cubicBezTo>
                <a:cubicBezTo>
                  <a:pt x="8640" y="0"/>
                  <a:pt x="6978" y="2160"/>
                  <a:pt x="6978" y="4968"/>
                </a:cubicBezTo>
                <a:cubicBezTo>
                  <a:pt x="6978" y="7776"/>
                  <a:pt x="8640" y="9936"/>
                  <a:pt x="10800" y="9936"/>
                </a:cubicBezTo>
                <a:close/>
                <a:moveTo>
                  <a:pt x="10800" y="432"/>
                </a:moveTo>
                <a:cubicBezTo>
                  <a:pt x="12628" y="432"/>
                  <a:pt x="14123" y="2592"/>
                  <a:pt x="14123" y="4968"/>
                </a:cubicBezTo>
                <a:cubicBezTo>
                  <a:pt x="14123" y="7344"/>
                  <a:pt x="12628" y="9288"/>
                  <a:pt x="10800" y="9288"/>
                </a:cubicBezTo>
                <a:cubicBezTo>
                  <a:pt x="8972" y="9288"/>
                  <a:pt x="7477" y="7344"/>
                  <a:pt x="7477" y="4968"/>
                </a:cubicBezTo>
                <a:cubicBezTo>
                  <a:pt x="7477" y="2592"/>
                  <a:pt x="8972" y="432"/>
                  <a:pt x="10800" y="432"/>
                </a:cubicBezTo>
                <a:close/>
                <a:moveTo>
                  <a:pt x="13126" y="7344"/>
                </a:moveTo>
                <a:cubicBezTo>
                  <a:pt x="13126" y="6480"/>
                  <a:pt x="12462" y="5400"/>
                  <a:pt x="11298" y="4968"/>
                </a:cubicBezTo>
                <a:cubicBezTo>
                  <a:pt x="11797" y="4536"/>
                  <a:pt x="12129" y="3888"/>
                  <a:pt x="12129" y="3240"/>
                </a:cubicBezTo>
                <a:cubicBezTo>
                  <a:pt x="12129" y="2376"/>
                  <a:pt x="11465" y="1512"/>
                  <a:pt x="10800" y="1512"/>
                </a:cubicBezTo>
                <a:cubicBezTo>
                  <a:pt x="10135" y="1512"/>
                  <a:pt x="9471" y="2376"/>
                  <a:pt x="9471" y="3240"/>
                </a:cubicBezTo>
                <a:cubicBezTo>
                  <a:pt x="9471" y="3888"/>
                  <a:pt x="9803" y="4536"/>
                  <a:pt x="10302" y="4968"/>
                </a:cubicBezTo>
                <a:cubicBezTo>
                  <a:pt x="9138" y="5400"/>
                  <a:pt x="8474" y="6480"/>
                  <a:pt x="8474" y="7344"/>
                </a:cubicBezTo>
                <a:cubicBezTo>
                  <a:pt x="8474" y="8208"/>
                  <a:pt x="13126" y="8208"/>
                  <a:pt x="13126" y="7344"/>
                </a:cubicBezTo>
                <a:close/>
                <a:moveTo>
                  <a:pt x="10634" y="5400"/>
                </a:moveTo>
                <a:cubicBezTo>
                  <a:pt x="10634" y="5400"/>
                  <a:pt x="10634" y="5400"/>
                  <a:pt x="10634" y="5400"/>
                </a:cubicBezTo>
                <a:cubicBezTo>
                  <a:pt x="10468" y="5184"/>
                  <a:pt x="10468" y="5184"/>
                  <a:pt x="10468" y="5184"/>
                </a:cubicBezTo>
                <a:cubicBezTo>
                  <a:pt x="10634" y="5184"/>
                  <a:pt x="10634" y="5184"/>
                  <a:pt x="10800" y="5184"/>
                </a:cubicBezTo>
                <a:cubicBezTo>
                  <a:pt x="10966" y="5184"/>
                  <a:pt x="10966" y="5184"/>
                  <a:pt x="11132" y="5184"/>
                </a:cubicBezTo>
                <a:cubicBezTo>
                  <a:pt x="10966" y="5400"/>
                  <a:pt x="10966" y="5400"/>
                  <a:pt x="10966" y="5400"/>
                </a:cubicBezTo>
                <a:cubicBezTo>
                  <a:pt x="10966" y="5400"/>
                  <a:pt x="10966" y="5400"/>
                  <a:pt x="10966" y="5400"/>
                </a:cubicBezTo>
                <a:cubicBezTo>
                  <a:pt x="11465" y="7128"/>
                  <a:pt x="11465" y="7128"/>
                  <a:pt x="11465" y="7128"/>
                </a:cubicBezTo>
                <a:cubicBezTo>
                  <a:pt x="10800" y="7992"/>
                  <a:pt x="10800" y="7992"/>
                  <a:pt x="10800" y="7992"/>
                </a:cubicBezTo>
                <a:cubicBezTo>
                  <a:pt x="10135" y="7128"/>
                  <a:pt x="10135" y="7128"/>
                  <a:pt x="10135" y="7128"/>
                </a:cubicBezTo>
                <a:lnTo>
                  <a:pt x="10634" y="5400"/>
                </a:lnTo>
                <a:close/>
                <a:moveTo>
                  <a:pt x="17778" y="11664"/>
                </a:moveTo>
                <a:cubicBezTo>
                  <a:pt x="15785" y="11664"/>
                  <a:pt x="13957" y="13824"/>
                  <a:pt x="13957" y="16632"/>
                </a:cubicBezTo>
                <a:cubicBezTo>
                  <a:pt x="13957" y="19440"/>
                  <a:pt x="15785" y="21600"/>
                  <a:pt x="17778" y="21600"/>
                </a:cubicBezTo>
                <a:cubicBezTo>
                  <a:pt x="19938" y="21600"/>
                  <a:pt x="21600" y="19440"/>
                  <a:pt x="21600" y="16632"/>
                </a:cubicBezTo>
                <a:cubicBezTo>
                  <a:pt x="21600" y="13824"/>
                  <a:pt x="19938" y="11664"/>
                  <a:pt x="17778" y="11664"/>
                </a:cubicBezTo>
                <a:close/>
                <a:moveTo>
                  <a:pt x="20271" y="18360"/>
                </a:moveTo>
                <a:cubicBezTo>
                  <a:pt x="20271" y="18576"/>
                  <a:pt x="20271" y="18576"/>
                  <a:pt x="20271" y="18576"/>
                </a:cubicBezTo>
                <a:cubicBezTo>
                  <a:pt x="20437" y="18792"/>
                  <a:pt x="20437" y="18792"/>
                  <a:pt x="20437" y="18792"/>
                </a:cubicBezTo>
                <a:cubicBezTo>
                  <a:pt x="20271" y="19224"/>
                  <a:pt x="19938" y="19656"/>
                  <a:pt x="19440" y="20088"/>
                </a:cubicBezTo>
                <a:cubicBezTo>
                  <a:pt x="19274" y="19656"/>
                  <a:pt x="19274" y="19656"/>
                  <a:pt x="19274" y="19656"/>
                </a:cubicBezTo>
                <a:cubicBezTo>
                  <a:pt x="19108" y="19872"/>
                  <a:pt x="19108" y="19872"/>
                  <a:pt x="19108" y="19872"/>
                </a:cubicBezTo>
                <a:cubicBezTo>
                  <a:pt x="19274" y="20088"/>
                  <a:pt x="19274" y="20088"/>
                  <a:pt x="19274" y="20088"/>
                </a:cubicBezTo>
                <a:cubicBezTo>
                  <a:pt x="18942" y="20520"/>
                  <a:pt x="18443" y="20736"/>
                  <a:pt x="17945" y="20736"/>
                </a:cubicBezTo>
                <a:cubicBezTo>
                  <a:pt x="17945" y="20304"/>
                  <a:pt x="17945" y="20304"/>
                  <a:pt x="17945" y="20304"/>
                </a:cubicBezTo>
                <a:cubicBezTo>
                  <a:pt x="17778" y="20304"/>
                  <a:pt x="17778" y="20304"/>
                  <a:pt x="17778" y="20304"/>
                </a:cubicBezTo>
                <a:cubicBezTo>
                  <a:pt x="17778" y="20736"/>
                  <a:pt x="17778" y="20736"/>
                  <a:pt x="17778" y="20736"/>
                </a:cubicBezTo>
                <a:cubicBezTo>
                  <a:pt x="17280" y="20736"/>
                  <a:pt x="16782" y="20520"/>
                  <a:pt x="16283" y="20088"/>
                </a:cubicBezTo>
                <a:cubicBezTo>
                  <a:pt x="16449" y="19872"/>
                  <a:pt x="16449" y="19872"/>
                  <a:pt x="16449" y="19872"/>
                </a:cubicBezTo>
                <a:cubicBezTo>
                  <a:pt x="16283" y="19656"/>
                  <a:pt x="16283" y="19656"/>
                  <a:pt x="16283" y="19656"/>
                </a:cubicBezTo>
                <a:cubicBezTo>
                  <a:pt x="16117" y="20088"/>
                  <a:pt x="16117" y="20088"/>
                  <a:pt x="16117" y="20088"/>
                </a:cubicBezTo>
                <a:cubicBezTo>
                  <a:pt x="15785" y="19656"/>
                  <a:pt x="15452" y="19224"/>
                  <a:pt x="15120" y="18792"/>
                </a:cubicBezTo>
                <a:cubicBezTo>
                  <a:pt x="15452" y="18576"/>
                  <a:pt x="15452" y="18576"/>
                  <a:pt x="15452" y="18576"/>
                </a:cubicBezTo>
                <a:cubicBezTo>
                  <a:pt x="15286" y="18360"/>
                  <a:pt x="15286" y="18360"/>
                  <a:pt x="15286" y="18360"/>
                </a:cubicBezTo>
                <a:cubicBezTo>
                  <a:pt x="15120" y="18576"/>
                  <a:pt x="15120" y="18576"/>
                  <a:pt x="15120" y="18576"/>
                </a:cubicBezTo>
                <a:cubicBezTo>
                  <a:pt x="14788" y="17928"/>
                  <a:pt x="14788" y="17496"/>
                  <a:pt x="14622" y="16848"/>
                </a:cubicBezTo>
                <a:cubicBezTo>
                  <a:pt x="14954" y="16848"/>
                  <a:pt x="14954" y="16848"/>
                  <a:pt x="14954" y="16848"/>
                </a:cubicBezTo>
                <a:cubicBezTo>
                  <a:pt x="14954" y="16416"/>
                  <a:pt x="14954" y="16416"/>
                  <a:pt x="14954" y="16416"/>
                </a:cubicBezTo>
                <a:cubicBezTo>
                  <a:pt x="14622" y="16416"/>
                  <a:pt x="14622" y="16416"/>
                  <a:pt x="14622" y="16416"/>
                </a:cubicBezTo>
                <a:cubicBezTo>
                  <a:pt x="14788" y="15768"/>
                  <a:pt x="14788" y="15336"/>
                  <a:pt x="15120" y="14688"/>
                </a:cubicBezTo>
                <a:cubicBezTo>
                  <a:pt x="15286" y="14904"/>
                  <a:pt x="15286" y="14904"/>
                  <a:pt x="15286" y="14904"/>
                </a:cubicBezTo>
                <a:cubicBezTo>
                  <a:pt x="15452" y="14688"/>
                  <a:pt x="15452" y="14688"/>
                  <a:pt x="15452" y="14688"/>
                </a:cubicBezTo>
                <a:cubicBezTo>
                  <a:pt x="15120" y="14472"/>
                  <a:pt x="15120" y="14472"/>
                  <a:pt x="15120" y="14472"/>
                </a:cubicBezTo>
                <a:cubicBezTo>
                  <a:pt x="15452" y="14040"/>
                  <a:pt x="15785" y="13608"/>
                  <a:pt x="16117" y="13176"/>
                </a:cubicBezTo>
                <a:cubicBezTo>
                  <a:pt x="16283" y="13608"/>
                  <a:pt x="16283" y="13608"/>
                  <a:pt x="16283" y="13608"/>
                </a:cubicBezTo>
                <a:cubicBezTo>
                  <a:pt x="16449" y="13392"/>
                  <a:pt x="16449" y="13392"/>
                  <a:pt x="16449" y="13392"/>
                </a:cubicBezTo>
                <a:cubicBezTo>
                  <a:pt x="16283" y="13176"/>
                  <a:pt x="16283" y="13176"/>
                  <a:pt x="16283" y="13176"/>
                </a:cubicBezTo>
                <a:cubicBezTo>
                  <a:pt x="16782" y="12744"/>
                  <a:pt x="17280" y="12528"/>
                  <a:pt x="17778" y="12528"/>
                </a:cubicBezTo>
                <a:cubicBezTo>
                  <a:pt x="17778" y="12960"/>
                  <a:pt x="17778" y="12960"/>
                  <a:pt x="17778" y="12960"/>
                </a:cubicBezTo>
                <a:cubicBezTo>
                  <a:pt x="17778" y="12960"/>
                  <a:pt x="17778" y="12960"/>
                  <a:pt x="17778" y="12960"/>
                </a:cubicBezTo>
                <a:cubicBezTo>
                  <a:pt x="17280" y="14256"/>
                  <a:pt x="17280" y="14256"/>
                  <a:pt x="17280" y="14256"/>
                </a:cubicBezTo>
                <a:cubicBezTo>
                  <a:pt x="17612" y="14256"/>
                  <a:pt x="17612" y="14256"/>
                  <a:pt x="17612" y="14256"/>
                </a:cubicBezTo>
                <a:cubicBezTo>
                  <a:pt x="17612" y="16416"/>
                  <a:pt x="17612" y="16416"/>
                  <a:pt x="17612" y="16416"/>
                </a:cubicBezTo>
                <a:cubicBezTo>
                  <a:pt x="16615" y="17280"/>
                  <a:pt x="16615" y="17280"/>
                  <a:pt x="16615" y="17280"/>
                </a:cubicBezTo>
                <a:cubicBezTo>
                  <a:pt x="16449" y="16848"/>
                  <a:pt x="16449" y="16848"/>
                  <a:pt x="16449" y="16848"/>
                </a:cubicBezTo>
                <a:cubicBezTo>
                  <a:pt x="15951" y="17928"/>
                  <a:pt x="15951" y="17928"/>
                  <a:pt x="15951" y="17928"/>
                </a:cubicBezTo>
                <a:cubicBezTo>
                  <a:pt x="16948" y="17928"/>
                  <a:pt x="16948" y="17928"/>
                  <a:pt x="16948" y="17928"/>
                </a:cubicBezTo>
                <a:cubicBezTo>
                  <a:pt x="16782" y="17712"/>
                  <a:pt x="16782" y="17712"/>
                  <a:pt x="16782" y="17712"/>
                </a:cubicBezTo>
                <a:cubicBezTo>
                  <a:pt x="17945" y="16848"/>
                  <a:pt x="17945" y="16848"/>
                  <a:pt x="17945" y="16848"/>
                </a:cubicBezTo>
                <a:cubicBezTo>
                  <a:pt x="17945" y="16848"/>
                  <a:pt x="17945" y="16848"/>
                  <a:pt x="17945" y="16848"/>
                </a:cubicBezTo>
                <a:cubicBezTo>
                  <a:pt x="17945" y="16848"/>
                  <a:pt x="17945" y="16848"/>
                  <a:pt x="17945" y="16632"/>
                </a:cubicBezTo>
                <a:cubicBezTo>
                  <a:pt x="17945" y="16632"/>
                  <a:pt x="17945" y="16632"/>
                  <a:pt x="17945" y="16632"/>
                </a:cubicBezTo>
                <a:cubicBezTo>
                  <a:pt x="17945" y="16632"/>
                  <a:pt x="17945" y="16632"/>
                  <a:pt x="17945" y="16632"/>
                </a:cubicBezTo>
                <a:cubicBezTo>
                  <a:pt x="17945" y="14256"/>
                  <a:pt x="17945" y="14256"/>
                  <a:pt x="17945" y="14256"/>
                </a:cubicBezTo>
                <a:cubicBezTo>
                  <a:pt x="18277" y="14256"/>
                  <a:pt x="18277" y="14256"/>
                  <a:pt x="18277" y="14256"/>
                </a:cubicBezTo>
                <a:cubicBezTo>
                  <a:pt x="17778" y="12960"/>
                  <a:pt x="17778" y="12960"/>
                  <a:pt x="17778" y="12960"/>
                </a:cubicBezTo>
                <a:cubicBezTo>
                  <a:pt x="17945" y="12960"/>
                  <a:pt x="17945" y="12960"/>
                  <a:pt x="17945" y="12960"/>
                </a:cubicBezTo>
                <a:cubicBezTo>
                  <a:pt x="17945" y="12528"/>
                  <a:pt x="17945" y="12528"/>
                  <a:pt x="17945" y="12528"/>
                </a:cubicBezTo>
                <a:cubicBezTo>
                  <a:pt x="18443" y="12528"/>
                  <a:pt x="18942" y="12744"/>
                  <a:pt x="19274" y="13176"/>
                </a:cubicBezTo>
                <a:cubicBezTo>
                  <a:pt x="19108" y="13392"/>
                  <a:pt x="19108" y="13392"/>
                  <a:pt x="19108" y="13392"/>
                </a:cubicBezTo>
                <a:cubicBezTo>
                  <a:pt x="19274" y="13608"/>
                  <a:pt x="19274" y="13608"/>
                  <a:pt x="19274" y="13608"/>
                </a:cubicBezTo>
                <a:cubicBezTo>
                  <a:pt x="19440" y="13176"/>
                  <a:pt x="19440" y="13176"/>
                  <a:pt x="19440" y="13176"/>
                </a:cubicBezTo>
                <a:cubicBezTo>
                  <a:pt x="19938" y="13608"/>
                  <a:pt x="20271" y="14040"/>
                  <a:pt x="20437" y="14472"/>
                </a:cubicBezTo>
                <a:cubicBezTo>
                  <a:pt x="20271" y="14688"/>
                  <a:pt x="20271" y="14688"/>
                  <a:pt x="20271" y="14688"/>
                </a:cubicBezTo>
                <a:cubicBezTo>
                  <a:pt x="20271" y="14904"/>
                  <a:pt x="20271" y="14904"/>
                  <a:pt x="20271" y="14904"/>
                </a:cubicBezTo>
                <a:cubicBezTo>
                  <a:pt x="20603" y="14688"/>
                  <a:pt x="20603" y="14688"/>
                  <a:pt x="20603" y="14688"/>
                </a:cubicBezTo>
                <a:cubicBezTo>
                  <a:pt x="20769" y="15336"/>
                  <a:pt x="20935" y="15768"/>
                  <a:pt x="20935" y="16416"/>
                </a:cubicBezTo>
                <a:cubicBezTo>
                  <a:pt x="20603" y="16416"/>
                  <a:pt x="20603" y="16416"/>
                  <a:pt x="20603" y="16416"/>
                </a:cubicBezTo>
                <a:cubicBezTo>
                  <a:pt x="20603" y="16848"/>
                  <a:pt x="20603" y="16848"/>
                  <a:pt x="20603" y="16848"/>
                </a:cubicBezTo>
                <a:cubicBezTo>
                  <a:pt x="20935" y="16848"/>
                  <a:pt x="20935" y="16848"/>
                  <a:pt x="20935" y="16848"/>
                </a:cubicBezTo>
                <a:cubicBezTo>
                  <a:pt x="20935" y="17496"/>
                  <a:pt x="20769" y="17928"/>
                  <a:pt x="20603" y="18576"/>
                </a:cubicBezTo>
                <a:lnTo>
                  <a:pt x="20271" y="18360"/>
                </a:lnTo>
                <a:close/>
                <a:moveTo>
                  <a:pt x="3822" y="11664"/>
                </a:moveTo>
                <a:cubicBezTo>
                  <a:pt x="1662" y="11664"/>
                  <a:pt x="0" y="13824"/>
                  <a:pt x="0" y="16632"/>
                </a:cubicBezTo>
                <a:cubicBezTo>
                  <a:pt x="0" y="19440"/>
                  <a:pt x="1662" y="21600"/>
                  <a:pt x="3822" y="21600"/>
                </a:cubicBezTo>
                <a:cubicBezTo>
                  <a:pt x="5815" y="21600"/>
                  <a:pt x="7643" y="19440"/>
                  <a:pt x="7643" y="16632"/>
                </a:cubicBezTo>
                <a:cubicBezTo>
                  <a:pt x="7643" y="13824"/>
                  <a:pt x="5815" y="11664"/>
                  <a:pt x="3822" y="11664"/>
                </a:cubicBezTo>
                <a:close/>
                <a:moveTo>
                  <a:pt x="3822" y="20952"/>
                </a:moveTo>
                <a:cubicBezTo>
                  <a:pt x="1994" y="20952"/>
                  <a:pt x="332" y="19008"/>
                  <a:pt x="332" y="16632"/>
                </a:cubicBezTo>
                <a:cubicBezTo>
                  <a:pt x="332" y="14256"/>
                  <a:pt x="1994" y="12312"/>
                  <a:pt x="3822" y="12312"/>
                </a:cubicBezTo>
                <a:cubicBezTo>
                  <a:pt x="5649" y="12312"/>
                  <a:pt x="7145" y="14256"/>
                  <a:pt x="7145" y="16632"/>
                </a:cubicBezTo>
                <a:cubicBezTo>
                  <a:pt x="7145" y="19008"/>
                  <a:pt x="5649" y="20952"/>
                  <a:pt x="3822" y="20952"/>
                </a:cubicBezTo>
                <a:close/>
                <a:moveTo>
                  <a:pt x="4154" y="16200"/>
                </a:moveTo>
                <a:cubicBezTo>
                  <a:pt x="3655" y="15768"/>
                  <a:pt x="3323" y="15768"/>
                  <a:pt x="3323" y="15336"/>
                </a:cubicBezTo>
                <a:cubicBezTo>
                  <a:pt x="3323" y="15120"/>
                  <a:pt x="3489" y="14904"/>
                  <a:pt x="3988" y="14904"/>
                </a:cubicBezTo>
                <a:cubicBezTo>
                  <a:pt x="4320" y="14904"/>
                  <a:pt x="4652" y="15120"/>
                  <a:pt x="4818" y="15336"/>
                </a:cubicBezTo>
                <a:cubicBezTo>
                  <a:pt x="4985" y="14256"/>
                  <a:pt x="4985" y="14256"/>
                  <a:pt x="4985" y="14256"/>
                </a:cubicBezTo>
                <a:cubicBezTo>
                  <a:pt x="4818" y="14256"/>
                  <a:pt x="4486" y="14040"/>
                  <a:pt x="4154" y="14040"/>
                </a:cubicBezTo>
                <a:cubicBezTo>
                  <a:pt x="4154" y="13392"/>
                  <a:pt x="4154" y="13392"/>
                  <a:pt x="4154" y="13392"/>
                </a:cubicBezTo>
                <a:cubicBezTo>
                  <a:pt x="3489" y="13392"/>
                  <a:pt x="3489" y="13392"/>
                  <a:pt x="3489" y="13392"/>
                </a:cubicBezTo>
                <a:cubicBezTo>
                  <a:pt x="3489" y="14256"/>
                  <a:pt x="3489" y="14256"/>
                  <a:pt x="3489" y="14256"/>
                </a:cubicBezTo>
                <a:cubicBezTo>
                  <a:pt x="2825" y="14256"/>
                  <a:pt x="2492" y="14904"/>
                  <a:pt x="2492" y="15552"/>
                </a:cubicBezTo>
                <a:cubicBezTo>
                  <a:pt x="2492" y="16416"/>
                  <a:pt x="2991" y="16632"/>
                  <a:pt x="3489" y="17064"/>
                </a:cubicBezTo>
                <a:cubicBezTo>
                  <a:pt x="3988" y="17280"/>
                  <a:pt x="4154" y="17496"/>
                  <a:pt x="4154" y="17712"/>
                </a:cubicBezTo>
                <a:cubicBezTo>
                  <a:pt x="4154" y="17928"/>
                  <a:pt x="3988" y="18144"/>
                  <a:pt x="3655" y="18144"/>
                </a:cubicBezTo>
                <a:cubicBezTo>
                  <a:pt x="3157" y="18144"/>
                  <a:pt x="2825" y="17928"/>
                  <a:pt x="2658" y="17928"/>
                </a:cubicBezTo>
                <a:cubicBezTo>
                  <a:pt x="2492" y="18792"/>
                  <a:pt x="2492" y="18792"/>
                  <a:pt x="2492" y="18792"/>
                </a:cubicBezTo>
                <a:cubicBezTo>
                  <a:pt x="2658" y="19008"/>
                  <a:pt x="2991" y="19008"/>
                  <a:pt x="3489" y="19008"/>
                </a:cubicBezTo>
                <a:cubicBezTo>
                  <a:pt x="3489" y="19872"/>
                  <a:pt x="3489" y="19872"/>
                  <a:pt x="3489" y="19872"/>
                </a:cubicBezTo>
                <a:cubicBezTo>
                  <a:pt x="3988" y="19872"/>
                  <a:pt x="3988" y="19872"/>
                  <a:pt x="3988" y="19872"/>
                </a:cubicBezTo>
                <a:cubicBezTo>
                  <a:pt x="3988" y="19008"/>
                  <a:pt x="3988" y="19008"/>
                  <a:pt x="3988" y="19008"/>
                </a:cubicBezTo>
                <a:cubicBezTo>
                  <a:pt x="4818" y="18792"/>
                  <a:pt x="5151" y="18360"/>
                  <a:pt x="5151" y="17496"/>
                </a:cubicBezTo>
                <a:cubicBezTo>
                  <a:pt x="5151" y="16848"/>
                  <a:pt x="4818" y="16416"/>
                  <a:pt x="4154" y="16200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7" name="Shape"/>
          <p:cNvSpPr/>
          <p:nvPr/>
        </p:nvSpPr>
        <p:spPr>
          <a:xfrm>
            <a:off x="4293353" y="4220705"/>
            <a:ext cx="1000671" cy="1004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87" y="7762"/>
                </a:moveTo>
                <a:cubicBezTo>
                  <a:pt x="19575" y="7762"/>
                  <a:pt x="19575" y="7762"/>
                  <a:pt x="19575" y="7762"/>
                </a:cubicBezTo>
                <a:cubicBezTo>
                  <a:pt x="18984" y="7762"/>
                  <a:pt x="18984" y="7762"/>
                  <a:pt x="18984" y="7762"/>
                </a:cubicBezTo>
                <a:cubicBezTo>
                  <a:pt x="16200" y="7762"/>
                  <a:pt x="16200" y="7762"/>
                  <a:pt x="16200" y="7762"/>
                </a:cubicBezTo>
                <a:cubicBezTo>
                  <a:pt x="15609" y="7762"/>
                  <a:pt x="15187" y="7341"/>
                  <a:pt x="15187" y="6750"/>
                </a:cubicBezTo>
                <a:cubicBezTo>
                  <a:pt x="15187" y="6159"/>
                  <a:pt x="15609" y="5737"/>
                  <a:pt x="16200" y="5737"/>
                </a:cubicBezTo>
                <a:cubicBezTo>
                  <a:pt x="17972" y="5737"/>
                  <a:pt x="17972" y="5737"/>
                  <a:pt x="17972" y="5737"/>
                </a:cubicBezTo>
                <a:cubicBezTo>
                  <a:pt x="16369" y="3459"/>
                  <a:pt x="13753" y="2025"/>
                  <a:pt x="10800" y="2025"/>
                </a:cubicBezTo>
                <a:cubicBezTo>
                  <a:pt x="5991" y="2025"/>
                  <a:pt x="2025" y="5991"/>
                  <a:pt x="2025" y="10800"/>
                </a:cubicBezTo>
                <a:cubicBezTo>
                  <a:pt x="2025" y="11391"/>
                  <a:pt x="1603" y="11812"/>
                  <a:pt x="1013" y="11812"/>
                </a:cubicBezTo>
                <a:cubicBezTo>
                  <a:pt x="422" y="11812"/>
                  <a:pt x="0" y="11391"/>
                  <a:pt x="0" y="10800"/>
                </a:cubicBezTo>
                <a:cubicBezTo>
                  <a:pt x="0" y="4809"/>
                  <a:pt x="4809" y="0"/>
                  <a:pt x="10800" y="0"/>
                </a:cubicBezTo>
                <a:cubicBezTo>
                  <a:pt x="14428" y="0"/>
                  <a:pt x="17634" y="1772"/>
                  <a:pt x="19575" y="4556"/>
                </a:cubicBezTo>
                <a:cubicBezTo>
                  <a:pt x="19575" y="2700"/>
                  <a:pt x="19575" y="2700"/>
                  <a:pt x="19575" y="2700"/>
                </a:cubicBezTo>
                <a:cubicBezTo>
                  <a:pt x="19575" y="2109"/>
                  <a:pt x="19997" y="1687"/>
                  <a:pt x="20587" y="1687"/>
                </a:cubicBezTo>
                <a:cubicBezTo>
                  <a:pt x="21178" y="1687"/>
                  <a:pt x="21600" y="2109"/>
                  <a:pt x="21600" y="2700"/>
                </a:cubicBezTo>
                <a:cubicBezTo>
                  <a:pt x="21600" y="6750"/>
                  <a:pt x="21600" y="6750"/>
                  <a:pt x="21600" y="6750"/>
                </a:cubicBezTo>
                <a:cubicBezTo>
                  <a:pt x="21600" y="7341"/>
                  <a:pt x="21178" y="7762"/>
                  <a:pt x="20587" y="7762"/>
                </a:cubicBezTo>
                <a:moveTo>
                  <a:pt x="1013" y="13837"/>
                </a:moveTo>
                <a:cubicBezTo>
                  <a:pt x="5400" y="13837"/>
                  <a:pt x="5400" y="13837"/>
                  <a:pt x="5400" y="13837"/>
                </a:cubicBezTo>
                <a:cubicBezTo>
                  <a:pt x="5991" y="13837"/>
                  <a:pt x="6413" y="14259"/>
                  <a:pt x="6413" y="14850"/>
                </a:cubicBezTo>
                <a:cubicBezTo>
                  <a:pt x="6413" y="15441"/>
                  <a:pt x="5991" y="15862"/>
                  <a:pt x="5400" y="15862"/>
                </a:cubicBezTo>
                <a:cubicBezTo>
                  <a:pt x="3628" y="15862"/>
                  <a:pt x="3628" y="15862"/>
                  <a:pt x="3628" y="15862"/>
                </a:cubicBezTo>
                <a:cubicBezTo>
                  <a:pt x="5231" y="18141"/>
                  <a:pt x="7847" y="19575"/>
                  <a:pt x="10800" y="19575"/>
                </a:cubicBezTo>
                <a:cubicBezTo>
                  <a:pt x="15609" y="19575"/>
                  <a:pt x="19575" y="15609"/>
                  <a:pt x="19575" y="10800"/>
                </a:cubicBezTo>
                <a:cubicBezTo>
                  <a:pt x="19575" y="10209"/>
                  <a:pt x="19997" y="9788"/>
                  <a:pt x="20587" y="9788"/>
                </a:cubicBezTo>
                <a:cubicBezTo>
                  <a:pt x="21178" y="9788"/>
                  <a:pt x="21600" y="10209"/>
                  <a:pt x="21600" y="10800"/>
                </a:cubicBezTo>
                <a:cubicBezTo>
                  <a:pt x="21600" y="16791"/>
                  <a:pt x="16791" y="21600"/>
                  <a:pt x="10800" y="21600"/>
                </a:cubicBezTo>
                <a:cubicBezTo>
                  <a:pt x="7172" y="21600"/>
                  <a:pt x="3966" y="19828"/>
                  <a:pt x="2025" y="17044"/>
                </a:cubicBezTo>
                <a:cubicBezTo>
                  <a:pt x="2025" y="18900"/>
                  <a:pt x="2025" y="18900"/>
                  <a:pt x="2025" y="18900"/>
                </a:cubicBezTo>
                <a:cubicBezTo>
                  <a:pt x="2025" y="19491"/>
                  <a:pt x="1603" y="19912"/>
                  <a:pt x="1013" y="19912"/>
                </a:cubicBezTo>
                <a:cubicBezTo>
                  <a:pt x="422" y="19912"/>
                  <a:pt x="0" y="19491"/>
                  <a:pt x="0" y="18900"/>
                </a:cubicBezTo>
                <a:cubicBezTo>
                  <a:pt x="0" y="14850"/>
                  <a:pt x="0" y="14850"/>
                  <a:pt x="0" y="14850"/>
                </a:cubicBezTo>
                <a:cubicBezTo>
                  <a:pt x="0" y="14259"/>
                  <a:pt x="422" y="13837"/>
                  <a:pt x="1013" y="13837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8" name="Shape"/>
          <p:cNvSpPr/>
          <p:nvPr/>
        </p:nvSpPr>
        <p:spPr>
          <a:xfrm>
            <a:off x="4950526" y="4805421"/>
            <a:ext cx="1168487" cy="1004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77" y="15043"/>
                </a:moveTo>
                <a:cubicBezTo>
                  <a:pt x="20437" y="14079"/>
                  <a:pt x="21600" y="12150"/>
                  <a:pt x="21600" y="9643"/>
                </a:cubicBezTo>
                <a:cubicBezTo>
                  <a:pt x="21600" y="9064"/>
                  <a:pt x="21268" y="8679"/>
                  <a:pt x="20769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486"/>
                </a:cubicBezTo>
                <a:cubicBezTo>
                  <a:pt x="18111" y="8293"/>
                  <a:pt x="17945" y="8293"/>
                  <a:pt x="17778" y="8293"/>
                </a:cubicBezTo>
                <a:cubicBezTo>
                  <a:pt x="1495" y="8293"/>
                  <a:pt x="1495" y="8293"/>
                  <a:pt x="1495" y="8293"/>
                </a:cubicBezTo>
                <a:cubicBezTo>
                  <a:pt x="1329" y="8293"/>
                  <a:pt x="1163" y="8293"/>
                  <a:pt x="1163" y="8486"/>
                </a:cubicBezTo>
                <a:cubicBezTo>
                  <a:pt x="1163" y="8871"/>
                  <a:pt x="1163" y="9257"/>
                  <a:pt x="1163" y="9450"/>
                </a:cubicBezTo>
                <a:cubicBezTo>
                  <a:pt x="1163" y="12150"/>
                  <a:pt x="1994" y="14464"/>
                  <a:pt x="3489" y="16393"/>
                </a:cubicBezTo>
                <a:cubicBezTo>
                  <a:pt x="3489" y="16393"/>
                  <a:pt x="3323" y="16393"/>
                  <a:pt x="3157" y="16393"/>
                </a:cubicBezTo>
                <a:cubicBezTo>
                  <a:pt x="2326" y="16586"/>
                  <a:pt x="1662" y="16779"/>
                  <a:pt x="1163" y="17164"/>
                </a:cubicBezTo>
                <a:cubicBezTo>
                  <a:pt x="332" y="17550"/>
                  <a:pt x="0" y="18129"/>
                  <a:pt x="0" y="18707"/>
                </a:cubicBezTo>
                <a:cubicBezTo>
                  <a:pt x="0" y="19286"/>
                  <a:pt x="332" y="19864"/>
                  <a:pt x="1163" y="20250"/>
                </a:cubicBezTo>
                <a:cubicBezTo>
                  <a:pt x="1662" y="20636"/>
                  <a:pt x="2326" y="20829"/>
                  <a:pt x="3157" y="21021"/>
                </a:cubicBezTo>
                <a:cubicBezTo>
                  <a:pt x="4985" y="21407"/>
                  <a:pt x="7311" y="21600"/>
                  <a:pt x="9637" y="21600"/>
                </a:cubicBezTo>
                <a:cubicBezTo>
                  <a:pt x="12129" y="21600"/>
                  <a:pt x="14289" y="21407"/>
                  <a:pt x="16117" y="21021"/>
                </a:cubicBezTo>
                <a:cubicBezTo>
                  <a:pt x="16948" y="20829"/>
                  <a:pt x="17612" y="20636"/>
                  <a:pt x="18111" y="20250"/>
                </a:cubicBezTo>
                <a:cubicBezTo>
                  <a:pt x="18942" y="19864"/>
                  <a:pt x="19274" y="19286"/>
                  <a:pt x="19274" y="18707"/>
                </a:cubicBezTo>
                <a:cubicBezTo>
                  <a:pt x="19274" y="18129"/>
                  <a:pt x="18942" y="17550"/>
                  <a:pt x="18111" y="17164"/>
                </a:cubicBezTo>
                <a:cubicBezTo>
                  <a:pt x="17612" y="16779"/>
                  <a:pt x="16948" y="16586"/>
                  <a:pt x="16117" y="16393"/>
                </a:cubicBezTo>
                <a:cubicBezTo>
                  <a:pt x="15951" y="16393"/>
                  <a:pt x="15951" y="16393"/>
                  <a:pt x="15785" y="16393"/>
                </a:cubicBezTo>
                <a:cubicBezTo>
                  <a:pt x="15951" y="16200"/>
                  <a:pt x="16117" y="16007"/>
                  <a:pt x="16283" y="15621"/>
                </a:cubicBezTo>
                <a:cubicBezTo>
                  <a:pt x="16948" y="15621"/>
                  <a:pt x="17612" y="15429"/>
                  <a:pt x="18277" y="15043"/>
                </a:cubicBezTo>
                <a:close/>
                <a:moveTo>
                  <a:pt x="18111" y="10414"/>
                </a:moveTo>
                <a:cubicBezTo>
                  <a:pt x="18111" y="10414"/>
                  <a:pt x="18111" y="10414"/>
                  <a:pt x="18111" y="10414"/>
                </a:cubicBezTo>
                <a:cubicBezTo>
                  <a:pt x="19938" y="10414"/>
                  <a:pt x="19938" y="10414"/>
                  <a:pt x="19938" y="10414"/>
                </a:cubicBezTo>
                <a:cubicBezTo>
                  <a:pt x="19772" y="11764"/>
                  <a:pt x="18942" y="12729"/>
                  <a:pt x="17778" y="13307"/>
                </a:cubicBezTo>
                <a:cubicBezTo>
                  <a:pt x="17612" y="13500"/>
                  <a:pt x="17446" y="13500"/>
                  <a:pt x="17446" y="13500"/>
                </a:cubicBezTo>
                <a:cubicBezTo>
                  <a:pt x="17778" y="12536"/>
                  <a:pt x="17945" y="11571"/>
                  <a:pt x="18111" y="10414"/>
                </a:cubicBezTo>
                <a:close/>
                <a:moveTo>
                  <a:pt x="17446" y="18707"/>
                </a:moveTo>
                <a:cubicBezTo>
                  <a:pt x="17114" y="18900"/>
                  <a:pt x="16449" y="19093"/>
                  <a:pt x="15286" y="19286"/>
                </a:cubicBezTo>
                <a:cubicBezTo>
                  <a:pt x="13791" y="19671"/>
                  <a:pt x="11797" y="19864"/>
                  <a:pt x="9637" y="19864"/>
                </a:cubicBezTo>
                <a:cubicBezTo>
                  <a:pt x="7643" y="19864"/>
                  <a:pt x="5649" y="19671"/>
                  <a:pt x="3988" y="19286"/>
                </a:cubicBezTo>
                <a:cubicBezTo>
                  <a:pt x="2825" y="19093"/>
                  <a:pt x="2160" y="18900"/>
                  <a:pt x="1828" y="18707"/>
                </a:cubicBezTo>
                <a:cubicBezTo>
                  <a:pt x="2160" y="18514"/>
                  <a:pt x="2825" y="18321"/>
                  <a:pt x="3988" y="18129"/>
                </a:cubicBezTo>
                <a:cubicBezTo>
                  <a:pt x="4320" y="17936"/>
                  <a:pt x="4818" y="17936"/>
                  <a:pt x="5151" y="17936"/>
                </a:cubicBezTo>
                <a:cubicBezTo>
                  <a:pt x="6480" y="18900"/>
                  <a:pt x="7975" y="19479"/>
                  <a:pt x="9637" y="19479"/>
                </a:cubicBezTo>
                <a:cubicBezTo>
                  <a:pt x="11298" y="19479"/>
                  <a:pt x="12794" y="18900"/>
                  <a:pt x="14123" y="17936"/>
                </a:cubicBezTo>
                <a:cubicBezTo>
                  <a:pt x="14622" y="17936"/>
                  <a:pt x="14954" y="17936"/>
                  <a:pt x="15286" y="18129"/>
                </a:cubicBezTo>
                <a:cubicBezTo>
                  <a:pt x="16449" y="18321"/>
                  <a:pt x="17114" y="18514"/>
                  <a:pt x="17446" y="18707"/>
                </a:cubicBezTo>
                <a:close/>
                <a:moveTo>
                  <a:pt x="7975" y="6750"/>
                </a:moveTo>
                <a:cubicBezTo>
                  <a:pt x="7975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972" y="6171"/>
                  <a:pt x="9305" y="4821"/>
                  <a:pt x="8806" y="3664"/>
                </a:cubicBezTo>
                <a:cubicBezTo>
                  <a:pt x="8474" y="3086"/>
                  <a:pt x="8308" y="2314"/>
                  <a:pt x="8308" y="1350"/>
                </a:cubicBezTo>
                <a:cubicBezTo>
                  <a:pt x="8308" y="1350"/>
                  <a:pt x="8308" y="1157"/>
                  <a:pt x="8308" y="1157"/>
                </a:cubicBezTo>
                <a:cubicBezTo>
                  <a:pt x="8308" y="1157"/>
                  <a:pt x="8308" y="1157"/>
                  <a:pt x="8308" y="1157"/>
                </a:cubicBezTo>
                <a:cubicBezTo>
                  <a:pt x="7477" y="1736"/>
                  <a:pt x="7311" y="3086"/>
                  <a:pt x="7643" y="4050"/>
                </a:cubicBezTo>
                <a:cubicBezTo>
                  <a:pt x="8142" y="4821"/>
                  <a:pt x="8308" y="5593"/>
                  <a:pt x="7975" y="6750"/>
                </a:cubicBezTo>
                <a:close/>
                <a:moveTo>
                  <a:pt x="10634" y="6750"/>
                </a:move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2628" y="5207"/>
                  <a:pt x="11631" y="2700"/>
                  <a:pt x="11465" y="2314"/>
                </a:cubicBezTo>
                <a:cubicBezTo>
                  <a:pt x="11132" y="1543"/>
                  <a:pt x="10966" y="964"/>
                  <a:pt x="10966" y="0"/>
                </a:cubicBezTo>
                <a:cubicBezTo>
                  <a:pt x="10966" y="0"/>
                  <a:pt x="10966" y="0"/>
                  <a:pt x="10966" y="0"/>
                </a:cubicBezTo>
                <a:cubicBezTo>
                  <a:pt x="10966" y="0"/>
                  <a:pt x="10966" y="0"/>
                  <a:pt x="10800" y="0"/>
                </a:cubicBezTo>
                <a:cubicBezTo>
                  <a:pt x="9803" y="579"/>
                  <a:pt x="9637" y="2314"/>
                  <a:pt x="10135" y="3279"/>
                </a:cubicBezTo>
                <a:cubicBezTo>
                  <a:pt x="10634" y="4436"/>
                  <a:pt x="10800" y="5400"/>
                  <a:pt x="10634" y="6750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9" name="Shape"/>
          <p:cNvSpPr/>
          <p:nvPr/>
        </p:nvSpPr>
        <p:spPr>
          <a:xfrm>
            <a:off x="6408563" y="10753596"/>
            <a:ext cx="1906385" cy="1137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00" y="5832"/>
                </a:moveTo>
                <a:cubicBezTo>
                  <a:pt x="15583" y="2376"/>
                  <a:pt x="13423" y="0"/>
                  <a:pt x="10800" y="0"/>
                </a:cubicBezTo>
                <a:cubicBezTo>
                  <a:pt x="8177" y="0"/>
                  <a:pt x="6017" y="2376"/>
                  <a:pt x="5246" y="5832"/>
                </a:cubicBezTo>
                <a:cubicBezTo>
                  <a:pt x="2314" y="6048"/>
                  <a:pt x="0" y="9504"/>
                  <a:pt x="0" y="13608"/>
                </a:cubicBezTo>
                <a:cubicBezTo>
                  <a:pt x="0" y="18144"/>
                  <a:pt x="2469" y="21600"/>
                  <a:pt x="5709" y="21600"/>
                </a:cubicBezTo>
                <a:cubicBezTo>
                  <a:pt x="15891" y="21600"/>
                  <a:pt x="15891" y="21600"/>
                  <a:pt x="15891" y="21600"/>
                </a:cubicBezTo>
                <a:cubicBezTo>
                  <a:pt x="18977" y="21600"/>
                  <a:pt x="21600" y="18144"/>
                  <a:pt x="21600" y="13608"/>
                </a:cubicBezTo>
                <a:cubicBezTo>
                  <a:pt x="21600" y="9504"/>
                  <a:pt x="19131" y="6048"/>
                  <a:pt x="16200" y="5832"/>
                </a:cubicBezTo>
                <a:close/>
                <a:moveTo>
                  <a:pt x="9257" y="13824"/>
                </a:moveTo>
                <a:cubicBezTo>
                  <a:pt x="9411" y="14040"/>
                  <a:pt x="9411" y="14472"/>
                  <a:pt x="9257" y="14688"/>
                </a:cubicBezTo>
                <a:cubicBezTo>
                  <a:pt x="9103" y="14904"/>
                  <a:pt x="9103" y="14904"/>
                  <a:pt x="8949" y="14904"/>
                </a:cubicBezTo>
                <a:cubicBezTo>
                  <a:pt x="8794" y="14904"/>
                  <a:pt x="8640" y="14904"/>
                  <a:pt x="8640" y="14688"/>
                </a:cubicBezTo>
                <a:cubicBezTo>
                  <a:pt x="6789" y="12744"/>
                  <a:pt x="6789" y="12744"/>
                  <a:pt x="6789" y="12744"/>
                </a:cubicBezTo>
                <a:cubicBezTo>
                  <a:pt x="6789" y="12528"/>
                  <a:pt x="6634" y="12528"/>
                  <a:pt x="6634" y="12312"/>
                </a:cubicBezTo>
                <a:cubicBezTo>
                  <a:pt x="6634" y="12096"/>
                  <a:pt x="6789" y="11880"/>
                  <a:pt x="6789" y="11664"/>
                </a:cubicBezTo>
                <a:cubicBezTo>
                  <a:pt x="8640" y="9720"/>
                  <a:pt x="8640" y="9720"/>
                  <a:pt x="8640" y="9720"/>
                </a:cubicBezTo>
                <a:cubicBezTo>
                  <a:pt x="8794" y="9504"/>
                  <a:pt x="9103" y="9504"/>
                  <a:pt x="9257" y="9720"/>
                </a:cubicBezTo>
                <a:cubicBezTo>
                  <a:pt x="9411" y="10152"/>
                  <a:pt x="9411" y="10584"/>
                  <a:pt x="9257" y="10800"/>
                </a:cubicBezTo>
                <a:cubicBezTo>
                  <a:pt x="7869" y="12312"/>
                  <a:pt x="7869" y="12312"/>
                  <a:pt x="7869" y="12312"/>
                </a:cubicBezTo>
                <a:lnTo>
                  <a:pt x="9257" y="13824"/>
                </a:lnTo>
                <a:close/>
                <a:moveTo>
                  <a:pt x="12034" y="8424"/>
                </a:moveTo>
                <a:cubicBezTo>
                  <a:pt x="10337" y="16416"/>
                  <a:pt x="10337" y="16416"/>
                  <a:pt x="10337" y="16416"/>
                </a:cubicBezTo>
                <a:cubicBezTo>
                  <a:pt x="10337" y="16848"/>
                  <a:pt x="10183" y="16848"/>
                  <a:pt x="9874" y="16848"/>
                </a:cubicBezTo>
                <a:cubicBezTo>
                  <a:pt x="9874" y="16848"/>
                  <a:pt x="9874" y="16848"/>
                  <a:pt x="9874" y="16848"/>
                </a:cubicBezTo>
                <a:cubicBezTo>
                  <a:pt x="9566" y="16848"/>
                  <a:pt x="9411" y="16416"/>
                  <a:pt x="9566" y="16200"/>
                </a:cubicBezTo>
                <a:cubicBezTo>
                  <a:pt x="11109" y="7992"/>
                  <a:pt x="11109" y="7992"/>
                  <a:pt x="11109" y="7992"/>
                </a:cubicBezTo>
                <a:cubicBezTo>
                  <a:pt x="11263" y="7776"/>
                  <a:pt x="11571" y="7560"/>
                  <a:pt x="11726" y="7560"/>
                </a:cubicBezTo>
                <a:cubicBezTo>
                  <a:pt x="12034" y="7776"/>
                  <a:pt x="12189" y="7992"/>
                  <a:pt x="12034" y="8424"/>
                </a:cubicBezTo>
                <a:close/>
                <a:moveTo>
                  <a:pt x="14657" y="12744"/>
                </a:moveTo>
                <a:cubicBezTo>
                  <a:pt x="12960" y="14688"/>
                  <a:pt x="12960" y="14688"/>
                  <a:pt x="12960" y="14688"/>
                </a:cubicBezTo>
                <a:cubicBezTo>
                  <a:pt x="12806" y="14904"/>
                  <a:pt x="12806" y="14904"/>
                  <a:pt x="12651" y="14904"/>
                </a:cubicBezTo>
                <a:cubicBezTo>
                  <a:pt x="12497" y="14904"/>
                  <a:pt x="12343" y="14904"/>
                  <a:pt x="12343" y="14688"/>
                </a:cubicBezTo>
                <a:cubicBezTo>
                  <a:pt x="12189" y="14472"/>
                  <a:pt x="12189" y="14040"/>
                  <a:pt x="12343" y="13824"/>
                </a:cubicBezTo>
                <a:cubicBezTo>
                  <a:pt x="13731" y="12312"/>
                  <a:pt x="13731" y="12312"/>
                  <a:pt x="13731" y="12312"/>
                </a:cubicBezTo>
                <a:cubicBezTo>
                  <a:pt x="12343" y="10800"/>
                  <a:pt x="12343" y="10800"/>
                  <a:pt x="12343" y="10800"/>
                </a:cubicBezTo>
                <a:cubicBezTo>
                  <a:pt x="12189" y="10584"/>
                  <a:pt x="12189" y="10152"/>
                  <a:pt x="12343" y="9720"/>
                </a:cubicBezTo>
                <a:cubicBezTo>
                  <a:pt x="12497" y="9504"/>
                  <a:pt x="12806" y="9504"/>
                  <a:pt x="12960" y="9720"/>
                </a:cubicBezTo>
                <a:cubicBezTo>
                  <a:pt x="14657" y="11664"/>
                  <a:pt x="14657" y="11664"/>
                  <a:pt x="14657" y="11664"/>
                </a:cubicBezTo>
                <a:cubicBezTo>
                  <a:pt x="14811" y="11880"/>
                  <a:pt x="14811" y="12096"/>
                  <a:pt x="14811" y="12312"/>
                </a:cubicBezTo>
                <a:cubicBezTo>
                  <a:pt x="14811" y="12528"/>
                  <a:pt x="14811" y="12528"/>
                  <a:pt x="14657" y="12744"/>
                </a:cubicBezTo>
                <a:close/>
                <a:moveTo>
                  <a:pt x="14657" y="12744"/>
                </a:moveTo>
                <a:cubicBezTo>
                  <a:pt x="14657" y="12744"/>
                  <a:pt x="14657" y="12744"/>
                  <a:pt x="14657" y="12744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30" name="TextBox 35"/>
          <p:cNvSpPr txBox="1"/>
          <p:nvPr/>
        </p:nvSpPr>
        <p:spPr>
          <a:xfrm>
            <a:off x="15102762" y="4921019"/>
            <a:ext cx="8661955" cy="7253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>
              <a:lnSpc>
                <a:spcPts val="40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>
              <a:lnSpc>
                <a:spcPts val="40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Benefits of bash &amp; command line:</a:t>
            </a:r>
          </a:p>
          <a:p>
            <a:pPr>
              <a:lnSpc>
                <a:spcPts val="40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661736" lvl="1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Your analysis will be reproducible, automated and </a:t>
            </a:r>
            <a:r>
              <a:rPr sz="3000" dirty="0" err="1"/>
              <a:t>parallelised</a:t>
            </a:r>
            <a:r>
              <a:rPr sz="3000" dirty="0"/>
              <a:t>.</a:t>
            </a:r>
          </a:p>
          <a:p>
            <a:pPr>
              <a:lnSpc>
                <a:spcPts val="40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661736" lvl="1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Fast processes, less computationally intensive.</a:t>
            </a:r>
          </a:p>
          <a:p>
            <a:pPr>
              <a:lnSpc>
                <a:spcPts val="40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661736" lvl="1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Command line software.</a:t>
            </a:r>
          </a:p>
          <a:p>
            <a:pPr marL="661736" lvl="1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661736" lvl="1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Power to handle big data and heavy computations.</a:t>
            </a:r>
          </a:p>
        </p:txBody>
      </p:sp>
      <p:sp>
        <p:nvSpPr>
          <p:cNvPr id="531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3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10</a:t>
            </a:r>
          </a:p>
        </p:txBody>
      </p:sp>
    </p:spTree>
  </p:cSld>
  <p:clrMapOvr>
    <a:masterClrMapping/>
  </p:clrMapOvr>
  <p:transition spd="med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693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691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688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680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1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2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3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4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5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6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7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689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690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692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694" name="TextBox 11"/>
          <p:cNvSpPr txBox="1"/>
          <p:nvPr/>
        </p:nvSpPr>
        <p:spPr>
          <a:xfrm>
            <a:off x="914921" y="5885181"/>
            <a:ext cx="9620830" cy="192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 </a:t>
            </a:r>
            <a:r>
              <a:rPr lang="en-US" dirty="0"/>
              <a:t>7</a:t>
            </a:r>
            <a:r>
              <a:rPr dirty="0"/>
              <a:t>. REDIRECTION &amp; PIPES </a:t>
            </a:r>
          </a:p>
        </p:txBody>
      </p:sp>
      <p:sp>
        <p:nvSpPr>
          <p:cNvPr id="169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80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163417"/>
      </p:ext>
    </p:extLst>
  </p:cSld>
  <p:clrMapOvr>
    <a:masterClrMapping/>
  </p:clrMapOvr>
  <p:transition spd="med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Rectangle 21"/>
          <p:cNvSpPr/>
          <p:nvPr/>
        </p:nvSpPr>
        <p:spPr>
          <a:xfrm flipH="1">
            <a:off x="12902312" y="2525343"/>
            <a:ext cx="10320258" cy="112092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98" name="TextShape 27"/>
          <p:cNvSpPr txBox="1"/>
          <p:nvPr/>
        </p:nvSpPr>
        <p:spPr>
          <a:xfrm>
            <a:off x="13623839" y="4711410"/>
            <a:ext cx="8652728" cy="7400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r>
              <a:rPr sz="3000" dirty="0"/>
              <a:t>Data in </a:t>
            </a:r>
            <a:r>
              <a:rPr sz="3000" dirty="0" err="1"/>
              <a:t>unix</a:t>
            </a:r>
            <a:r>
              <a:rPr sz="3000" dirty="0"/>
              <a:t> always moves along one of </a:t>
            </a:r>
            <a:r>
              <a:rPr sz="3000" b="1" dirty="0"/>
              <a:t>three (data) streams</a:t>
            </a:r>
            <a:r>
              <a:rPr sz="3000" dirty="0"/>
              <a:t>:</a:t>
            </a:r>
          </a:p>
          <a:p>
            <a:pPr>
              <a:spcBef>
                <a:spcPts val="1100"/>
              </a:spcBef>
              <a:defRPr sz="2800" spc="296">
                <a:solidFill>
                  <a:srgbClr val="3F4756"/>
                </a:solidFill>
              </a:defRPr>
            </a:pPr>
            <a:endParaRPr sz="3000" dirty="0"/>
          </a:p>
          <a:p>
            <a:pPr marL="1423736" lvl="3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r>
              <a:rPr sz="3000" b="1" dirty="0"/>
              <a:t>stdin</a:t>
            </a:r>
            <a:r>
              <a:rPr sz="3000" dirty="0"/>
              <a:t> (Standard In) – the stream along which input to commands moves</a:t>
            </a:r>
            <a:endParaRPr sz="3000" spc="-1" dirty="0"/>
          </a:p>
          <a:p>
            <a:pPr marL="1423736" lvl="3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r>
              <a:rPr sz="3000" b="1" dirty="0" err="1"/>
              <a:t>stdout</a:t>
            </a:r>
            <a:r>
              <a:rPr sz="3000" dirty="0"/>
              <a:t> (Standard out) - the output of commands moves along this stream</a:t>
            </a:r>
            <a:endParaRPr sz="3000" spc="-1" dirty="0"/>
          </a:p>
          <a:p>
            <a:pPr marL="1423736" lvl="3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r>
              <a:rPr sz="3000" b="1" dirty="0"/>
              <a:t>stderr</a:t>
            </a:r>
            <a:r>
              <a:rPr sz="3000" dirty="0"/>
              <a:t> (Standard error) – error messages move via this stream</a:t>
            </a:r>
          </a:p>
          <a:p>
            <a:pPr marL="1423736" lvl="3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endParaRPr sz="3000" dirty="0"/>
          </a:p>
          <a:p>
            <a:pPr marL="280736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r>
              <a:rPr sz="3000" dirty="0"/>
              <a:t>Each of the streams can be redirected separately.</a:t>
            </a:r>
            <a:endParaRPr sz="3000" spc="-1" dirty="0"/>
          </a:p>
        </p:txBody>
      </p:sp>
      <p:sp>
        <p:nvSpPr>
          <p:cNvPr id="1699" name="Group 3"/>
          <p:cNvSpPr txBox="1"/>
          <p:nvPr/>
        </p:nvSpPr>
        <p:spPr>
          <a:xfrm>
            <a:off x="6550777" y="1020116"/>
            <a:ext cx="11269746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TALE OF THREE STREAMS</a:t>
            </a:r>
          </a:p>
        </p:txBody>
      </p:sp>
      <p:sp>
        <p:nvSpPr>
          <p:cNvPr id="1700" name="Line"/>
          <p:cNvSpPr/>
          <p:nvPr/>
        </p:nvSpPr>
        <p:spPr>
          <a:xfrm>
            <a:off x="59535" y="2543225"/>
            <a:ext cx="2425222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01" name="CustomShape 3"/>
          <p:cNvSpPr txBox="1"/>
          <p:nvPr/>
        </p:nvSpPr>
        <p:spPr>
          <a:xfrm>
            <a:off x="1688295" y="6566830"/>
            <a:ext cx="6812281" cy="1868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8719" tIns="108719" rIns="108719" bIns="108719">
            <a:spAutoFit/>
          </a:bodyPr>
          <a:lstStyle/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YEAH! </a:t>
            </a:r>
            <a:endParaRPr spc="-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YOU HAVE A BASH SHELL &amp; TERMINAL ALREADY.</a:t>
            </a:r>
          </a:p>
        </p:txBody>
      </p:sp>
      <p:grpSp>
        <p:nvGrpSpPr>
          <p:cNvPr id="1704" name="Group 5"/>
          <p:cNvGrpSpPr/>
          <p:nvPr/>
        </p:nvGrpSpPr>
        <p:grpSpPr>
          <a:xfrm>
            <a:off x="2301853" y="5409132"/>
            <a:ext cx="3033001" cy="1771921"/>
            <a:chOff x="0" y="0"/>
            <a:chExt cx="3032999" cy="1771919"/>
          </a:xfrm>
        </p:grpSpPr>
        <p:sp>
          <p:nvSpPr>
            <p:cNvPr id="1702" name="CustomShape 6"/>
            <p:cNvSpPr/>
            <p:nvPr/>
          </p:nvSpPr>
          <p:spPr>
            <a:xfrm>
              <a:off x="0" y="0"/>
              <a:ext cx="3033001" cy="17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03" name="CustomShape 7"/>
            <p:cNvSpPr/>
            <p:nvPr/>
          </p:nvSpPr>
          <p:spPr>
            <a:xfrm>
              <a:off x="99359" y="142199"/>
              <a:ext cx="2847601" cy="1485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9CC9B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07" name="Group 8"/>
          <p:cNvGrpSpPr/>
          <p:nvPr/>
        </p:nvGrpSpPr>
        <p:grpSpPr>
          <a:xfrm>
            <a:off x="2307253" y="9780191"/>
            <a:ext cx="3033001" cy="1223281"/>
            <a:chOff x="0" y="0"/>
            <a:chExt cx="3032999" cy="1223279"/>
          </a:xfrm>
        </p:grpSpPr>
        <p:sp>
          <p:nvSpPr>
            <p:cNvPr id="1705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06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8AAAE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10" name="Group 11"/>
          <p:cNvGrpSpPr/>
          <p:nvPr/>
        </p:nvGrpSpPr>
        <p:grpSpPr>
          <a:xfrm>
            <a:off x="8174894" y="8008270"/>
            <a:ext cx="3033001" cy="1223281"/>
            <a:chOff x="0" y="0"/>
            <a:chExt cx="3032999" cy="1223279"/>
          </a:xfrm>
        </p:grpSpPr>
        <p:sp>
          <p:nvSpPr>
            <p:cNvPr id="1708" name="CustomShape 12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09" name="CustomShape 13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E2B38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711" name="CustomShape 14"/>
          <p:cNvSpPr txBox="1"/>
          <p:nvPr/>
        </p:nvSpPr>
        <p:spPr>
          <a:xfrm>
            <a:off x="2817914" y="5652629"/>
            <a:ext cx="2011680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Keyboard</a:t>
            </a:r>
          </a:p>
        </p:txBody>
      </p:sp>
      <p:sp>
        <p:nvSpPr>
          <p:cNvPr id="1712" name="CustomShape 15"/>
          <p:cNvSpPr txBox="1"/>
          <p:nvPr/>
        </p:nvSpPr>
        <p:spPr>
          <a:xfrm>
            <a:off x="2874253" y="10143711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Display</a:t>
            </a:r>
          </a:p>
        </p:txBody>
      </p:sp>
      <p:sp>
        <p:nvSpPr>
          <p:cNvPr id="1713" name="CustomShape 16"/>
          <p:cNvSpPr txBox="1"/>
          <p:nvPr/>
        </p:nvSpPr>
        <p:spPr>
          <a:xfrm>
            <a:off x="8638213" y="8340311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14" name="CustomShape 17"/>
          <p:cNvSpPr txBox="1"/>
          <p:nvPr/>
        </p:nvSpPr>
        <p:spPr>
          <a:xfrm>
            <a:off x="2735073" y="6283561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15" name="CustomShape 18"/>
          <p:cNvSpPr/>
          <p:nvPr/>
        </p:nvSpPr>
        <p:spPr>
          <a:xfrm>
            <a:off x="5573173" y="5946195"/>
            <a:ext cx="3607561" cy="1168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16" name="CustomShape 19"/>
          <p:cNvSpPr/>
          <p:nvPr/>
        </p:nvSpPr>
        <p:spPr>
          <a:xfrm>
            <a:off x="5614573" y="9505870"/>
            <a:ext cx="3657601" cy="1005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17" name="CustomShape 20"/>
          <p:cNvSpPr/>
          <p:nvPr/>
        </p:nvSpPr>
        <p:spPr>
          <a:xfrm>
            <a:off x="4334413" y="8631070"/>
            <a:ext cx="3566161" cy="894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18" name="CustomShape 21"/>
          <p:cNvSpPr/>
          <p:nvPr/>
        </p:nvSpPr>
        <p:spPr>
          <a:xfrm>
            <a:off x="4246933" y="9495431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19" name="CustomShape 22"/>
          <p:cNvSpPr/>
          <p:nvPr/>
        </p:nvSpPr>
        <p:spPr>
          <a:xfrm>
            <a:off x="9066973" y="7153414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0" name="CustomShape 23"/>
          <p:cNvSpPr/>
          <p:nvPr/>
        </p:nvSpPr>
        <p:spPr>
          <a:xfrm rot="5580601">
            <a:off x="5502972" y="10442230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1" name="CustomShape 24"/>
          <p:cNvSpPr txBox="1"/>
          <p:nvPr/>
        </p:nvSpPr>
        <p:spPr>
          <a:xfrm>
            <a:off x="6397573" y="5322316"/>
            <a:ext cx="13701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stdin</a:t>
            </a:r>
          </a:p>
        </p:txBody>
      </p:sp>
      <p:sp>
        <p:nvSpPr>
          <p:cNvPr id="1722" name="CustomShape 25"/>
          <p:cNvSpPr txBox="1"/>
          <p:nvPr/>
        </p:nvSpPr>
        <p:spPr>
          <a:xfrm>
            <a:off x="5569573" y="8064071"/>
            <a:ext cx="15987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stderr</a:t>
            </a:r>
          </a:p>
        </p:txBody>
      </p:sp>
      <p:sp>
        <p:nvSpPr>
          <p:cNvPr id="1723" name="CustomShape 26"/>
          <p:cNvSpPr txBox="1"/>
          <p:nvPr/>
        </p:nvSpPr>
        <p:spPr>
          <a:xfrm>
            <a:off x="6804014" y="10345031"/>
            <a:ext cx="173592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724" name="Line 4"/>
          <p:cNvSpPr/>
          <p:nvPr/>
        </p:nvSpPr>
        <p:spPr>
          <a:xfrm>
            <a:off x="2180605" y="7728408"/>
            <a:ext cx="9551775" cy="1"/>
          </a:xfrm>
          <a:prstGeom prst="line">
            <a:avLst/>
          </a:prstGeom>
          <a:ln w="50760">
            <a:solidFill>
              <a:srgbClr val="FFFFFF"/>
            </a:solidFill>
            <a:prstDash val="dash"/>
            <a:miter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81</a:t>
            </a:fld>
            <a:endParaRPr/>
          </a:p>
        </p:txBody>
      </p:sp>
    </p:spTree>
  </p:cSld>
  <p:clrMapOvr>
    <a:masterClrMapping/>
  </p:clrMapOvr>
  <p:transition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730" name="Group 8"/>
          <p:cNvGrpSpPr/>
          <p:nvPr/>
        </p:nvGrpSpPr>
        <p:grpSpPr>
          <a:xfrm>
            <a:off x="1711961" y="6008838"/>
            <a:ext cx="3033001" cy="1223281"/>
            <a:chOff x="0" y="0"/>
            <a:chExt cx="3032999" cy="1223279"/>
          </a:xfrm>
        </p:grpSpPr>
        <p:sp>
          <p:nvSpPr>
            <p:cNvPr id="1728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29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8AAAE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33" name="Group 11"/>
          <p:cNvGrpSpPr/>
          <p:nvPr/>
        </p:nvGrpSpPr>
        <p:grpSpPr>
          <a:xfrm>
            <a:off x="7604730" y="4236917"/>
            <a:ext cx="3033001" cy="1223281"/>
            <a:chOff x="0" y="0"/>
            <a:chExt cx="3032999" cy="1223279"/>
          </a:xfrm>
        </p:grpSpPr>
        <p:sp>
          <p:nvSpPr>
            <p:cNvPr id="1731" name="CustomShape 12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32" name="CustomShape 13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E2B38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734" name="CustomShape 15"/>
          <p:cNvSpPr txBox="1"/>
          <p:nvPr/>
        </p:nvSpPr>
        <p:spPr>
          <a:xfrm>
            <a:off x="2304089" y="6372358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Display</a:t>
            </a:r>
          </a:p>
        </p:txBody>
      </p:sp>
      <p:sp>
        <p:nvSpPr>
          <p:cNvPr id="1735" name="CustomShape 16"/>
          <p:cNvSpPr txBox="1"/>
          <p:nvPr/>
        </p:nvSpPr>
        <p:spPr>
          <a:xfrm>
            <a:off x="8068050" y="4568958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36" name="CustomShape 19"/>
          <p:cNvSpPr/>
          <p:nvPr/>
        </p:nvSpPr>
        <p:spPr>
          <a:xfrm>
            <a:off x="5044410" y="5734517"/>
            <a:ext cx="3657601" cy="1005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37" name="CustomShape 20"/>
          <p:cNvSpPr/>
          <p:nvPr/>
        </p:nvSpPr>
        <p:spPr>
          <a:xfrm>
            <a:off x="3764250" y="4859717"/>
            <a:ext cx="3566161" cy="894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38" name="CustomShape 21"/>
          <p:cNvSpPr/>
          <p:nvPr/>
        </p:nvSpPr>
        <p:spPr>
          <a:xfrm>
            <a:off x="3676770" y="5724078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39" name="CustomShape 23"/>
          <p:cNvSpPr/>
          <p:nvPr/>
        </p:nvSpPr>
        <p:spPr>
          <a:xfrm rot="5580601">
            <a:off x="4932808" y="6670876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0" name="CustomShape 25"/>
          <p:cNvSpPr txBox="1"/>
          <p:nvPr/>
        </p:nvSpPr>
        <p:spPr>
          <a:xfrm>
            <a:off x="4999410" y="4292718"/>
            <a:ext cx="15987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stderr</a:t>
            </a:r>
          </a:p>
        </p:txBody>
      </p:sp>
      <p:sp>
        <p:nvSpPr>
          <p:cNvPr id="1741" name="CustomShape 26"/>
          <p:cNvSpPr txBox="1"/>
          <p:nvPr/>
        </p:nvSpPr>
        <p:spPr>
          <a:xfrm>
            <a:off x="6233850" y="6573677"/>
            <a:ext cx="173592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742" name="Group 3"/>
          <p:cNvSpPr txBox="1"/>
          <p:nvPr/>
        </p:nvSpPr>
        <p:spPr>
          <a:xfrm>
            <a:off x="6550777" y="834785"/>
            <a:ext cx="11269746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F475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TALE OF THREE STREAMS</a:t>
            </a:r>
          </a:p>
        </p:txBody>
      </p:sp>
      <p:sp>
        <p:nvSpPr>
          <p:cNvPr id="1743" name="CustomShape 26"/>
          <p:cNvSpPr txBox="1"/>
          <p:nvPr/>
        </p:nvSpPr>
        <p:spPr>
          <a:xfrm>
            <a:off x="8776995" y="3455903"/>
            <a:ext cx="173592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ls *</a:t>
            </a:r>
          </a:p>
        </p:txBody>
      </p:sp>
      <p:sp>
        <p:nvSpPr>
          <p:cNvPr id="1744" name="CustomShape 26"/>
          <p:cNvSpPr txBox="1"/>
          <p:nvPr/>
        </p:nvSpPr>
        <p:spPr>
          <a:xfrm>
            <a:off x="1711961" y="7477535"/>
            <a:ext cx="303300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Your terminal</a:t>
            </a:r>
          </a:p>
        </p:txBody>
      </p:sp>
      <p:sp>
        <p:nvSpPr>
          <p:cNvPr id="1745" name="CustomShape 26"/>
          <p:cNvSpPr/>
          <p:nvPr/>
        </p:nvSpPr>
        <p:spPr>
          <a:xfrm>
            <a:off x="5398936" y="8633469"/>
            <a:ext cx="7867916" cy="3968862"/>
          </a:xfrm>
          <a:prstGeom prst="rect">
            <a:avLst/>
          </a:prstGeom>
          <a:ln w="12600">
            <a:solidFill>
              <a:srgbClr val="FFFFFF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BashFigure1.jpeg</a:t>
            </a:r>
            <a:endParaRPr spc="-1" dirty="0"/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Commandline_Workshop.pptx</a:t>
            </a:r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Data</a:t>
            </a:r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Examples</a:t>
            </a:r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Just_Bash_It_Exercises.md</a:t>
            </a:r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Just_Bash_It_Exercises.Rmd</a:t>
            </a:r>
            <a:endParaRPr dirty="0"/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Just_Bash_It_Presentations.md</a:t>
            </a:r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Just_Bash_It_Presentations.Rmd</a:t>
            </a:r>
            <a:endParaRPr dirty="0"/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LICENSE</a:t>
            </a:r>
          </a:p>
        </p:txBody>
      </p:sp>
      <p:sp>
        <p:nvSpPr>
          <p:cNvPr id="1746" name="TextShape 27"/>
          <p:cNvSpPr txBox="1"/>
          <p:nvPr/>
        </p:nvSpPr>
        <p:spPr>
          <a:xfrm>
            <a:off x="14965092" y="4140805"/>
            <a:ext cx="8200663" cy="4810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 err="1"/>
              <a:t>stdout</a:t>
            </a:r>
            <a:r>
              <a:rPr sz="3000" dirty="0"/>
              <a:t> (standard out) - the output of commands moves along this stream</a:t>
            </a:r>
          </a:p>
          <a:p>
            <a:pPr>
              <a:spcBef>
                <a:spcPts val="1100"/>
              </a:spcBef>
              <a:defRPr sz="2800" spc="296">
                <a:solidFill>
                  <a:srgbClr val="FFFFFF"/>
                </a:solidFill>
              </a:defRPr>
            </a:pPr>
            <a:endParaRPr sz="3000" spc="-1" dirty="0"/>
          </a:p>
          <a:p>
            <a:pPr marL="280736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/>
              <a:t>stderr</a:t>
            </a:r>
            <a:r>
              <a:rPr sz="3000" dirty="0"/>
              <a:t> (standard error) – error messages move via this stream</a:t>
            </a:r>
          </a:p>
          <a:p>
            <a:pPr>
              <a:spcBef>
                <a:spcPts val="1100"/>
              </a:spcBef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spcBef>
                <a:spcPts val="1100"/>
              </a:spcBef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By default </a:t>
            </a:r>
            <a:r>
              <a:rPr sz="3000" b="1" dirty="0" err="1"/>
              <a:t>stdout</a:t>
            </a:r>
            <a:r>
              <a:rPr sz="3000" dirty="0"/>
              <a:t> points to the display, your terminal window</a:t>
            </a:r>
            <a:endParaRPr sz="3000" spc="-1" dirty="0"/>
          </a:p>
        </p:txBody>
      </p:sp>
      <p:sp>
        <p:nvSpPr>
          <p:cNvPr id="174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82</a:t>
            </a:fld>
            <a:endParaRPr/>
          </a:p>
        </p:txBody>
      </p:sp>
    </p:spTree>
  </p:cSld>
  <p:clrMapOvr>
    <a:masterClrMapping/>
  </p:clrMapOvr>
  <p:transition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Скругленный прямоугольник 7"/>
          <p:cNvSpPr/>
          <p:nvPr/>
        </p:nvSpPr>
        <p:spPr>
          <a:xfrm>
            <a:off x="14132842" y="7335613"/>
            <a:ext cx="9024425" cy="758072"/>
          </a:xfrm>
          <a:prstGeom prst="roundRect">
            <a:avLst>
              <a:gd name="adj" fmla="val 29738"/>
            </a:avLst>
          </a:prstGeom>
          <a:solidFill>
            <a:srgbClr val="E2A78C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750" name="Скругленный прямоугольник 7"/>
          <p:cNvSpPr/>
          <p:nvPr/>
        </p:nvSpPr>
        <p:spPr>
          <a:xfrm>
            <a:off x="14132842" y="9000928"/>
            <a:ext cx="9024425" cy="758073"/>
          </a:xfrm>
          <a:prstGeom prst="roundRect">
            <a:avLst>
              <a:gd name="adj" fmla="val 29738"/>
            </a:avLst>
          </a:prstGeom>
          <a:solidFill>
            <a:srgbClr val="E29590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751" name="Скругленный прямоугольник 7"/>
          <p:cNvSpPr/>
          <p:nvPr/>
        </p:nvSpPr>
        <p:spPr>
          <a:xfrm>
            <a:off x="14132842" y="10666245"/>
            <a:ext cx="9024425" cy="758072"/>
          </a:xfrm>
          <a:prstGeom prst="roundRect">
            <a:avLst>
              <a:gd name="adj" fmla="val 29738"/>
            </a:avLst>
          </a:prstGeom>
          <a:solidFill>
            <a:srgbClr val="CBB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752" name="Скругленный прямоугольник 7"/>
          <p:cNvSpPr/>
          <p:nvPr/>
        </p:nvSpPr>
        <p:spPr>
          <a:xfrm>
            <a:off x="14132842" y="5657597"/>
            <a:ext cx="9024425" cy="758073"/>
          </a:xfrm>
          <a:prstGeom prst="roundRect">
            <a:avLst>
              <a:gd name="adj" fmla="val 29738"/>
            </a:avLst>
          </a:prstGeom>
          <a:solidFill>
            <a:srgbClr val="E2B383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1755" name="Group 8"/>
          <p:cNvGrpSpPr/>
          <p:nvPr/>
        </p:nvGrpSpPr>
        <p:grpSpPr>
          <a:xfrm>
            <a:off x="1545386" y="9250845"/>
            <a:ext cx="3033001" cy="1223281"/>
            <a:chOff x="0" y="0"/>
            <a:chExt cx="3032999" cy="1223279"/>
          </a:xfrm>
        </p:grpSpPr>
        <p:sp>
          <p:nvSpPr>
            <p:cNvPr id="1753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54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8AAAE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58" name="Group 11"/>
          <p:cNvGrpSpPr/>
          <p:nvPr/>
        </p:nvGrpSpPr>
        <p:grpSpPr>
          <a:xfrm>
            <a:off x="6709047" y="6765976"/>
            <a:ext cx="3033001" cy="1223281"/>
            <a:chOff x="0" y="0"/>
            <a:chExt cx="3032999" cy="1223279"/>
          </a:xfrm>
        </p:grpSpPr>
        <p:sp>
          <p:nvSpPr>
            <p:cNvPr id="1756" name="CustomShape 12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57" name="CustomShape 13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E2B38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759" name="CustomShape 15"/>
          <p:cNvSpPr txBox="1"/>
          <p:nvPr/>
        </p:nvSpPr>
        <p:spPr>
          <a:xfrm>
            <a:off x="2112386" y="9614365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Display</a:t>
            </a:r>
          </a:p>
        </p:txBody>
      </p:sp>
      <p:sp>
        <p:nvSpPr>
          <p:cNvPr id="1760" name="CustomShape 16"/>
          <p:cNvSpPr txBox="1"/>
          <p:nvPr/>
        </p:nvSpPr>
        <p:spPr>
          <a:xfrm>
            <a:off x="7172366" y="7072616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61" name="CustomShape 19"/>
          <p:cNvSpPr/>
          <p:nvPr/>
        </p:nvSpPr>
        <p:spPr>
          <a:xfrm flipH="1">
            <a:off x="8379145" y="8166756"/>
            <a:ext cx="1712166" cy="2801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62" name="CustomShape 20"/>
          <p:cNvSpPr/>
          <p:nvPr/>
        </p:nvSpPr>
        <p:spPr>
          <a:xfrm>
            <a:off x="3015619" y="7400832"/>
            <a:ext cx="3510302" cy="1613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63" name="CustomShape 21"/>
          <p:cNvSpPr/>
          <p:nvPr/>
        </p:nvSpPr>
        <p:spPr>
          <a:xfrm>
            <a:off x="2928138" y="8984201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64" name="CustomShape 25"/>
          <p:cNvSpPr txBox="1"/>
          <p:nvPr/>
        </p:nvSpPr>
        <p:spPr>
          <a:xfrm>
            <a:off x="4103726" y="6821776"/>
            <a:ext cx="15987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rPr dirty="0"/>
              <a:t>stderr</a:t>
            </a:r>
          </a:p>
        </p:txBody>
      </p:sp>
      <p:sp>
        <p:nvSpPr>
          <p:cNvPr id="1765" name="CustomShape 26"/>
          <p:cNvSpPr txBox="1"/>
          <p:nvPr/>
        </p:nvSpPr>
        <p:spPr>
          <a:xfrm>
            <a:off x="8140357" y="10873555"/>
            <a:ext cx="146477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766" name="CustomShape 26"/>
          <p:cNvSpPr txBox="1"/>
          <p:nvPr/>
        </p:nvSpPr>
        <p:spPr>
          <a:xfrm>
            <a:off x="7805926" y="6085539"/>
            <a:ext cx="1157449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ls *</a:t>
            </a:r>
          </a:p>
        </p:txBody>
      </p:sp>
      <p:sp>
        <p:nvSpPr>
          <p:cNvPr id="1767" name="CustomShape 26"/>
          <p:cNvSpPr txBox="1"/>
          <p:nvPr/>
        </p:nvSpPr>
        <p:spPr>
          <a:xfrm>
            <a:off x="1545386" y="10742291"/>
            <a:ext cx="303300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Your terminal</a:t>
            </a:r>
          </a:p>
        </p:txBody>
      </p:sp>
      <p:sp>
        <p:nvSpPr>
          <p:cNvPr id="1768" name="Connection Line"/>
          <p:cNvSpPr/>
          <p:nvPr/>
        </p:nvSpPr>
        <p:spPr>
          <a:xfrm>
            <a:off x="10029039" y="10858107"/>
            <a:ext cx="145925" cy="20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07" h="21600" extrusionOk="0">
                <a:moveTo>
                  <a:pt x="0" y="21600"/>
                </a:moveTo>
                <a:cubicBezTo>
                  <a:pt x="19981" y="17058"/>
                  <a:pt x="21600" y="9858"/>
                  <a:pt x="4856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771" name="Group 8"/>
          <p:cNvGrpSpPr/>
          <p:nvPr/>
        </p:nvGrpSpPr>
        <p:grpSpPr>
          <a:xfrm>
            <a:off x="10320435" y="10454355"/>
            <a:ext cx="2529983" cy="1172948"/>
            <a:chOff x="0" y="0"/>
            <a:chExt cx="2529981" cy="1172947"/>
          </a:xfrm>
        </p:grpSpPr>
        <p:sp>
          <p:nvSpPr>
            <p:cNvPr id="1769" name="CustomShape 9"/>
            <p:cNvSpPr/>
            <p:nvPr/>
          </p:nvSpPr>
          <p:spPr>
            <a:xfrm>
              <a:off x="-1" y="-1"/>
              <a:ext cx="2529983" cy="1172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70" name="CustomShape 10"/>
            <p:cNvSpPr/>
            <p:nvPr/>
          </p:nvSpPr>
          <p:spPr>
            <a:xfrm>
              <a:off x="82881" y="94236"/>
              <a:ext cx="2375330" cy="9834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772" name="CustomShape 15"/>
          <p:cNvSpPr txBox="1"/>
          <p:nvPr/>
        </p:nvSpPr>
        <p:spPr>
          <a:xfrm>
            <a:off x="10613561" y="10767541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 algn="ctr">
              <a:defRPr sz="2800" b="1" spc="-1">
                <a:solidFill>
                  <a:srgbClr val="FFFFFF"/>
                </a:solidFill>
              </a:defRPr>
            </a:pPr>
            <a:r>
              <a:t>  </a:t>
            </a:r>
            <a:r>
              <a:rPr>
                <a:solidFill>
                  <a:srgbClr val="374556"/>
                </a:solidFill>
              </a:rPr>
              <a:t>File</a:t>
            </a:r>
          </a:p>
        </p:txBody>
      </p:sp>
      <p:sp>
        <p:nvSpPr>
          <p:cNvPr id="1773" name="CustomShape 26"/>
          <p:cNvSpPr txBox="1"/>
          <p:nvPr/>
        </p:nvSpPr>
        <p:spPr>
          <a:xfrm>
            <a:off x="8584669" y="9247292"/>
            <a:ext cx="1735921" cy="645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lnSpc>
                <a:spcPts val="4200"/>
              </a:lnSpc>
              <a:defRPr sz="4400" spc="296">
                <a:solidFill>
                  <a:srgbClr val="FFFFFF"/>
                </a:solidFill>
              </a:defRPr>
            </a:lvl1pPr>
          </a:lstStyle>
          <a:p>
            <a:r>
              <a:t>'&gt;'</a:t>
            </a:r>
          </a:p>
        </p:txBody>
      </p:sp>
      <p:sp>
        <p:nvSpPr>
          <p:cNvPr id="1774" name="TextShape 28"/>
          <p:cNvSpPr txBox="1"/>
          <p:nvPr/>
        </p:nvSpPr>
        <p:spPr>
          <a:xfrm>
            <a:off x="14363957" y="4926119"/>
            <a:ext cx="9126947" cy="680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spc="296">
                <a:solidFill>
                  <a:srgbClr val="FFFFFF"/>
                </a:solidFill>
              </a:defRPr>
            </a:pPr>
            <a:r>
              <a:t>Redirect stdout:</a:t>
            </a:r>
          </a:p>
          <a:p>
            <a:pPr>
              <a:defRPr sz="2800" b="1" spc="296">
                <a:solidFill>
                  <a:srgbClr val="FFFFFF"/>
                </a:solidFill>
              </a:defRPr>
            </a:pPr>
            <a:endParaRPr/>
          </a:p>
          <a:p>
            <a:pPr>
              <a:defRPr sz="2800" b="1" spc="140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$ ls &gt; list_results.txt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/>
          </a:p>
          <a:p>
            <a:pPr>
              <a:defRPr sz="2800" spc="296">
                <a:solidFill>
                  <a:srgbClr val="FFFFFF"/>
                </a:solidFill>
              </a:defRPr>
            </a:pPr>
            <a:r>
              <a:t>Redirect stderr:</a:t>
            </a:r>
          </a:p>
          <a:p>
            <a:pPr>
              <a:defRPr sz="2800" b="1" spc="296">
                <a:solidFill>
                  <a:srgbClr val="FFFFFF"/>
                </a:solidFill>
              </a:defRPr>
            </a:pPr>
            <a:endParaRPr/>
          </a:p>
          <a:p>
            <a:pPr>
              <a:defRPr sz="2800" b="1" spc="140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$ ls 2&gt; err.txt</a:t>
            </a:r>
            <a:endParaRPr>
              <a:latin typeface="+mn-lt"/>
              <a:ea typeface="+mn-ea"/>
              <a:cs typeface="+mn-cs"/>
              <a:sym typeface="Helvetica"/>
            </a:endParaRPr>
          </a:p>
          <a:p>
            <a:pPr>
              <a:defRPr sz="2800" b="1" spc="296">
                <a:solidFill>
                  <a:srgbClr val="FFFFFF"/>
                </a:solidFill>
              </a:defRPr>
            </a:pPr>
            <a:endParaRPr>
              <a:latin typeface="+mn-lt"/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r>
              <a:t>Redirect both into different files:</a:t>
            </a:r>
          </a:p>
          <a:p>
            <a:pPr>
              <a:defRPr sz="2800" b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defRPr sz="2800" b="1" spc="140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$ ls 2&gt; err.txt &gt; list_results.txt</a:t>
            </a:r>
          </a:p>
          <a:p>
            <a:pPr>
              <a:defRPr sz="2800" b="1" spc="296">
                <a:solidFill>
                  <a:srgbClr val="FFFFFF"/>
                </a:solidFill>
              </a:defRPr>
            </a:pPr>
            <a:endParaRPr/>
          </a:p>
          <a:p>
            <a:pPr>
              <a:defRPr sz="2800" spc="296">
                <a:solidFill>
                  <a:srgbClr val="FFFFFF"/>
                </a:solidFill>
              </a:defRPr>
            </a:pPr>
            <a:r>
              <a:t>Redirect both into the same file:</a:t>
            </a:r>
          </a:p>
          <a:p>
            <a:pPr>
              <a:defRPr sz="2800" b="1" spc="140">
                <a:solidFill>
                  <a:srgbClr val="FFFFFF"/>
                </a:solidFill>
              </a:defRPr>
            </a:pPr>
            <a:endParaRPr/>
          </a:p>
          <a:p>
            <a:pPr>
              <a:defRPr sz="2800" b="1" spc="140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$ ls &amp;&gt; both</a:t>
            </a:r>
            <a:endParaRPr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775" name="TextShape 28"/>
          <p:cNvSpPr txBox="1"/>
          <p:nvPr/>
        </p:nvSpPr>
        <p:spPr>
          <a:xfrm>
            <a:off x="4236211" y="8166037"/>
            <a:ext cx="3215236" cy="891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500" spc="264">
                <a:solidFill>
                  <a:srgbClr val="FFFFFF"/>
                </a:solidFill>
              </a:defRPr>
            </a:pPr>
            <a:r>
              <a:rPr sz="2600" dirty="0"/>
              <a:t>'2&gt;' will redirect </a:t>
            </a:r>
          </a:p>
          <a:p>
            <a:pPr>
              <a:defRPr sz="2500" spc="264">
                <a:solidFill>
                  <a:srgbClr val="FFFFFF"/>
                </a:solidFill>
              </a:defRPr>
            </a:pPr>
            <a:r>
              <a:rPr sz="2600" dirty="0"/>
              <a:t>stderr. </a:t>
            </a:r>
          </a:p>
        </p:txBody>
      </p:sp>
      <p:sp>
        <p:nvSpPr>
          <p:cNvPr id="1776" name="TextShape 28"/>
          <p:cNvSpPr txBox="1"/>
          <p:nvPr/>
        </p:nvSpPr>
        <p:spPr>
          <a:xfrm>
            <a:off x="1410498" y="3836165"/>
            <a:ext cx="11960325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spc="296">
                <a:solidFill>
                  <a:srgbClr val="FFFFFF"/>
                </a:solidFill>
              </a:defRPr>
            </a:pPr>
            <a:r>
              <a:t>But </a:t>
            </a:r>
            <a:r>
              <a:rPr b="1"/>
              <a:t>stdout</a:t>
            </a:r>
            <a:r>
              <a:t> and </a:t>
            </a:r>
            <a:r>
              <a:rPr b="1"/>
              <a:t>stderr</a:t>
            </a:r>
            <a:r>
              <a:t> can be </a:t>
            </a:r>
            <a:r>
              <a:rPr b="1"/>
              <a:t>redirected</a:t>
            </a:r>
            <a:r>
              <a:t> to i.e. a file:</a:t>
            </a:r>
          </a:p>
        </p:txBody>
      </p:sp>
      <p:sp>
        <p:nvSpPr>
          <p:cNvPr id="1777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8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83</a:t>
            </a:fld>
            <a:endParaRPr/>
          </a:p>
        </p:txBody>
      </p:sp>
      <p:sp>
        <p:nvSpPr>
          <p:cNvPr id="1779" name="Group 3"/>
          <p:cNvSpPr txBox="1"/>
          <p:nvPr/>
        </p:nvSpPr>
        <p:spPr>
          <a:xfrm>
            <a:off x="6550777" y="834785"/>
            <a:ext cx="11269746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F475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TALE OF THREE STREAMS</a:t>
            </a:r>
          </a:p>
        </p:txBody>
      </p:sp>
    </p:spTree>
  </p:cSld>
  <p:clrMapOvr>
    <a:masterClrMapping/>
  </p:clrMapOvr>
  <p:transition spd="med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TextShape 28"/>
          <p:cNvSpPr txBox="1"/>
          <p:nvPr/>
        </p:nvSpPr>
        <p:spPr>
          <a:xfrm>
            <a:off x="13130097" y="5742993"/>
            <a:ext cx="9771610" cy="4707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Many commands require input data to work on, i.e. </a:t>
            </a:r>
            <a:r>
              <a:rPr sz="3000" b="1" dirty="0" err="1"/>
              <a:t>wc</a:t>
            </a:r>
            <a:r>
              <a:rPr sz="3000" dirty="0"/>
              <a:t> works on a file.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Usually input data comes from the keyboard, i.e. the name of the file to word count. 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But it can also come directly from another program!</a:t>
            </a:r>
          </a:p>
        </p:txBody>
      </p:sp>
      <p:sp>
        <p:nvSpPr>
          <p:cNvPr id="1782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83" name="CustomShape 3"/>
          <p:cNvSpPr txBox="1"/>
          <p:nvPr/>
        </p:nvSpPr>
        <p:spPr>
          <a:xfrm>
            <a:off x="1688295" y="6566830"/>
            <a:ext cx="6812281" cy="1868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8719" tIns="108719" rIns="108719" bIns="108719">
            <a:spAutoFit/>
          </a:bodyPr>
          <a:lstStyle/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YEAH! </a:t>
            </a:r>
            <a:endParaRPr spc="-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YOU HAVE A BASH SHELL &amp; TERMINAL ALREADY.</a:t>
            </a:r>
          </a:p>
        </p:txBody>
      </p:sp>
      <p:grpSp>
        <p:nvGrpSpPr>
          <p:cNvPr id="1786" name="Group 5"/>
          <p:cNvGrpSpPr/>
          <p:nvPr/>
        </p:nvGrpSpPr>
        <p:grpSpPr>
          <a:xfrm>
            <a:off x="2301853" y="5409132"/>
            <a:ext cx="3033001" cy="1771921"/>
            <a:chOff x="0" y="0"/>
            <a:chExt cx="3032999" cy="1771919"/>
          </a:xfrm>
        </p:grpSpPr>
        <p:sp>
          <p:nvSpPr>
            <p:cNvPr id="1784" name="CustomShape 6"/>
            <p:cNvSpPr/>
            <p:nvPr/>
          </p:nvSpPr>
          <p:spPr>
            <a:xfrm>
              <a:off x="0" y="0"/>
              <a:ext cx="3033001" cy="17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85" name="CustomShape 7"/>
            <p:cNvSpPr/>
            <p:nvPr/>
          </p:nvSpPr>
          <p:spPr>
            <a:xfrm>
              <a:off x="99359" y="142199"/>
              <a:ext cx="2847601" cy="1485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9CC9B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89" name="Group 8"/>
          <p:cNvGrpSpPr/>
          <p:nvPr/>
        </p:nvGrpSpPr>
        <p:grpSpPr>
          <a:xfrm>
            <a:off x="2307253" y="9780191"/>
            <a:ext cx="3033001" cy="1223281"/>
            <a:chOff x="0" y="0"/>
            <a:chExt cx="3032999" cy="1223279"/>
          </a:xfrm>
        </p:grpSpPr>
        <p:sp>
          <p:nvSpPr>
            <p:cNvPr id="1787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88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8AAAE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92" name="Group 11"/>
          <p:cNvGrpSpPr/>
          <p:nvPr/>
        </p:nvGrpSpPr>
        <p:grpSpPr>
          <a:xfrm>
            <a:off x="8174894" y="8008270"/>
            <a:ext cx="3033001" cy="1223281"/>
            <a:chOff x="0" y="0"/>
            <a:chExt cx="3032999" cy="1223279"/>
          </a:xfrm>
        </p:grpSpPr>
        <p:sp>
          <p:nvSpPr>
            <p:cNvPr id="1790" name="CustomShape 12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91" name="CustomShape 13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E2B38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793" name="CustomShape 14"/>
          <p:cNvSpPr txBox="1"/>
          <p:nvPr/>
        </p:nvSpPr>
        <p:spPr>
          <a:xfrm>
            <a:off x="2817914" y="5652629"/>
            <a:ext cx="2011680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Keyboard</a:t>
            </a:r>
          </a:p>
        </p:txBody>
      </p:sp>
      <p:sp>
        <p:nvSpPr>
          <p:cNvPr id="1794" name="CustomShape 15"/>
          <p:cNvSpPr txBox="1"/>
          <p:nvPr/>
        </p:nvSpPr>
        <p:spPr>
          <a:xfrm>
            <a:off x="2874253" y="10143711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Display</a:t>
            </a:r>
          </a:p>
        </p:txBody>
      </p:sp>
      <p:sp>
        <p:nvSpPr>
          <p:cNvPr id="1795" name="CustomShape 16"/>
          <p:cNvSpPr txBox="1"/>
          <p:nvPr/>
        </p:nvSpPr>
        <p:spPr>
          <a:xfrm>
            <a:off x="8638213" y="8340311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96" name="CustomShape 17"/>
          <p:cNvSpPr txBox="1"/>
          <p:nvPr/>
        </p:nvSpPr>
        <p:spPr>
          <a:xfrm>
            <a:off x="2735073" y="6283561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97" name="CustomShape 18"/>
          <p:cNvSpPr/>
          <p:nvPr/>
        </p:nvSpPr>
        <p:spPr>
          <a:xfrm>
            <a:off x="5573173" y="5946195"/>
            <a:ext cx="3607561" cy="1168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98" name="CustomShape 19"/>
          <p:cNvSpPr/>
          <p:nvPr/>
        </p:nvSpPr>
        <p:spPr>
          <a:xfrm>
            <a:off x="5614573" y="9505870"/>
            <a:ext cx="3657601" cy="1005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99" name="CustomShape 20"/>
          <p:cNvSpPr/>
          <p:nvPr/>
        </p:nvSpPr>
        <p:spPr>
          <a:xfrm>
            <a:off x="4334413" y="8631070"/>
            <a:ext cx="3566161" cy="894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0" name="CustomShape 21"/>
          <p:cNvSpPr/>
          <p:nvPr/>
        </p:nvSpPr>
        <p:spPr>
          <a:xfrm>
            <a:off x="4246933" y="9495431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1" name="CustomShape 22"/>
          <p:cNvSpPr/>
          <p:nvPr/>
        </p:nvSpPr>
        <p:spPr>
          <a:xfrm>
            <a:off x="9066973" y="7153414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2" name="CustomShape 23"/>
          <p:cNvSpPr/>
          <p:nvPr/>
        </p:nvSpPr>
        <p:spPr>
          <a:xfrm rot="5580601">
            <a:off x="5502972" y="10442230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3" name="CustomShape 24"/>
          <p:cNvSpPr txBox="1"/>
          <p:nvPr/>
        </p:nvSpPr>
        <p:spPr>
          <a:xfrm>
            <a:off x="6397573" y="5322316"/>
            <a:ext cx="13701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stdin</a:t>
            </a:r>
          </a:p>
        </p:txBody>
      </p:sp>
      <p:sp>
        <p:nvSpPr>
          <p:cNvPr id="1804" name="CustomShape 25"/>
          <p:cNvSpPr txBox="1"/>
          <p:nvPr/>
        </p:nvSpPr>
        <p:spPr>
          <a:xfrm>
            <a:off x="5569573" y="8064071"/>
            <a:ext cx="15987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stderr</a:t>
            </a:r>
          </a:p>
        </p:txBody>
      </p:sp>
      <p:sp>
        <p:nvSpPr>
          <p:cNvPr id="1805" name="CustomShape 26"/>
          <p:cNvSpPr txBox="1"/>
          <p:nvPr/>
        </p:nvSpPr>
        <p:spPr>
          <a:xfrm>
            <a:off x="6804014" y="10345031"/>
            <a:ext cx="173592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806" name="Line 4"/>
          <p:cNvSpPr/>
          <p:nvPr/>
        </p:nvSpPr>
        <p:spPr>
          <a:xfrm>
            <a:off x="2180605" y="7728408"/>
            <a:ext cx="9551775" cy="1"/>
          </a:xfrm>
          <a:prstGeom prst="line">
            <a:avLst/>
          </a:prstGeom>
          <a:ln w="50760">
            <a:solidFill>
              <a:srgbClr val="FFFFFF"/>
            </a:solidFill>
            <a:prstDash val="dash"/>
            <a:miter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84</a:t>
            </a:fld>
            <a:endParaRPr/>
          </a:p>
        </p:txBody>
      </p:sp>
      <p:sp>
        <p:nvSpPr>
          <p:cNvPr id="1808" name="Group 3"/>
          <p:cNvSpPr txBox="1"/>
          <p:nvPr/>
        </p:nvSpPr>
        <p:spPr>
          <a:xfrm>
            <a:off x="6550777" y="834785"/>
            <a:ext cx="11269746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F475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TALE OF THREE STREAMS</a:t>
            </a:r>
          </a:p>
        </p:txBody>
      </p:sp>
    </p:spTree>
  </p:cSld>
  <p:clrMapOvr>
    <a:masterClrMapping/>
  </p:clrMapOvr>
  <p:transition spd="med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Скругленный прямоугольник 7"/>
          <p:cNvSpPr/>
          <p:nvPr/>
        </p:nvSpPr>
        <p:spPr>
          <a:xfrm>
            <a:off x="12845206" y="7576525"/>
            <a:ext cx="8098953" cy="793664"/>
          </a:xfrm>
          <a:prstGeom prst="roundRect">
            <a:avLst>
              <a:gd name="adj" fmla="val 28404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11" name="Скругленный прямоугольник 7"/>
          <p:cNvSpPr/>
          <p:nvPr/>
        </p:nvSpPr>
        <p:spPr>
          <a:xfrm>
            <a:off x="12845206" y="4629433"/>
            <a:ext cx="8098953" cy="793664"/>
          </a:xfrm>
          <a:prstGeom prst="roundRect">
            <a:avLst>
              <a:gd name="adj" fmla="val 28404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12" name="Rectangle 21"/>
          <p:cNvSpPr/>
          <p:nvPr/>
        </p:nvSpPr>
        <p:spPr>
          <a:xfrm flipH="1">
            <a:off x="-52579" y="2520146"/>
            <a:ext cx="9586619" cy="112092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824" name="Group"/>
          <p:cNvGrpSpPr/>
          <p:nvPr/>
        </p:nvGrpSpPr>
        <p:grpSpPr>
          <a:xfrm>
            <a:off x="1377784" y="3678555"/>
            <a:ext cx="6988562" cy="8892393"/>
            <a:chOff x="0" y="0"/>
            <a:chExt cx="6988561" cy="8892392"/>
          </a:xfrm>
        </p:grpSpPr>
        <p:pic>
          <p:nvPicPr>
            <p:cNvPr id="1813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50882" y="0"/>
              <a:ext cx="1657077" cy="19010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14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44914" y="2051569"/>
              <a:ext cx="1657077" cy="19010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15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44792" y="4103136"/>
              <a:ext cx="1657078" cy="19010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16" name="CustomShape 16"/>
            <p:cNvSpPr txBox="1"/>
            <p:nvPr/>
          </p:nvSpPr>
          <p:spPr>
            <a:xfrm>
              <a:off x="1480874" y="635247"/>
              <a:ext cx="2351112" cy="630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file1.txt</a:t>
              </a:r>
            </a:p>
          </p:txBody>
        </p:sp>
        <p:sp>
          <p:nvSpPr>
            <p:cNvPr id="1817" name="CustomShape 16"/>
            <p:cNvSpPr txBox="1"/>
            <p:nvPr/>
          </p:nvSpPr>
          <p:spPr>
            <a:xfrm>
              <a:off x="1480874" y="2686817"/>
              <a:ext cx="2351112" cy="630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file2.txt</a:t>
              </a:r>
            </a:p>
          </p:txBody>
        </p:sp>
        <p:sp>
          <p:nvSpPr>
            <p:cNvPr id="1818" name="CustomShape 16"/>
            <p:cNvSpPr txBox="1"/>
            <p:nvPr/>
          </p:nvSpPr>
          <p:spPr>
            <a:xfrm>
              <a:off x="1480874" y="4738384"/>
              <a:ext cx="2351112" cy="630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file3.txt</a:t>
              </a:r>
            </a:p>
          </p:txBody>
        </p:sp>
        <p:sp>
          <p:nvSpPr>
            <p:cNvPr id="1819" name="CustomShape 16"/>
            <p:cNvSpPr txBox="1"/>
            <p:nvPr/>
          </p:nvSpPr>
          <p:spPr>
            <a:xfrm>
              <a:off x="199365" y="2686817"/>
              <a:ext cx="2351112" cy="630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wc *</a:t>
              </a:r>
            </a:p>
          </p:txBody>
        </p:sp>
        <p:sp>
          <p:nvSpPr>
            <p:cNvPr id="1820" name="CustomShape 16"/>
            <p:cNvSpPr txBox="1"/>
            <p:nvPr/>
          </p:nvSpPr>
          <p:spPr>
            <a:xfrm>
              <a:off x="0" y="7240738"/>
              <a:ext cx="3373348" cy="16516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File1.txt    10</a:t>
              </a:r>
            </a:p>
            <a:p>
              <a:pPr>
                <a:defRPr sz="2800" b="1" spc="-1">
                  <a:solidFill>
                    <a:srgbClr val="374556"/>
                  </a:solidFill>
                </a:defRPr>
              </a:pPr>
              <a:r>
                <a:t> File2.txt    5</a:t>
              </a:r>
              <a:endParaRPr>
                <a:solidFill>
                  <a:srgbClr val="FFFFFF"/>
                </a:solidFill>
              </a:endParaRPr>
            </a:p>
            <a:p>
              <a:pPr>
                <a:defRPr sz="2800" b="1" spc="-1">
                  <a:solidFill>
                    <a:srgbClr val="374556"/>
                  </a:solidFill>
                </a:defRPr>
              </a:pPr>
              <a:r>
                <a:t> File3.txt    8</a:t>
              </a:r>
            </a:p>
          </p:txBody>
        </p:sp>
        <p:sp>
          <p:nvSpPr>
            <p:cNvPr id="1821" name="Arrow: Down 14"/>
            <p:cNvSpPr/>
            <p:nvPr/>
          </p:nvSpPr>
          <p:spPr>
            <a:xfrm>
              <a:off x="916503" y="5769701"/>
              <a:ext cx="573006" cy="11568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250"/>
                  </a:moveTo>
                  <a:lnTo>
                    <a:pt x="5400" y="1625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16200" y="16250"/>
                  </a:lnTo>
                  <a:lnTo>
                    <a:pt x="21600" y="1625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D8C1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22" name="Arrow: Right 15"/>
            <p:cNvSpPr/>
            <p:nvPr/>
          </p:nvSpPr>
          <p:spPr>
            <a:xfrm>
              <a:off x="3115384" y="7524982"/>
              <a:ext cx="1156825" cy="573006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D8C1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23" name="CustomShape 16"/>
            <p:cNvSpPr txBox="1"/>
            <p:nvPr/>
          </p:nvSpPr>
          <p:spPr>
            <a:xfrm>
              <a:off x="4763923" y="7507045"/>
              <a:ext cx="2224639" cy="630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sort</a:t>
              </a:r>
            </a:p>
          </p:txBody>
        </p:sp>
      </p:grpSp>
      <p:sp>
        <p:nvSpPr>
          <p:cNvPr id="1825" name="TextShape 29"/>
          <p:cNvSpPr txBox="1"/>
          <p:nvPr/>
        </p:nvSpPr>
        <p:spPr>
          <a:xfrm>
            <a:off x="13505020" y="4785669"/>
            <a:ext cx="795636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wc *.txt &gt; file_lengths</a:t>
            </a:r>
          </a:p>
        </p:txBody>
      </p:sp>
      <p:sp>
        <p:nvSpPr>
          <p:cNvPr id="1826" name="TextShape 29"/>
          <p:cNvSpPr txBox="1"/>
          <p:nvPr/>
        </p:nvSpPr>
        <p:spPr>
          <a:xfrm>
            <a:off x="13958975" y="7720060"/>
            <a:ext cx="6142536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sort –n file_lengths</a:t>
            </a:r>
          </a:p>
        </p:txBody>
      </p:sp>
      <p:sp>
        <p:nvSpPr>
          <p:cNvPr id="1827" name="Arrow: Down 24"/>
          <p:cNvSpPr/>
          <p:nvPr/>
        </p:nvSpPr>
        <p:spPr>
          <a:xfrm>
            <a:off x="16401236" y="6087409"/>
            <a:ext cx="484631" cy="9784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250"/>
                </a:moveTo>
                <a:lnTo>
                  <a:pt x="5400" y="16250"/>
                </a:lnTo>
                <a:lnTo>
                  <a:pt x="5400" y="0"/>
                </a:lnTo>
                <a:lnTo>
                  <a:pt x="16200" y="0"/>
                </a:lnTo>
                <a:lnTo>
                  <a:pt x="16200" y="16250"/>
                </a:lnTo>
                <a:lnTo>
                  <a:pt x="21600" y="1625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D8C1FF"/>
          </a:solidFill>
          <a:ln w="12700">
            <a:solidFill>
              <a:srgbClr val="363D48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28" name="TextShape 29"/>
          <p:cNvSpPr txBox="1"/>
          <p:nvPr/>
        </p:nvSpPr>
        <p:spPr>
          <a:xfrm>
            <a:off x="11208194" y="10523616"/>
            <a:ext cx="11959494" cy="552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800" spc="296">
                <a:solidFill>
                  <a:srgbClr val="FFFFFF"/>
                </a:solidFill>
              </a:defRPr>
            </a:lvl1pPr>
          </a:lstStyle>
          <a:p>
            <a:r>
              <a:rPr sz="3000" dirty="0"/>
              <a:t>But now we have an intermediate file we don't need!</a:t>
            </a:r>
          </a:p>
        </p:txBody>
      </p:sp>
      <p:sp>
        <p:nvSpPr>
          <p:cNvPr id="1829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3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85</a:t>
            </a:fld>
            <a:endParaRPr/>
          </a:p>
        </p:txBody>
      </p:sp>
      <p:sp>
        <p:nvSpPr>
          <p:cNvPr id="1831" name="Group 3"/>
          <p:cNvSpPr txBox="1"/>
          <p:nvPr/>
        </p:nvSpPr>
        <p:spPr>
          <a:xfrm>
            <a:off x="5846950" y="816255"/>
            <a:ext cx="1267740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CHAINING (PIPING) COMMANDS</a:t>
            </a:r>
          </a:p>
        </p:txBody>
      </p:sp>
    </p:spTree>
  </p:cSld>
  <p:clrMapOvr>
    <a:masterClrMapping/>
  </p:clrMapOvr>
  <p:transition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Скругленный прямоугольник 7"/>
          <p:cNvSpPr/>
          <p:nvPr/>
        </p:nvSpPr>
        <p:spPr>
          <a:xfrm>
            <a:off x="12857905" y="6087161"/>
            <a:ext cx="8098954" cy="793665"/>
          </a:xfrm>
          <a:prstGeom prst="roundRect">
            <a:avLst>
              <a:gd name="adj" fmla="val 28404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34" name="Rectangle 21"/>
          <p:cNvSpPr/>
          <p:nvPr/>
        </p:nvSpPr>
        <p:spPr>
          <a:xfrm flipH="1">
            <a:off x="-52580" y="2520145"/>
            <a:ext cx="9586620" cy="1120921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1828431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846" name="Group"/>
          <p:cNvGrpSpPr/>
          <p:nvPr/>
        </p:nvGrpSpPr>
        <p:grpSpPr>
          <a:xfrm>
            <a:off x="1377784" y="3678555"/>
            <a:ext cx="6988563" cy="8765027"/>
            <a:chOff x="0" y="0"/>
            <a:chExt cx="6988562" cy="8765026"/>
          </a:xfrm>
        </p:grpSpPr>
        <p:pic>
          <p:nvPicPr>
            <p:cNvPr id="1835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50882" y="0"/>
              <a:ext cx="1657078" cy="19010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36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44914" y="2051569"/>
              <a:ext cx="1657078" cy="19010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37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44792" y="4103136"/>
              <a:ext cx="1657079" cy="19010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38" name="CustomShape 16"/>
            <p:cNvSpPr txBox="1"/>
            <p:nvPr/>
          </p:nvSpPr>
          <p:spPr>
            <a:xfrm>
              <a:off x="1480874" y="683874"/>
              <a:ext cx="2351113" cy="533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file1.txt</a:t>
              </a:r>
            </a:p>
          </p:txBody>
        </p:sp>
        <p:sp>
          <p:nvSpPr>
            <p:cNvPr id="1839" name="CustomShape 16"/>
            <p:cNvSpPr txBox="1"/>
            <p:nvPr/>
          </p:nvSpPr>
          <p:spPr>
            <a:xfrm>
              <a:off x="1480874" y="2735444"/>
              <a:ext cx="2351113" cy="533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file2.txt</a:t>
              </a:r>
            </a:p>
          </p:txBody>
        </p:sp>
        <p:sp>
          <p:nvSpPr>
            <p:cNvPr id="1840" name="CustomShape 16"/>
            <p:cNvSpPr txBox="1"/>
            <p:nvPr/>
          </p:nvSpPr>
          <p:spPr>
            <a:xfrm>
              <a:off x="1480874" y="4787011"/>
              <a:ext cx="2351113" cy="533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file3.txt</a:t>
              </a:r>
            </a:p>
          </p:txBody>
        </p:sp>
        <p:sp>
          <p:nvSpPr>
            <p:cNvPr id="1841" name="CustomShape 16"/>
            <p:cNvSpPr txBox="1"/>
            <p:nvPr/>
          </p:nvSpPr>
          <p:spPr>
            <a:xfrm>
              <a:off x="199364" y="2735444"/>
              <a:ext cx="2351114" cy="533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wc *</a:t>
              </a:r>
            </a:p>
          </p:txBody>
        </p:sp>
        <p:sp>
          <p:nvSpPr>
            <p:cNvPr id="1842" name="CustomShape 16"/>
            <p:cNvSpPr txBox="1"/>
            <p:nvPr/>
          </p:nvSpPr>
          <p:spPr>
            <a:xfrm>
              <a:off x="0" y="7368106"/>
              <a:ext cx="3373348" cy="1396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File1.txt    10</a:t>
              </a:r>
            </a:p>
            <a:p>
              <a:pPr defTabSz="1828431">
                <a:defRPr sz="2800" b="1" spc="-1">
                  <a:solidFill>
                    <a:srgbClr val="374556"/>
                  </a:solidFill>
                </a:defRPr>
              </a:pPr>
              <a:r>
                <a:t> File2.txt    5</a:t>
              </a:r>
              <a:endParaRPr>
                <a:solidFill>
                  <a:srgbClr val="FFFFFF"/>
                </a:solidFill>
              </a:endParaRPr>
            </a:p>
            <a:p>
              <a:pPr defTabSz="1828431">
                <a:defRPr sz="2800" b="1" spc="-1">
                  <a:solidFill>
                    <a:srgbClr val="374556"/>
                  </a:solidFill>
                </a:defRPr>
              </a:pPr>
              <a:r>
                <a:t> File3.txt    8</a:t>
              </a:r>
            </a:p>
          </p:txBody>
        </p:sp>
        <p:sp>
          <p:nvSpPr>
            <p:cNvPr id="1843" name="Arrow: Down 14"/>
            <p:cNvSpPr/>
            <p:nvPr/>
          </p:nvSpPr>
          <p:spPr>
            <a:xfrm>
              <a:off x="916503" y="5769701"/>
              <a:ext cx="573007" cy="11568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250"/>
                  </a:moveTo>
                  <a:lnTo>
                    <a:pt x="5400" y="1625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16200" y="16250"/>
                  </a:lnTo>
                  <a:lnTo>
                    <a:pt x="21600" y="1625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D8C1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44" name="Arrow: Right 15"/>
            <p:cNvSpPr/>
            <p:nvPr/>
          </p:nvSpPr>
          <p:spPr>
            <a:xfrm>
              <a:off x="3115384" y="7524982"/>
              <a:ext cx="1156826" cy="573007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D8C1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45" name="CustomShape 16"/>
            <p:cNvSpPr txBox="1"/>
            <p:nvPr/>
          </p:nvSpPr>
          <p:spPr>
            <a:xfrm>
              <a:off x="4763923" y="7555672"/>
              <a:ext cx="2224640" cy="533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sort</a:t>
              </a:r>
            </a:p>
          </p:txBody>
        </p:sp>
      </p:grpSp>
      <p:sp>
        <p:nvSpPr>
          <p:cNvPr id="1847" name="TextShape 29"/>
          <p:cNvSpPr txBox="1"/>
          <p:nvPr/>
        </p:nvSpPr>
        <p:spPr>
          <a:xfrm>
            <a:off x="13731913" y="6224465"/>
            <a:ext cx="6142537" cy="52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1828431"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$ wc *.txt | sort –n </a:t>
            </a:r>
          </a:p>
        </p:txBody>
      </p:sp>
      <p:sp>
        <p:nvSpPr>
          <p:cNvPr id="1848" name="TextShape 29"/>
          <p:cNvSpPr txBox="1"/>
          <p:nvPr/>
        </p:nvSpPr>
        <p:spPr>
          <a:xfrm>
            <a:off x="10968555" y="4609916"/>
            <a:ext cx="11959495" cy="552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defTabSz="1828431">
              <a:defRPr sz="2800" spc="296">
                <a:solidFill>
                  <a:srgbClr val="FFFFFF"/>
                </a:solidFill>
              </a:defRPr>
            </a:lvl1pPr>
          </a:lstStyle>
          <a:p>
            <a:r>
              <a:rPr sz="3000" dirty="0"/>
              <a:t>Instead we can use a </a:t>
            </a:r>
            <a:r>
              <a:rPr sz="3000" b="1" dirty="0"/>
              <a:t>pipe</a:t>
            </a:r>
            <a:r>
              <a:rPr lang="en-US" sz="3000" dirty="0"/>
              <a:t> </a:t>
            </a:r>
            <a:r>
              <a:rPr sz="3000" dirty="0"/>
              <a:t>:</a:t>
            </a:r>
          </a:p>
        </p:txBody>
      </p:sp>
      <p:sp>
        <p:nvSpPr>
          <p:cNvPr id="1849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sp>
        <p:nvSpPr>
          <p:cNvPr id="185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7" y="12949908"/>
            <a:ext cx="478069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 defTabSz="1828431">
              <a:defRPr sz="2000"/>
            </a:lvl1pPr>
          </a:lstStyle>
          <a:p>
            <a:fld id="{86CB4B4D-7CA3-9044-876B-883B54F8677D}" type="slidenum">
              <a:rPr/>
              <a:t>86</a:t>
            </a:fld>
            <a:endParaRPr/>
          </a:p>
        </p:txBody>
      </p:sp>
      <p:sp>
        <p:nvSpPr>
          <p:cNvPr id="1851" name="Group 3"/>
          <p:cNvSpPr txBox="1"/>
          <p:nvPr/>
        </p:nvSpPr>
        <p:spPr>
          <a:xfrm>
            <a:off x="5846950" y="816255"/>
            <a:ext cx="12677398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CHAINING (PIPING) COMMANDS</a:t>
            </a:r>
          </a:p>
        </p:txBody>
      </p:sp>
      <p:sp>
        <p:nvSpPr>
          <p:cNvPr id="2" name="CustomShape 18">
            <a:extLst>
              <a:ext uri="{FF2B5EF4-FFF2-40B4-BE49-F238E27FC236}">
                <a16:creationId xmlns:a16="http://schemas.microsoft.com/office/drawing/2014/main" id="{0F0B0728-AA02-6FC0-8417-06EA797DABAF}"/>
              </a:ext>
            </a:extLst>
          </p:cNvPr>
          <p:cNvSpPr txBox="1"/>
          <p:nvPr/>
        </p:nvSpPr>
        <p:spPr>
          <a:xfrm>
            <a:off x="10625785" y="7639720"/>
            <a:ext cx="4382205" cy="616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3400" spc="359">
                <a:solidFill>
                  <a:srgbClr val="FFFFFF"/>
                </a:solidFill>
              </a:defRPr>
            </a:lvl1pPr>
          </a:lstStyle>
          <a:p>
            <a:r>
              <a:rPr sz="3000" dirty="0"/>
              <a:t>pipe symbol =  |</a:t>
            </a:r>
          </a:p>
        </p:txBody>
      </p:sp>
    </p:spTree>
  </p:cSld>
  <p:clrMapOvr>
    <a:masterClrMapping/>
  </p:clrMapOvr>
  <p:transition spd="med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Скругленный прямоугольник 7"/>
          <p:cNvSpPr/>
          <p:nvPr/>
        </p:nvSpPr>
        <p:spPr>
          <a:xfrm>
            <a:off x="15872696" y="7361375"/>
            <a:ext cx="6575912" cy="846972"/>
          </a:xfrm>
          <a:prstGeom prst="roundRect">
            <a:avLst>
              <a:gd name="adj" fmla="val 26616"/>
            </a:avLst>
          </a:prstGeom>
          <a:solidFill>
            <a:srgbClr val="F2F2F2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1856" name="Group 8"/>
          <p:cNvGrpSpPr/>
          <p:nvPr/>
        </p:nvGrpSpPr>
        <p:grpSpPr>
          <a:xfrm>
            <a:off x="8266063" y="4401477"/>
            <a:ext cx="5083460" cy="1788237"/>
            <a:chOff x="0" y="0"/>
            <a:chExt cx="5083459" cy="1788236"/>
          </a:xfrm>
        </p:grpSpPr>
        <p:sp>
          <p:nvSpPr>
            <p:cNvPr id="1854" name="CustomShape 9"/>
            <p:cNvSpPr/>
            <p:nvPr/>
          </p:nvSpPr>
          <p:spPr>
            <a:xfrm>
              <a:off x="0" y="-1"/>
              <a:ext cx="5083461" cy="1788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55" name="CustomShape 10"/>
            <p:cNvSpPr/>
            <p:nvPr/>
          </p:nvSpPr>
          <p:spPr>
            <a:xfrm>
              <a:off x="166532" y="143669"/>
              <a:ext cx="4772721" cy="14993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ECD4C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859" name="Group 8"/>
          <p:cNvGrpSpPr/>
          <p:nvPr/>
        </p:nvGrpSpPr>
        <p:grpSpPr>
          <a:xfrm>
            <a:off x="2561829" y="4401477"/>
            <a:ext cx="5083461" cy="1788237"/>
            <a:chOff x="0" y="0"/>
            <a:chExt cx="5083459" cy="1788236"/>
          </a:xfrm>
        </p:grpSpPr>
        <p:sp>
          <p:nvSpPr>
            <p:cNvPr id="1857" name="CustomShape 9"/>
            <p:cNvSpPr/>
            <p:nvPr/>
          </p:nvSpPr>
          <p:spPr>
            <a:xfrm>
              <a:off x="0" y="-1"/>
              <a:ext cx="5083461" cy="1788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58" name="CustomShape 10"/>
            <p:cNvSpPr/>
            <p:nvPr/>
          </p:nvSpPr>
          <p:spPr>
            <a:xfrm>
              <a:off x="166532" y="143669"/>
              <a:ext cx="4772721" cy="14993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C8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60" name="CustomShape 10"/>
          <p:cNvSpPr txBox="1"/>
          <p:nvPr/>
        </p:nvSpPr>
        <p:spPr>
          <a:xfrm>
            <a:off x="3138685" y="4813035"/>
            <a:ext cx="3929749" cy="965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 defTabSz="914400">
              <a:defRPr sz="2800" b="1" spc="-1">
                <a:solidFill>
                  <a:srgbClr val="374556"/>
                </a:solidFill>
              </a:defRPr>
            </a:lvl1pPr>
          </a:lstStyle>
          <a:p>
            <a:r>
              <a:t>List of files and their number of words</a:t>
            </a:r>
          </a:p>
        </p:txBody>
      </p:sp>
      <p:sp>
        <p:nvSpPr>
          <p:cNvPr id="1861" name="CustomShape 14"/>
          <p:cNvSpPr txBox="1"/>
          <p:nvPr/>
        </p:nvSpPr>
        <p:spPr>
          <a:xfrm>
            <a:off x="4632299" y="3566159"/>
            <a:ext cx="13701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wc *</a:t>
            </a:r>
          </a:p>
        </p:txBody>
      </p:sp>
      <p:sp>
        <p:nvSpPr>
          <p:cNvPr id="1862" name="CustomShape 18"/>
          <p:cNvSpPr txBox="1"/>
          <p:nvPr/>
        </p:nvSpPr>
        <p:spPr>
          <a:xfrm>
            <a:off x="8230320" y="7863479"/>
            <a:ext cx="155160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stdin</a:t>
            </a:r>
          </a:p>
        </p:txBody>
      </p:sp>
      <p:sp>
        <p:nvSpPr>
          <p:cNvPr id="1863" name="CustomShape 19"/>
          <p:cNvSpPr txBox="1"/>
          <p:nvPr/>
        </p:nvSpPr>
        <p:spPr>
          <a:xfrm>
            <a:off x="5879273" y="7863479"/>
            <a:ext cx="158760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864" name="CustomShape 21"/>
          <p:cNvSpPr txBox="1"/>
          <p:nvPr/>
        </p:nvSpPr>
        <p:spPr>
          <a:xfrm>
            <a:off x="9967679" y="3657600"/>
            <a:ext cx="1680227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sort -n</a:t>
            </a:r>
          </a:p>
        </p:txBody>
      </p:sp>
      <p:sp>
        <p:nvSpPr>
          <p:cNvPr id="1865" name="CustomShape 48"/>
          <p:cNvSpPr txBox="1"/>
          <p:nvPr/>
        </p:nvSpPr>
        <p:spPr>
          <a:xfrm>
            <a:off x="11569817" y="7863479"/>
            <a:ext cx="158760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866" name="CustomShape 33"/>
          <p:cNvSpPr/>
          <p:nvPr/>
        </p:nvSpPr>
        <p:spPr>
          <a:xfrm>
            <a:off x="7456679" y="6126479"/>
            <a:ext cx="407161" cy="32918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67" name="CustomShape 35"/>
          <p:cNvSpPr/>
          <p:nvPr/>
        </p:nvSpPr>
        <p:spPr>
          <a:xfrm>
            <a:off x="8046719" y="6124585"/>
            <a:ext cx="392584" cy="32937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68" name="CustomShape 42"/>
          <p:cNvSpPr/>
          <p:nvPr/>
        </p:nvSpPr>
        <p:spPr>
          <a:xfrm>
            <a:off x="7768800" y="9358559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69" name="CustomShape 10"/>
          <p:cNvSpPr txBox="1"/>
          <p:nvPr/>
        </p:nvSpPr>
        <p:spPr>
          <a:xfrm>
            <a:off x="8616691" y="4813035"/>
            <a:ext cx="4382205" cy="965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 defTabSz="914400">
              <a:defRPr sz="2800" b="1" spc="-1">
                <a:solidFill>
                  <a:srgbClr val="374556"/>
                </a:solidFill>
              </a:defRPr>
            </a:lvl1pPr>
          </a:lstStyle>
          <a:p>
            <a:r>
              <a:t>Sorted list of files and their number of words</a:t>
            </a:r>
          </a:p>
        </p:txBody>
      </p:sp>
      <p:sp>
        <p:nvSpPr>
          <p:cNvPr id="1870" name="CustomShape 34"/>
          <p:cNvSpPr/>
          <p:nvPr/>
        </p:nvSpPr>
        <p:spPr>
          <a:xfrm>
            <a:off x="12966840" y="6120719"/>
            <a:ext cx="407161" cy="3291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71" name="CustomShape 43"/>
          <p:cNvSpPr/>
          <p:nvPr/>
        </p:nvSpPr>
        <p:spPr>
          <a:xfrm>
            <a:off x="13276800" y="9394559"/>
            <a:ext cx="195121" cy="124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72" name="TextShape 29"/>
          <p:cNvSpPr txBox="1"/>
          <p:nvPr/>
        </p:nvSpPr>
        <p:spPr>
          <a:xfrm>
            <a:off x="16493718" y="7549360"/>
            <a:ext cx="5771452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4B5E75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wc *.txt | sort -n</a:t>
            </a:r>
          </a:p>
        </p:txBody>
      </p:sp>
      <p:sp>
        <p:nvSpPr>
          <p:cNvPr id="1873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876" name="Group 8"/>
          <p:cNvGrpSpPr/>
          <p:nvPr/>
        </p:nvGrpSpPr>
        <p:grpSpPr>
          <a:xfrm>
            <a:off x="12196453" y="9675179"/>
            <a:ext cx="3033001" cy="1223281"/>
            <a:chOff x="0" y="0"/>
            <a:chExt cx="3032999" cy="1223279"/>
          </a:xfrm>
        </p:grpSpPr>
        <p:sp>
          <p:nvSpPr>
            <p:cNvPr id="1874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75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8AAAE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77" name="CustomShape 15"/>
          <p:cNvSpPr txBox="1"/>
          <p:nvPr/>
        </p:nvSpPr>
        <p:spPr>
          <a:xfrm>
            <a:off x="12763452" y="10038700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F4756"/>
                </a:solidFill>
              </a:rPr>
              <a:t>Display</a:t>
            </a:r>
          </a:p>
        </p:txBody>
      </p:sp>
      <p:grpSp>
        <p:nvGrpSpPr>
          <p:cNvPr id="1880" name="Group 8"/>
          <p:cNvGrpSpPr/>
          <p:nvPr/>
        </p:nvGrpSpPr>
        <p:grpSpPr>
          <a:xfrm>
            <a:off x="6350325" y="9675179"/>
            <a:ext cx="3033001" cy="1223281"/>
            <a:chOff x="0" y="0"/>
            <a:chExt cx="3032999" cy="1223279"/>
          </a:xfrm>
        </p:grpSpPr>
        <p:sp>
          <p:nvSpPr>
            <p:cNvPr id="1878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79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B2C4EA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81" name="CustomShape 15"/>
          <p:cNvSpPr txBox="1"/>
          <p:nvPr/>
        </p:nvSpPr>
        <p:spPr>
          <a:xfrm>
            <a:off x="7181745" y="10038700"/>
            <a:ext cx="13701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374556"/>
                </a:solidFill>
              </a:defRPr>
            </a:pPr>
            <a:r>
              <a:t>  </a:t>
            </a:r>
            <a:r>
              <a:rPr>
                <a:solidFill>
                  <a:srgbClr val="3F4756"/>
                </a:solidFill>
              </a:rPr>
              <a:t>Pipe</a:t>
            </a:r>
          </a:p>
        </p:txBody>
      </p:sp>
      <p:sp>
        <p:nvSpPr>
          <p:cNvPr id="1882" name="CustomShape 43"/>
          <p:cNvSpPr/>
          <p:nvPr/>
        </p:nvSpPr>
        <p:spPr>
          <a:xfrm rot="11880000">
            <a:off x="8348643" y="6037508"/>
            <a:ext cx="195121" cy="124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87</a:t>
            </a:fld>
            <a:endParaRPr/>
          </a:p>
        </p:txBody>
      </p:sp>
      <p:sp>
        <p:nvSpPr>
          <p:cNvPr id="1884" name="CustomShape 18"/>
          <p:cNvSpPr txBox="1"/>
          <p:nvPr/>
        </p:nvSpPr>
        <p:spPr>
          <a:xfrm>
            <a:off x="4663499" y="11495631"/>
            <a:ext cx="4382205" cy="616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3400" spc="359">
                <a:solidFill>
                  <a:srgbClr val="FFFFFF"/>
                </a:solidFill>
              </a:defRPr>
            </a:lvl1pPr>
          </a:lstStyle>
          <a:p>
            <a:r>
              <a:rPr sz="3000" dirty="0"/>
              <a:t>pipe symbol =  |</a:t>
            </a:r>
          </a:p>
        </p:txBody>
      </p:sp>
      <p:sp>
        <p:nvSpPr>
          <p:cNvPr id="1885" name="Group 3"/>
          <p:cNvSpPr txBox="1"/>
          <p:nvPr/>
        </p:nvSpPr>
        <p:spPr>
          <a:xfrm>
            <a:off x="5846950" y="816255"/>
            <a:ext cx="1267740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CHAINING (PIPING) COMMANDS</a:t>
            </a:r>
          </a:p>
        </p:txBody>
      </p:sp>
    </p:spTree>
  </p:cSld>
  <p:clrMapOvr>
    <a:masterClrMapping/>
  </p:clrMapOvr>
  <p:transition spd="med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Скругленный прямоугольник 7"/>
          <p:cNvSpPr/>
          <p:nvPr/>
        </p:nvSpPr>
        <p:spPr>
          <a:xfrm>
            <a:off x="975360" y="5508684"/>
            <a:ext cx="12284818" cy="854822"/>
          </a:xfrm>
          <a:prstGeom prst="roundRect">
            <a:avLst>
              <a:gd name="adj" fmla="val 26372"/>
            </a:avLst>
          </a:prstGeom>
          <a:solidFill>
            <a:srgbClr val="A4D2B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90C4C4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88" name="Скругленный прямоугольник 7"/>
          <p:cNvSpPr/>
          <p:nvPr/>
        </p:nvSpPr>
        <p:spPr>
          <a:xfrm>
            <a:off x="975360" y="8248663"/>
            <a:ext cx="12284818" cy="854821"/>
          </a:xfrm>
          <a:prstGeom prst="roundRect">
            <a:avLst>
              <a:gd name="adj" fmla="val 26372"/>
            </a:avLst>
          </a:prstGeom>
          <a:solidFill>
            <a:srgbClr val="D2CFB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89" name="Скругленный прямоугольник 7"/>
          <p:cNvSpPr/>
          <p:nvPr/>
        </p:nvSpPr>
        <p:spPr>
          <a:xfrm>
            <a:off x="975359" y="11471362"/>
            <a:ext cx="14112241" cy="854822"/>
          </a:xfrm>
          <a:prstGeom prst="roundRect">
            <a:avLst>
              <a:gd name="adj" fmla="val 26372"/>
            </a:avLst>
          </a:prstGeom>
          <a:solidFill>
            <a:srgbClr val="FFD2B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90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91" name="TextShape 29"/>
          <p:cNvSpPr txBox="1"/>
          <p:nvPr/>
        </p:nvSpPr>
        <p:spPr>
          <a:xfrm>
            <a:off x="1339741" y="3387605"/>
            <a:ext cx="12959913" cy="10247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defRPr sz="2800" b="1" spc="296">
                <a:solidFill>
                  <a:srgbClr val="FFFFFF"/>
                </a:solidFill>
              </a:defRPr>
            </a:pPr>
            <a:r>
              <a:rPr sz="3000" dirty="0"/>
              <a:t>Some examples: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Take the second column and count how often each </a:t>
            </a:r>
            <a:endParaRPr lang="en-US" sz="3000" dirty="0"/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element occurs:</a:t>
            </a:r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/>
          </a:p>
          <a:p>
            <a:pPr>
              <a:defRPr sz="2800" b="1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cut -d ',' -f 2 </a:t>
            </a:r>
            <a:r>
              <a:rPr sz="3000" dirty="0" err="1"/>
              <a:t>patients.txt</a:t>
            </a:r>
            <a:r>
              <a:rPr sz="3000" dirty="0"/>
              <a:t> | sort | </a:t>
            </a:r>
            <a:r>
              <a:rPr sz="3000" dirty="0" err="1"/>
              <a:t>uniq</a:t>
            </a:r>
            <a:r>
              <a:rPr sz="3000" dirty="0"/>
              <a:t> -c</a:t>
            </a:r>
            <a:endParaRPr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lang="en-US"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ea typeface="+mn-ea"/>
              <a:cs typeface="+mn-cs"/>
              <a:sym typeface="Helvetica"/>
            </a:endParaRP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Get only lines containing '</a:t>
            </a:r>
            <a:r>
              <a:rPr sz="3000" dirty="0" err="1"/>
              <a:t>Herlev</a:t>
            </a:r>
            <a:r>
              <a:rPr sz="3000" dirty="0"/>
              <a:t>' and sort by age: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b="1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grep '</a:t>
            </a:r>
            <a:r>
              <a:rPr sz="3000" dirty="0" err="1"/>
              <a:t>Herlev</a:t>
            </a:r>
            <a:r>
              <a:rPr sz="3000" dirty="0"/>
              <a:t>' </a:t>
            </a:r>
            <a:r>
              <a:rPr sz="3000" dirty="0" err="1"/>
              <a:t>patients.txt</a:t>
            </a:r>
            <a:r>
              <a:rPr sz="3000" dirty="0"/>
              <a:t> | sort -t ',' -n -k5</a:t>
            </a:r>
            <a:endParaRPr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lang="en-US"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ea typeface="+mn-ea"/>
              <a:cs typeface="+mn-cs"/>
              <a:sym typeface="Helvetica"/>
            </a:endParaRP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If we don’t want the entire line we could also cut out the</a:t>
            </a:r>
            <a:endParaRPr lang="en-US" sz="3000" dirty="0"/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age column before sorting: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b="1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grep '</a:t>
            </a:r>
            <a:r>
              <a:rPr sz="3000" dirty="0" err="1"/>
              <a:t>Herlev</a:t>
            </a:r>
            <a:r>
              <a:rPr sz="3000" dirty="0"/>
              <a:t>' </a:t>
            </a:r>
            <a:r>
              <a:rPr sz="3000" dirty="0" err="1"/>
              <a:t>patients.txt</a:t>
            </a:r>
            <a:r>
              <a:rPr sz="3000" dirty="0"/>
              <a:t> | cut -d ',' -f 5 | sort -n</a:t>
            </a:r>
          </a:p>
          <a:p>
            <a:pPr>
              <a:defRPr sz="2800" b="1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/>
          </a:p>
          <a:p>
            <a:pPr>
              <a:defRPr sz="2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1892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88</a:t>
            </a:fld>
            <a:endParaRPr/>
          </a:p>
        </p:txBody>
      </p:sp>
      <p:pic>
        <p:nvPicPr>
          <p:cNvPr id="1893" name="Screenshot 2022-09-29 at 17.31.40.png" descr="Screenshot 2022-09-29 at 17.31.40.png"/>
          <p:cNvPicPr>
            <a:picLocks noChangeAspect="1"/>
          </p:cNvPicPr>
          <p:nvPr/>
        </p:nvPicPr>
        <p:blipFill>
          <a:blip r:embed="rId3"/>
          <a:srcRect r="30838"/>
          <a:stretch>
            <a:fillRect/>
          </a:stretch>
        </p:blipFill>
        <p:spPr>
          <a:xfrm>
            <a:off x="14248881" y="4716570"/>
            <a:ext cx="9303825" cy="5183631"/>
          </a:xfrm>
          <a:prstGeom prst="rect">
            <a:avLst/>
          </a:prstGeom>
          <a:ln w="12700">
            <a:miter lim="400000"/>
          </a:ln>
        </p:spPr>
      </p:pic>
      <p:sp>
        <p:nvSpPr>
          <p:cNvPr id="1894" name="Group 3"/>
          <p:cNvSpPr txBox="1"/>
          <p:nvPr/>
        </p:nvSpPr>
        <p:spPr>
          <a:xfrm>
            <a:off x="5846950" y="816255"/>
            <a:ext cx="1267740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74556"/>
                </a:solidFill>
              </a:defRPr>
            </a:lvl1pPr>
          </a:lstStyle>
          <a:p>
            <a:r>
              <a:t>CHAINING (PIPING) COMMANDS</a:t>
            </a:r>
          </a:p>
        </p:txBody>
      </p:sp>
    </p:spTree>
  </p:cSld>
  <p:clrMapOvr>
    <a:masterClrMapping/>
  </p:clrMapOvr>
  <p:transition spd="med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roup 3"/>
          <p:cNvSpPr txBox="1"/>
          <p:nvPr/>
        </p:nvSpPr>
        <p:spPr>
          <a:xfrm>
            <a:off x="8958035" y="910059"/>
            <a:ext cx="645523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t>CHEAT SHEET 2</a:t>
            </a:r>
          </a:p>
        </p:txBody>
      </p:sp>
      <p:sp>
        <p:nvSpPr>
          <p:cNvPr id="1897" name="Скругленный прямоугольник 7"/>
          <p:cNvSpPr/>
          <p:nvPr/>
        </p:nvSpPr>
        <p:spPr>
          <a:xfrm>
            <a:off x="951646" y="3364164"/>
            <a:ext cx="10889351" cy="4927717"/>
          </a:xfrm>
          <a:prstGeom prst="roundRect">
            <a:avLst>
              <a:gd name="adj" fmla="val 2746"/>
            </a:avLst>
          </a:prstGeom>
          <a:solidFill>
            <a:srgbClr val="E2E2E2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DCCE">
                    <a:alpha val="95258"/>
                  </a:srgb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98" name="pwd # print working dir…"/>
          <p:cNvSpPr txBox="1"/>
          <p:nvPr/>
        </p:nvSpPr>
        <p:spPr>
          <a:xfrm>
            <a:off x="1643429" y="4294792"/>
            <a:ext cx="10085128" cy="323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less [file] </a:t>
            </a:r>
            <a:r>
              <a:rPr b="0" dirty="0"/>
              <a:t># view file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cat [file] </a:t>
            </a:r>
            <a:r>
              <a:rPr b="0" dirty="0"/>
              <a:t># view file content (full)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head / tail -n 10 [file] </a:t>
            </a:r>
            <a:r>
              <a:rPr b="0" dirty="0"/>
              <a:t># view n first/last lines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nano [file] </a:t>
            </a:r>
            <a:r>
              <a:rPr b="0" dirty="0"/>
              <a:t># </a:t>
            </a:r>
            <a:r>
              <a:rPr u="sng" dirty="0">
                <a:hlinkClick r:id="rId3"/>
              </a:rPr>
              <a:t>https://www.nano-editor.org/dist/latest/cheatsheet.html</a:t>
            </a:r>
            <a:r>
              <a:rPr u="sng" dirty="0"/>
              <a:t>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vim [file] </a:t>
            </a:r>
            <a:r>
              <a:rPr b="0" dirty="0"/>
              <a:t># </a:t>
            </a:r>
            <a:r>
              <a:rPr u="sng" dirty="0">
                <a:hlinkClick r:id="rId4"/>
              </a:rPr>
              <a:t>https://vim.rtorr.com/</a:t>
            </a:r>
            <a:r>
              <a:rPr u="sng" dirty="0"/>
              <a:t> </a:t>
            </a:r>
          </a:p>
        </p:txBody>
      </p:sp>
      <p:sp>
        <p:nvSpPr>
          <p:cNvPr id="1899" name="Скругленный прямоугольник 7"/>
          <p:cNvSpPr/>
          <p:nvPr/>
        </p:nvSpPr>
        <p:spPr>
          <a:xfrm>
            <a:off x="8334390" y="361469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00" name="WHERE &amp; WHAT"/>
          <p:cNvSpPr txBox="1"/>
          <p:nvPr/>
        </p:nvSpPr>
        <p:spPr>
          <a:xfrm>
            <a:off x="8352857" y="3632818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View Files</a:t>
            </a:r>
          </a:p>
        </p:txBody>
      </p:sp>
      <p:sp>
        <p:nvSpPr>
          <p:cNvPr id="1901" name="Скругленный прямоугольник 7"/>
          <p:cNvSpPr/>
          <p:nvPr/>
        </p:nvSpPr>
        <p:spPr>
          <a:xfrm>
            <a:off x="12535383" y="3364164"/>
            <a:ext cx="10889350" cy="4927717"/>
          </a:xfrm>
          <a:prstGeom prst="roundRect">
            <a:avLst>
              <a:gd name="adj" fmla="val 2746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8BA5F4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02" name="pwd # print working dir…"/>
          <p:cNvSpPr txBox="1"/>
          <p:nvPr/>
        </p:nvSpPr>
        <p:spPr>
          <a:xfrm>
            <a:off x="13213798" y="4294792"/>
            <a:ext cx="10240259" cy="323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tar -[f] [file] </a:t>
            </a:r>
            <a:r>
              <a:rPr b="0"/>
              <a:t># .tar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gzip -[f] [file] </a:t>
            </a:r>
            <a:r>
              <a:rPr b="0"/>
              <a:t># decompress (.tar).gz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unzip -[f] [file] </a:t>
            </a:r>
            <a:r>
              <a:rPr b="0"/>
              <a:t># decompress .zip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zless -[f][file] </a:t>
            </a:r>
            <a:r>
              <a:rPr b="0"/>
              <a:t># view .gz file w/o decompression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b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others: zcat, zmore, gzcat</a:t>
            </a:r>
          </a:p>
        </p:txBody>
      </p:sp>
      <p:sp>
        <p:nvSpPr>
          <p:cNvPr id="1903" name="Скругленный прямоугольник 7"/>
          <p:cNvSpPr/>
          <p:nvPr/>
        </p:nvSpPr>
        <p:spPr>
          <a:xfrm>
            <a:off x="19140746" y="3614694"/>
            <a:ext cx="399623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04" name="WHERE &amp; WHAT"/>
          <p:cNvSpPr txBox="1"/>
          <p:nvPr/>
        </p:nvSpPr>
        <p:spPr>
          <a:xfrm>
            <a:off x="19227342" y="3632818"/>
            <a:ext cx="3823040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Compressed Files</a:t>
            </a:r>
          </a:p>
        </p:txBody>
      </p:sp>
      <p:sp>
        <p:nvSpPr>
          <p:cNvPr id="190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89</a:t>
            </a:fld>
            <a:endParaRPr/>
          </a:p>
        </p:txBody>
      </p:sp>
      <p:sp>
        <p:nvSpPr>
          <p:cNvPr id="1906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07" name="Скругленный прямоугольник 7"/>
          <p:cNvSpPr/>
          <p:nvPr/>
        </p:nvSpPr>
        <p:spPr>
          <a:xfrm>
            <a:off x="951647" y="8966298"/>
            <a:ext cx="22468006" cy="4201053"/>
          </a:xfrm>
          <a:prstGeom prst="roundRect">
            <a:avLst>
              <a:gd name="adj" fmla="val 3386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lnSpc>
                <a:spcPct val="120000"/>
              </a:lnSpc>
              <a:defRPr sz="2600" b="1" spc="252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</p:txBody>
      </p:sp>
      <p:sp>
        <p:nvSpPr>
          <p:cNvPr id="1908" name="pwd # print working dir…"/>
          <p:cNvSpPr txBox="1"/>
          <p:nvPr/>
        </p:nvSpPr>
        <p:spPr>
          <a:xfrm>
            <a:off x="11501249" y="10382087"/>
            <a:ext cx="11331221" cy="209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sed -[f]</a:t>
            </a:r>
            <a:r>
              <a:rPr b="0"/>
              <a:t>'</a:t>
            </a:r>
            <a:r>
              <a:t>command</a:t>
            </a:r>
            <a:r>
              <a:rPr b="0"/>
              <a:t>'</a:t>
            </a:r>
            <a:r>
              <a:t>[file]</a:t>
            </a:r>
            <a:r>
              <a:rPr b="0"/>
              <a:t> # Insertion, deletion, …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grep -[f][</a:t>
            </a:r>
            <a:r>
              <a:rPr b="0"/>
              <a:t>'</a:t>
            </a:r>
            <a:r>
              <a:t>pattern</a:t>
            </a:r>
            <a:r>
              <a:rPr b="0"/>
              <a:t>'</a:t>
            </a:r>
            <a:r>
              <a:t>][file]</a:t>
            </a:r>
            <a:r>
              <a:rPr b="0"/>
              <a:t> # Search for pattern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awk </a:t>
            </a:r>
            <a:r>
              <a:rPr b="0"/>
              <a:t>'</a:t>
            </a:r>
            <a:r>
              <a:t>{pattern}</a:t>
            </a:r>
            <a:r>
              <a:rPr b="0"/>
              <a:t>'</a:t>
            </a:r>
            <a:r>
              <a:t>[file]</a:t>
            </a:r>
            <a:r>
              <a:rPr b="0"/>
              <a:t> # Search, replace, extract, …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find -[f][path]['pattern'] </a:t>
            </a:r>
            <a:r>
              <a:rPr b="0"/>
              <a:t># Search pattern in file name</a:t>
            </a:r>
          </a:p>
        </p:txBody>
      </p:sp>
      <p:sp>
        <p:nvSpPr>
          <p:cNvPr id="1909" name="pwd # print working dir…"/>
          <p:cNvSpPr txBox="1"/>
          <p:nvPr/>
        </p:nvSpPr>
        <p:spPr>
          <a:xfrm>
            <a:off x="1643429" y="9748410"/>
            <a:ext cx="10085128" cy="266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wc -[f][file] </a:t>
            </a:r>
            <a:r>
              <a:rPr b="0"/>
              <a:t># Count lines, characters, bits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sort -[f][file]</a:t>
            </a:r>
            <a:r>
              <a:rPr b="0"/>
              <a:t> # Sort file (by field/column)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uniq -[f][file] </a:t>
            </a:r>
            <a:r>
              <a:rPr b="0"/>
              <a:t># Return unique values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cut -[f][file]: </a:t>
            </a:r>
            <a:r>
              <a:rPr b="0"/>
              <a:t># Extract field/column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paste -[f][files]: </a:t>
            </a:r>
            <a:r>
              <a:rPr b="0"/>
              <a:t># Merge file lines</a:t>
            </a:r>
          </a:p>
        </p:txBody>
      </p:sp>
      <p:sp>
        <p:nvSpPr>
          <p:cNvPr id="1910" name="Скругленный прямоугольник 7"/>
          <p:cNvSpPr/>
          <p:nvPr/>
        </p:nvSpPr>
        <p:spPr>
          <a:xfrm>
            <a:off x="18527599" y="9203703"/>
            <a:ext cx="4677075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11" name="WHERE &amp; WHAT"/>
          <p:cNvSpPr txBox="1"/>
          <p:nvPr/>
        </p:nvSpPr>
        <p:spPr>
          <a:xfrm>
            <a:off x="18745390" y="9202989"/>
            <a:ext cx="436849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Manipulating Files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roup 3"/>
          <p:cNvSpPr txBox="1"/>
          <p:nvPr/>
        </p:nvSpPr>
        <p:spPr>
          <a:xfrm>
            <a:off x="5738949" y="1127547"/>
            <a:ext cx="13557554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WORKING ON A REMOTE SERVER</a:t>
            </a:r>
            <a:endParaRPr dirty="0"/>
          </a:p>
        </p:txBody>
      </p:sp>
      <p:grpSp>
        <p:nvGrpSpPr>
          <p:cNvPr id="581" name="Group"/>
          <p:cNvGrpSpPr/>
          <p:nvPr/>
        </p:nvGrpSpPr>
        <p:grpSpPr>
          <a:xfrm>
            <a:off x="21698562" y="8804591"/>
            <a:ext cx="1117085" cy="1118343"/>
            <a:chOff x="0" y="0"/>
            <a:chExt cx="1117083" cy="1118341"/>
          </a:xfrm>
        </p:grpSpPr>
        <p:sp>
          <p:nvSpPr>
            <p:cNvPr id="577" name="Shape"/>
            <p:cNvSpPr/>
            <p:nvPr/>
          </p:nvSpPr>
          <p:spPr>
            <a:xfrm>
              <a:off x="0" y="97377"/>
              <a:ext cx="464348" cy="436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" y="2924"/>
                  </a:moveTo>
                  <a:lnTo>
                    <a:pt x="21600" y="0"/>
                  </a:lnTo>
                  <a:lnTo>
                    <a:pt x="21357" y="21593"/>
                  </a:lnTo>
                  <a:lnTo>
                    <a:pt x="0" y="21600"/>
                  </a:lnTo>
                  <a:lnTo>
                    <a:pt x="19" y="2924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"/>
            <p:cNvSpPr/>
            <p:nvPr/>
          </p:nvSpPr>
          <p:spPr>
            <a:xfrm>
              <a:off x="513086" y="-1"/>
              <a:ext cx="603998" cy="529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" y="3462"/>
                  </a:moveTo>
                  <a:lnTo>
                    <a:pt x="21510" y="0"/>
                  </a:lnTo>
                  <a:lnTo>
                    <a:pt x="21600" y="21558"/>
                  </a:lnTo>
                  <a:lnTo>
                    <a:pt x="0" y="21600"/>
                  </a:lnTo>
                  <a:lnTo>
                    <a:pt x="102" y="3462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"/>
            <p:cNvSpPr/>
            <p:nvPr/>
          </p:nvSpPr>
          <p:spPr>
            <a:xfrm>
              <a:off x="4957" y="582052"/>
              <a:ext cx="452605" cy="443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2"/>
                  </a:moveTo>
                  <a:lnTo>
                    <a:pt x="21493" y="0"/>
                  </a:lnTo>
                  <a:lnTo>
                    <a:pt x="21600" y="21600"/>
                  </a:lnTo>
                  <a:lnTo>
                    <a:pt x="4" y="18271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"/>
            <p:cNvSpPr/>
            <p:nvPr/>
          </p:nvSpPr>
          <p:spPr>
            <a:xfrm>
              <a:off x="511559" y="582159"/>
              <a:ext cx="604262" cy="536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9" y="0"/>
                  </a:moveTo>
                  <a:lnTo>
                    <a:pt x="21600" y="173"/>
                  </a:lnTo>
                  <a:lnTo>
                    <a:pt x="21585" y="21600"/>
                  </a:lnTo>
                  <a:lnTo>
                    <a:pt x="0" y="1793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83" name="Line"/>
          <p:cNvSpPr/>
          <p:nvPr/>
        </p:nvSpPr>
        <p:spPr>
          <a:xfrm>
            <a:off x="0" y="2835681"/>
            <a:ext cx="14106772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8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12</a:t>
            </a:r>
            <a:endParaRPr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F16E6A4-B745-1576-0F9F-2F0674BDE574}"/>
              </a:ext>
            </a:extLst>
          </p:cNvPr>
          <p:cNvSpPr/>
          <p:nvPr/>
        </p:nvSpPr>
        <p:spPr>
          <a:xfrm>
            <a:off x="13803407" y="2835681"/>
            <a:ext cx="10567893" cy="10849302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" name="Picture 5" descr="A computer with a shield and a computer&#10;&#10;Description automatically generated">
            <a:extLst>
              <a:ext uri="{FF2B5EF4-FFF2-40B4-BE49-F238E27FC236}">
                <a16:creationId xmlns:a16="http://schemas.microsoft.com/office/drawing/2014/main" id="{B6E82F53-4274-F3D1-A03A-9504F90D919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7" r="7584"/>
          <a:stretch/>
        </p:blipFill>
        <p:spPr>
          <a:xfrm>
            <a:off x="14106772" y="3877056"/>
            <a:ext cx="9919822" cy="9042389"/>
          </a:xfrm>
          <a:prstGeom prst="rect">
            <a:avLst/>
          </a:prstGeom>
        </p:spPr>
      </p:pic>
      <p:sp>
        <p:nvSpPr>
          <p:cNvPr id="30" name="TextBox 90">
            <a:extLst>
              <a:ext uri="{FF2B5EF4-FFF2-40B4-BE49-F238E27FC236}">
                <a16:creationId xmlns:a16="http://schemas.microsoft.com/office/drawing/2014/main" id="{8A9B29F1-5F30-11DD-3A6E-A4E279F8B745}"/>
              </a:ext>
            </a:extLst>
          </p:cNvPr>
          <p:cNvSpPr txBox="1"/>
          <p:nvPr/>
        </p:nvSpPr>
        <p:spPr>
          <a:xfrm>
            <a:off x="1268058" y="3549330"/>
            <a:ext cx="10405341" cy="2218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lang="en-US" sz="3000" i="1" dirty="0"/>
              <a:t>Server</a:t>
            </a:r>
            <a:r>
              <a:rPr lang="en-US" sz="3000" dirty="0"/>
              <a:t> or High Performance Computing (</a:t>
            </a:r>
            <a:r>
              <a:rPr lang="en-US" sz="3000" i="1" dirty="0"/>
              <a:t>HPC</a:t>
            </a:r>
            <a:r>
              <a:rPr lang="en-US" sz="3000" dirty="0"/>
              <a:t>) System.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lang="en-US" sz="3000" dirty="0"/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When: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A836E40-E359-2ED3-6258-2D0B303746A2}"/>
              </a:ext>
            </a:extLst>
          </p:cNvPr>
          <p:cNvGrpSpPr/>
          <p:nvPr/>
        </p:nvGrpSpPr>
        <p:grpSpPr>
          <a:xfrm>
            <a:off x="1268058" y="5987288"/>
            <a:ext cx="11220956" cy="4893031"/>
            <a:chOff x="806031" y="6481210"/>
            <a:chExt cx="11220956" cy="4893031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FC3DA86-3D66-CDCE-5DA0-FEDD83ADC107}"/>
                </a:ext>
              </a:extLst>
            </p:cNvPr>
            <p:cNvSpPr/>
            <p:nvPr/>
          </p:nvSpPr>
          <p:spPr>
            <a:xfrm>
              <a:off x="806031" y="6481210"/>
              <a:ext cx="11001451" cy="1226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lnTo>
                    <a:pt x="20723" y="5387"/>
                  </a:lnTo>
                  <a:lnTo>
                    <a:pt x="19845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9845" y="21600"/>
                  </a:lnTo>
                  <a:lnTo>
                    <a:pt x="20723" y="16187"/>
                  </a:lnTo>
                  <a:lnTo>
                    <a:pt x="21600" y="10800"/>
                  </a:lnTo>
                  <a:close/>
                </a:path>
              </a:pathLst>
            </a:custGeom>
            <a:solidFill>
              <a:srgbClr val="8EB4E3"/>
            </a:solidFill>
            <a:ln w="12700">
              <a:miter lim="400000"/>
            </a:ln>
          </p:spPr>
          <p:txBody>
            <a:bodyPr lIns="45719" rIns="45719"/>
            <a:lstStyle/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A4FC4BB8-CE36-1A54-B3A3-908AB3F87551}"/>
                </a:ext>
              </a:extLst>
            </p:cNvPr>
            <p:cNvSpPr/>
            <p:nvPr/>
          </p:nvSpPr>
          <p:spPr>
            <a:xfrm>
              <a:off x="806031" y="7708146"/>
              <a:ext cx="11001451" cy="12210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774"/>
                  </a:moveTo>
                  <a:lnTo>
                    <a:pt x="20723" y="5335"/>
                  </a:lnTo>
                  <a:lnTo>
                    <a:pt x="19845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9845" y="21600"/>
                  </a:lnTo>
                  <a:lnTo>
                    <a:pt x="21600" y="10774"/>
                  </a:lnTo>
                  <a:close/>
                </a:path>
              </a:pathLst>
            </a:custGeom>
            <a:solidFill>
              <a:srgbClr val="B4C9FF"/>
            </a:solidFill>
            <a:ln w="12700">
              <a:miter lim="400000"/>
            </a:ln>
          </p:spPr>
          <p:txBody>
            <a:bodyPr lIns="45719" rIns="45719"/>
            <a:lstStyle/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lang="en-DK" dirty="0"/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F81305F4-A3D5-5A8A-6296-E4EBFA22F756}"/>
                </a:ext>
              </a:extLst>
            </p:cNvPr>
            <p:cNvSpPr/>
            <p:nvPr/>
          </p:nvSpPr>
          <p:spPr>
            <a:xfrm>
              <a:off x="806031" y="8929196"/>
              <a:ext cx="11001451" cy="12225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787"/>
                  </a:moveTo>
                  <a:lnTo>
                    <a:pt x="20723" y="5432"/>
                  </a:lnTo>
                  <a:lnTo>
                    <a:pt x="19845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9845" y="21600"/>
                  </a:lnTo>
                  <a:lnTo>
                    <a:pt x="21600" y="10787"/>
                  </a:lnTo>
                  <a:close/>
                </a:path>
              </a:pathLst>
            </a:custGeom>
            <a:solidFill>
              <a:srgbClr val="F0CEFF"/>
            </a:solidFill>
            <a:ln w="12700">
              <a:miter lim="400000"/>
            </a:ln>
          </p:spPr>
          <p:txBody>
            <a:bodyPr lIns="45719" rIns="45719"/>
            <a:lstStyle/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B71A2863-37D8-E073-0399-B0889689FDFD}"/>
                </a:ext>
              </a:extLst>
            </p:cNvPr>
            <p:cNvSpPr/>
            <p:nvPr/>
          </p:nvSpPr>
          <p:spPr>
            <a:xfrm>
              <a:off x="806031" y="10151718"/>
              <a:ext cx="11001451" cy="1222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23" y="5432"/>
                  </a:moveTo>
                  <a:lnTo>
                    <a:pt x="19845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9845" y="21600"/>
                  </a:lnTo>
                  <a:lnTo>
                    <a:pt x="20723" y="16271"/>
                  </a:lnTo>
                  <a:lnTo>
                    <a:pt x="21600" y="10839"/>
                  </a:lnTo>
                  <a:lnTo>
                    <a:pt x="20723" y="5432"/>
                  </a:lnTo>
                  <a:close/>
                </a:path>
              </a:pathLst>
            </a:custGeom>
            <a:solidFill>
              <a:srgbClr val="FFA7C0"/>
            </a:solidFill>
            <a:ln w="12700">
              <a:miter lim="400000"/>
            </a:ln>
          </p:spPr>
          <p:txBody>
            <a:bodyPr lIns="45719" rIns="45719"/>
            <a:lstStyle/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3" name="Google Shape;7801;p149">
              <a:extLst>
                <a:ext uri="{FF2B5EF4-FFF2-40B4-BE49-F238E27FC236}">
                  <a16:creationId xmlns:a16="http://schemas.microsoft.com/office/drawing/2014/main" id="{F736085C-ECAC-1C4E-0C2B-A60EFB2C1069}"/>
                </a:ext>
              </a:extLst>
            </p:cNvPr>
            <p:cNvSpPr txBox="1"/>
            <p:nvPr/>
          </p:nvSpPr>
          <p:spPr>
            <a:xfrm>
              <a:off x="1051523" y="6791918"/>
              <a:ext cx="727630" cy="6277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3900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defRPr>
              </a:lvl1pPr>
            </a:lstStyle>
            <a:p>
              <a:r>
                <a:rPr sz="3800" dirty="0">
                  <a:solidFill>
                    <a:srgbClr val="374556"/>
                  </a:solidFill>
                  <a:latin typeface="+mn-lt"/>
                </a:rPr>
                <a:t>01</a:t>
              </a:r>
            </a:p>
          </p:txBody>
        </p:sp>
        <p:sp>
          <p:nvSpPr>
            <p:cNvPr id="14" name="Google Shape;7802;p149">
              <a:extLst>
                <a:ext uri="{FF2B5EF4-FFF2-40B4-BE49-F238E27FC236}">
                  <a16:creationId xmlns:a16="http://schemas.microsoft.com/office/drawing/2014/main" id="{60EE47CF-2055-51E2-B614-0B1DE2C74843}"/>
                </a:ext>
              </a:extLst>
            </p:cNvPr>
            <p:cNvSpPr txBox="1"/>
            <p:nvPr/>
          </p:nvSpPr>
          <p:spPr>
            <a:xfrm>
              <a:off x="1051523" y="8004643"/>
              <a:ext cx="727630" cy="6277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3900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defRPr>
              </a:lvl1pPr>
            </a:lstStyle>
            <a:p>
              <a:r>
                <a:rPr sz="3800" dirty="0">
                  <a:solidFill>
                    <a:srgbClr val="374556"/>
                  </a:solidFill>
                  <a:latin typeface="+mn-lt"/>
                </a:rPr>
                <a:t>02</a:t>
              </a:r>
            </a:p>
          </p:txBody>
        </p:sp>
        <p:sp>
          <p:nvSpPr>
            <p:cNvPr id="15" name="Google Shape;7803;p149">
              <a:extLst>
                <a:ext uri="{FF2B5EF4-FFF2-40B4-BE49-F238E27FC236}">
                  <a16:creationId xmlns:a16="http://schemas.microsoft.com/office/drawing/2014/main" id="{CA353990-2667-56F0-56CD-DBB04D873869}"/>
                </a:ext>
              </a:extLst>
            </p:cNvPr>
            <p:cNvSpPr txBox="1"/>
            <p:nvPr/>
          </p:nvSpPr>
          <p:spPr>
            <a:xfrm>
              <a:off x="1051523" y="9244012"/>
              <a:ext cx="727630" cy="6277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3900">
                  <a:solidFill>
                    <a:srgbClr val="484848"/>
                  </a:solidFill>
                  <a:latin typeface="PT Sans"/>
                  <a:ea typeface="PT Sans"/>
                  <a:cs typeface="PT Sans"/>
                  <a:sym typeface="PT Sans"/>
                </a:defRPr>
              </a:lvl1pPr>
            </a:lstStyle>
            <a:p>
              <a:r>
                <a:rPr sz="3800" dirty="0">
                  <a:solidFill>
                    <a:srgbClr val="374556"/>
                  </a:solidFill>
                  <a:latin typeface="+mn-lt"/>
                </a:rPr>
                <a:t>03</a:t>
              </a:r>
            </a:p>
          </p:txBody>
        </p:sp>
        <p:sp>
          <p:nvSpPr>
            <p:cNvPr id="16" name="Google Shape;7804;p149">
              <a:extLst>
                <a:ext uri="{FF2B5EF4-FFF2-40B4-BE49-F238E27FC236}">
                  <a16:creationId xmlns:a16="http://schemas.microsoft.com/office/drawing/2014/main" id="{7287FDE9-CE96-4B35-7771-C792A1CC40C9}"/>
                </a:ext>
              </a:extLst>
            </p:cNvPr>
            <p:cNvSpPr txBox="1"/>
            <p:nvPr/>
          </p:nvSpPr>
          <p:spPr>
            <a:xfrm>
              <a:off x="1051523" y="10477787"/>
              <a:ext cx="700348" cy="6277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3900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defRPr>
              </a:lvl1pPr>
            </a:lstStyle>
            <a:p>
              <a:r>
                <a:rPr sz="3800" dirty="0">
                  <a:solidFill>
                    <a:srgbClr val="374556"/>
                  </a:solidFill>
                  <a:latin typeface="+mn-lt"/>
                </a:rPr>
                <a:t>04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5EDBF60-9451-36AD-354E-B6864E0FF7F0}"/>
                </a:ext>
              </a:extLst>
            </p:cNvPr>
            <p:cNvSpPr txBox="1"/>
            <p:nvPr/>
          </p:nvSpPr>
          <p:spPr>
            <a:xfrm>
              <a:off x="1866497" y="6778923"/>
              <a:ext cx="9146373" cy="6315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>
              <a:spAutoFit/>
            </a:bodyPr>
            <a:lstStyle/>
            <a:p>
              <a:pPr>
                <a:lnSpc>
                  <a:spcPts val="4200"/>
                </a:lnSpc>
                <a:defRPr sz="2800" spc="300">
                  <a:solidFill>
                    <a:srgbClr val="FFFFFF"/>
                  </a:solidFill>
                </a:defRPr>
              </a:pPr>
              <a:r>
                <a:rPr lang="en-US" sz="2600" b="1" dirty="0">
                  <a:solidFill>
                    <a:srgbClr val="374556"/>
                  </a:solidFill>
                </a:rPr>
                <a:t>Not enough computational power (CPU, GPU)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E16BF1C-A1FD-FC6C-F806-2D140CEFCD77}"/>
                </a:ext>
              </a:extLst>
            </p:cNvPr>
            <p:cNvSpPr txBox="1"/>
            <p:nvPr/>
          </p:nvSpPr>
          <p:spPr>
            <a:xfrm>
              <a:off x="1866497" y="8009250"/>
              <a:ext cx="10160490" cy="6315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>
              <a:spAutoFit/>
            </a:bodyPr>
            <a:lstStyle/>
            <a:p>
              <a:pPr>
                <a:lnSpc>
                  <a:spcPts val="4200"/>
                </a:lnSpc>
                <a:defRPr sz="2800" spc="300">
                  <a:solidFill>
                    <a:srgbClr val="FFFFFF"/>
                  </a:solidFill>
                </a:defRPr>
              </a:pPr>
              <a:r>
                <a:rPr lang="en-US" sz="2600" b="1" dirty="0">
                  <a:solidFill>
                    <a:srgbClr val="374556"/>
                  </a:solidFill>
                </a:rPr>
                <a:t>Not enough memory (RAM) or storage (HDD)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03B707B-9F3E-2230-793A-7666E19095F5}"/>
                </a:ext>
              </a:extLst>
            </p:cNvPr>
            <p:cNvSpPr txBox="1"/>
            <p:nvPr/>
          </p:nvSpPr>
          <p:spPr>
            <a:xfrm>
              <a:off x="1873791" y="9210789"/>
              <a:ext cx="8254820" cy="6315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>
              <a:spAutoFit/>
            </a:bodyPr>
            <a:lstStyle/>
            <a:p>
              <a:pPr>
                <a:lnSpc>
                  <a:spcPts val="4200"/>
                </a:lnSpc>
                <a:defRPr sz="2800" spc="300">
                  <a:solidFill>
                    <a:srgbClr val="FFFFFF"/>
                  </a:solidFill>
                </a:defRPr>
              </a:pPr>
              <a:r>
                <a:rPr lang="en-US" sz="2600" b="1" dirty="0">
                  <a:solidFill>
                    <a:srgbClr val="374556"/>
                  </a:solidFill>
                </a:rPr>
                <a:t>Not secure, i.e. person sensitive data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22C339D-A736-A53E-7F50-B3B3CD269B88}"/>
                </a:ext>
              </a:extLst>
            </p:cNvPr>
            <p:cNvSpPr txBox="1"/>
            <p:nvPr/>
          </p:nvSpPr>
          <p:spPr>
            <a:xfrm>
              <a:off x="1901073" y="10415166"/>
              <a:ext cx="9445184" cy="6315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>
              <a:spAutoFit/>
            </a:bodyPr>
            <a:lstStyle/>
            <a:p>
              <a:pPr>
                <a:lnSpc>
                  <a:spcPts val="4200"/>
                </a:lnSpc>
                <a:defRPr sz="2800" spc="300">
                  <a:solidFill>
                    <a:srgbClr val="FFFFFF"/>
                  </a:solidFill>
                </a:defRPr>
              </a:pPr>
              <a:r>
                <a:rPr lang="en-US" sz="2600" b="1" dirty="0">
                  <a:solidFill>
                    <a:srgbClr val="374556"/>
                  </a:solidFill>
                </a:rPr>
                <a:t>Software is complicated to install and set up</a:t>
              </a:r>
            </a:p>
          </p:txBody>
        </p:sp>
      </p:grpSp>
      <p:sp>
        <p:nvSpPr>
          <p:cNvPr id="44" name="TextBox 90">
            <a:extLst>
              <a:ext uri="{FF2B5EF4-FFF2-40B4-BE49-F238E27FC236}">
                <a16:creationId xmlns:a16="http://schemas.microsoft.com/office/drawing/2014/main" id="{40DF3701-E532-E3B5-22CD-CF9F94D677EC}"/>
              </a:ext>
            </a:extLst>
          </p:cNvPr>
          <p:cNvSpPr txBox="1"/>
          <p:nvPr/>
        </p:nvSpPr>
        <p:spPr>
          <a:xfrm>
            <a:off x="1268058" y="11598838"/>
            <a:ext cx="11001451" cy="1141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Most servers and many HPCs do not have GUIs, you interact with them through the </a:t>
            </a:r>
            <a:r>
              <a:rPr lang="en-US" sz="3000" b="1" dirty="0"/>
              <a:t>command line</a:t>
            </a:r>
          </a:p>
        </p:txBody>
      </p:sp>
    </p:spTree>
  </p:cSld>
  <p:clrMapOvr>
    <a:masterClrMapping/>
  </p:clrMapOvr>
  <p:transition spd="med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2405420" y="5380677"/>
            <a:ext cx="9455552" cy="2169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Now we are getting ‘fancy’ and chaining some commands, </a:t>
            </a:r>
            <a:r>
              <a:rPr lang="en-US" b="1" dirty="0"/>
              <a:t>Exercise 7!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73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3512707"/>
      </p:ext>
    </p:extLst>
  </p:cSld>
  <p:clrMapOvr>
    <a:masterClrMapping/>
  </p:clrMapOvr>
  <p:transition spd="med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927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925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922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914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15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16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17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18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19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20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21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923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24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926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928" name="TextBox 11"/>
          <p:cNvSpPr txBox="1"/>
          <p:nvPr/>
        </p:nvSpPr>
        <p:spPr>
          <a:xfrm>
            <a:off x="940321" y="5885180"/>
            <a:ext cx="9620830" cy="192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8</a:t>
            </a:r>
            <a:r>
              <a:rPr dirty="0"/>
              <a:t>. SHELL SCRIPTS &amp; LOOPS</a:t>
            </a:r>
          </a:p>
        </p:txBody>
      </p:sp>
      <p:sp>
        <p:nvSpPr>
          <p:cNvPr id="1929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91</a:t>
            </a:fld>
            <a:endParaRPr/>
          </a:p>
        </p:txBody>
      </p:sp>
    </p:spTree>
  </p:cSld>
  <p:clrMapOvr>
    <a:masterClrMapping/>
  </p:clrMapOvr>
  <p:transition spd="med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Arrow: Right 6"/>
          <p:cNvSpPr/>
          <p:nvPr/>
        </p:nvSpPr>
        <p:spPr>
          <a:xfrm>
            <a:off x="13248436" y="5838959"/>
            <a:ext cx="970559" cy="47612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AAAE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8AAAE3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932" name="Arrow: Down 8"/>
          <p:cNvSpPr/>
          <p:nvPr/>
        </p:nvSpPr>
        <p:spPr>
          <a:xfrm>
            <a:off x="18916539" y="8263515"/>
            <a:ext cx="476123" cy="970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302"/>
                </a:moveTo>
                <a:lnTo>
                  <a:pt x="5400" y="16302"/>
                </a:lnTo>
                <a:lnTo>
                  <a:pt x="5400" y="0"/>
                </a:lnTo>
                <a:lnTo>
                  <a:pt x="16200" y="0"/>
                </a:lnTo>
                <a:lnTo>
                  <a:pt x="16200" y="16302"/>
                </a:lnTo>
                <a:lnTo>
                  <a:pt x="21600" y="16302"/>
                </a:lnTo>
                <a:lnTo>
                  <a:pt x="10800" y="21600"/>
                </a:lnTo>
                <a:close/>
              </a:path>
            </a:pathLst>
          </a:custGeom>
          <a:solidFill>
            <a:srgbClr val="8AAAE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grpSp>
        <p:nvGrpSpPr>
          <p:cNvPr id="1935" name="Group"/>
          <p:cNvGrpSpPr/>
          <p:nvPr/>
        </p:nvGrpSpPr>
        <p:grpSpPr>
          <a:xfrm>
            <a:off x="838459" y="3420049"/>
            <a:ext cx="11551667" cy="4495304"/>
            <a:chOff x="0" y="0"/>
            <a:chExt cx="11551666" cy="4495303"/>
          </a:xfrm>
        </p:grpSpPr>
        <p:sp>
          <p:nvSpPr>
            <p:cNvPr id="1933" name="Rectangle"/>
            <p:cNvSpPr/>
            <p:nvPr/>
          </p:nvSpPr>
          <p:spPr>
            <a:xfrm>
              <a:off x="0" y="0"/>
              <a:ext cx="11551667" cy="4495304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pic>
          <p:nvPicPr>
            <p:cNvPr id="1934" name="Group" descr="Group"/>
            <p:cNvPicPr>
              <a:picLocks noChangeAspect="1"/>
            </p:cNvPicPr>
            <p:nvPr/>
          </p:nvPicPr>
          <p:blipFill>
            <a:blip r:embed="rId3"/>
            <a:srcRect r="1271"/>
            <a:stretch>
              <a:fillRect/>
            </a:stretch>
          </p:blipFill>
          <p:spPr>
            <a:xfrm>
              <a:off x="311923" y="203624"/>
              <a:ext cx="11018597" cy="409771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936" name="Picture 12" descr="Picture 12"/>
          <p:cNvPicPr>
            <a:picLocks noChangeAspect="1"/>
          </p:cNvPicPr>
          <p:nvPr/>
        </p:nvPicPr>
        <p:blipFill>
          <a:blip r:embed="rId4"/>
          <a:srcRect l="585" r="1695" b="47403"/>
          <a:stretch>
            <a:fillRect/>
          </a:stretch>
        </p:blipFill>
        <p:spPr>
          <a:xfrm>
            <a:off x="14749779" y="3261190"/>
            <a:ext cx="8335658" cy="463534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39" name="Group"/>
          <p:cNvGrpSpPr/>
          <p:nvPr/>
        </p:nvGrpSpPr>
        <p:grpSpPr>
          <a:xfrm>
            <a:off x="11297582" y="9652037"/>
            <a:ext cx="12045920" cy="3176549"/>
            <a:chOff x="0" y="0"/>
            <a:chExt cx="12045918" cy="3176548"/>
          </a:xfrm>
        </p:grpSpPr>
        <p:sp>
          <p:nvSpPr>
            <p:cNvPr id="1937" name="Rectangle"/>
            <p:cNvSpPr/>
            <p:nvPr/>
          </p:nvSpPr>
          <p:spPr>
            <a:xfrm>
              <a:off x="0" y="0"/>
              <a:ext cx="12045919" cy="31765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pic>
          <p:nvPicPr>
            <p:cNvPr id="1938" name="Group" descr="Group"/>
            <p:cNvPicPr>
              <a:picLocks noChangeAspect="1"/>
            </p:cNvPicPr>
            <p:nvPr/>
          </p:nvPicPr>
          <p:blipFill>
            <a:blip r:embed="rId5"/>
            <a:srcRect r="1580"/>
            <a:stretch>
              <a:fillRect/>
            </a:stretch>
          </p:blipFill>
          <p:spPr>
            <a:xfrm>
              <a:off x="243284" y="248449"/>
              <a:ext cx="11610151" cy="27150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40" name="TextShape 29"/>
          <p:cNvSpPr txBox="1"/>
          <p:nvPr/>
        </p:nvSpPr>
        <p:spPr>
          <a:xfrm>
            <a:off x="995401" y="8627723"/>
            <a:ext cx="9579839" cy="4245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Save your commands for later use!</a:t>
            </a:r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Re-run anytime, always same result</a:t>
            </a:r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Check your script if you don't remember  the steps of an analysis</a:t>
            </a:r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Back-up your scripts on i.e. </a:t>
            </a:r>
            <a:r>
              <a:rPr sz="3000" dirty="0" err="1"/>
              <a:t>github</a:t>
            </a:r>
            <a:r>
              <a:rPr sz="3000" dirty="0"/>
              <a:t>, KU drive, </a:t>
            </a:r>
            <a:r>
              <a:rPr sz="3000" dirty="0" err="1"/>
              <a:t>ect</a:t>
            </a:r>
            <a:r>
              <a:rPr sz="3000" dirty="0"/>
              <a:t>. </a:t>
            </a:r>
          </a:p>
        </p:txBody>
      </p:sp>
      <p:sp>
        <p:nvSpPr>
          <p:cNvPr id="1941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92</a:t>
            </a:fld>
            <a:endParaRPr/>
          </a:p>
        </p:txBody>
      </p:sp>
      <p:sp>
        <p:nvSpPr>
          <p:cNvPr id="1942" name="Group 3"/>
          <p:cNvSpPr txBox="1"/>
          <p:nvPr/>
        </p:nvSpPr>
        <p:spPr>
          <a:xfrm>
            <a:off x="8495068" y="1013252"/>
            <a:ext cx="7381164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WRITING SCRIPTS</a:t>
            </a:r>
          </a:p>
        </p:txBody>
      </p:sp>
      <p:sp>
        <p:nvSpPr>
          <p:cNvPr id="1943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Скругленный прямоугольник 7"/>
          <p:cNvSpPr/>
          <p:nvPr/>
        </p:nvSpPr>
        <p:spPr>
          <a:xfrm>
            <a:off x="12317552" y="10962440"/>
            <a:ext cx="10662734" cy="758072"/>
          </a:xfrm>
          <a:prstGeom prst="roundRect">
            <a:avLst>
              <a:gd name="adj" fmla="val 29738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46" name="Скругленный прямоугольник 7"/>
          <p:cNvSpPr/>
          <p:nvPr/>
        </p:nvSpPr>
        <p:spPr>
          <a:xfrm>
            <a:off x="1419451" y="10962440"/>
            <a:ext cx="9971269" cy="758072"/>
          </a:xfrm>
          <a:prstGeom prst="roundRect">
            <a:avLst>
              <a:gd name="adj" fmla="val 29738"/>
            </a:avLst>
          </a:prstGeom>
          <a:solidFill>
            <a:srgbClr val="FFC89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47" name="Скругленный прямоугольник 7"/>
          <p:cNvSpPr/>
          <p:nvPr/>
        </p:nvSpPr>
        <p:spPr>
          <a:xfrm>
            <a:off x="1419451" y="12317500"/>
            <a:ext cx="9971269" cy="758072"/>
          </a:xfrm>
          <a:prstGeom prst="roundRect">
            <a:avLst>
              <a:gd name="adj" fmla="val 29738"/>
            </a:avLst>
          </a:prstGeom>
          <a:solidFill>
            <a:srgbClr val="FFC89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48" name="Rounded Rectangle"/>
          <p:cNvSpPr/>
          <p:nvPr/>
        </p:nvSpPr>
        <p:spPr>
          <a:xfrm>
            <a:off x="1391014" y="8125460"/>
            <a:ext cx="9971269" cy="2546409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949" name="Rounded Rectangle"/>
          <p:cNvSpPr/>
          <p:nvPr/>
        </p:nvSpPr>
        <p:spPr>
          <a:xfrm>
            <a:off x="12317552" y="8125460"/>
            <a:ext cx="10662734" cy="2546409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950" name="TextShape 28"/>
          <p:cNvSpPr txBox="1"/>
          <p:nvPr/>
        </p:nvSpPr>
        <p:spPr>
          <a:xfrm>
            <a:off x="1733627" y="8452823"/>
            <a:ext cx="9192204" cy="1814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i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 Comment line </a:t>
            </a:r>
            <a:r>
              <a:rPr b="1" dirty="0"/>
              <a:t>script 1</a:t>
            </a:r>
            <a:endParaRPr b="1" dirty="0">
              <a:solidFill>
                <a:srgbClr val="FFFFFF"/>
              </a:solidFill>
            </a:endParaRPr>
          </a:p>
          <a:p>
            <a:pPr>
              <a:defRPr sz="2800" i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 Usage: sort_this.sh </a:t>
            </a:r>
            <a:r>
              <a:rPr lang="en-US" dirty="0"/>
              <a:t>[</a:t>
            </a:r>
            <a:r>
              <a:rPr dirty="0" err="1"/>
              <a:t>file_name</a:t>
            </a:r>
            <a:r>
              <a:rPr lang="en-US" dirty="0"/>
              <a:t>]</a:t>
            </a:r>
            <a:endParaRPr b="1" dirty="0"/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b="1" dirty="0"/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sort -n $1</a:t>
            </a:r>
          </a:p>
        </p:txBody>
      </p:sp>
      <p:sp>
        <p:nvSpPr>
          <p:cNvPr id="1951" name="TextShape 29"/>
          <p:cNvSpPr txBox="1"/>
          <p:nvPr/>
        </p:nvSpPr>
        <p:spPr>
          <a:xfrm>
            <a:off x="1637271" y="11075489"/>
            <a:ext cx="9971269" cy="181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bash sort_this.sh patients.txt</a:t>
            </a:r>
          </a:p>
          <a:p>
            <a: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bash sort_this.sh my_textfile.txt</a:t>
            </a:r>
          </a:p>
        </p:txBody>
      </p:sp>
      <p:sp>
        <p:nvSpPr>
          <p:cNvPr id="1952" name="TextShape 29"/>
          <p:cNvSpPr txBox="1"/>
          <p:nvPr/>
        </p:nvSpPr>
        <p:spPr>
          <a:xfrm>
            <a:off x="1555436" y="3117750"/>
            <a:ext cx="21444809" cy="4707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Add </a:t>
            </a:r>
            <a:r>
              <a:rPr sz="3000" b="1" dirty="0"/>
              <a:t>arguments</a:t>
            </a:r>
            <a:r>
              <a:rPr sz="3000" dirty="0"/>
              <a:t> when you execute your script, these will be passed to it.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Useful if you want to specify the file you want to run the script on.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 script is called with </a:t>
            </a:r>
            <a:r>
              <a:rPr sz="3000" b="1" i="1" dirty="0"/>
              <a:t>bash</a:t>
            </a:r>
            <a:r>
              <a:rPr sz="3000" dirty="0"/>
              <a:t> (or simply </a:t>
            </a:r>
            <a:r>
              <a:rPr sz="3000" b="1" i="1" dirty="0" err="1"/>
              <a:t>sh</a:t>
            </a:r>
            <a:r>
              <a:rPr sz="3000" dirty="0"/>
              <a:t>).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The</a:t>
            </a:r>
            <a:r>
              <a:rPr sz="3000" b="1" dirty="0"/>
              <a:t> first argument</a:t>
            </a:r>
            <a:r>
              <a:rPr sz="3000" dirty="0"/>
              <a:t> after the script name will be </a:t>
            </a:r>
            <a:r>
              <a:rPr sz="3000" b="1" dirty="0"/>
              <a:t>$1 </a:t>
            </a:r>
            <a:r>
              <a:rPr sz="3000" dirty="0"/>
              <a:t>inside the script. 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The </a:t>
            </a:r>
            <a:r>
              <a:rPr sz="3000" b="1" dirty="0"/>
              <a:t>second</a:t>
            </a:r>
            <a:r>
              <a:rPr sz="3000" dirty="0"/>
              <a:t> </a:t>
            </a:r>
            <a:r>
              <a:rPr sz="3000" b="1" dirty="0"/>
              <a:t>argument</a:t>
            </a:r>
            <a:r>
              <a:rPr sz="3000" dirty="0"/>
              <a:t> will be </a:t>
            </a:r>
            <a:r>
              <a:rPr sz="3000" b="1" dirty="0"/>
              <a:t>$2</a:t>
            </a:r>
            <a:r>
              <a:rPr sz="3000" dirty="0"/>
              <a:t> and so on.</a:t>
            </a:r>
            <a:endParaRPr lang="en-US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da-DK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da-DK" sz="3000" dirty="0" err="1"/>
              <a:t>Use</a:t>
            </a:r>
            <a:r>
              <a:rPr lang="da-DK" sz="3000" dirty="0"/>
              <a:t> -x </a:t>
            </a:r>
            <a:r>
              <a:rPr lang="da-DK" sz="3000" dirty="0" err="1"/>
              <a:t>when</a:t>
            </a:r>
            <a:r>
              <a:rPr lang="da-DK" sz="3000" dirty="0"/>
              <a:t> </a:t>
            </a:r>
            <a:r>
              <a:rPr lang="da-DK" sz="3000" dirty="0" err="1"/>
              <a:t>you</a:t>
            </a:r>
            <a:r>
              <a:rPr lang="da-DK" sz="3000" dirty="0"/>
              <a:t> </a:t>
            </a:r>
            <a:r>
              <a:rPr lang="da-DK" sz="3000" dirty="0" err="1"/>
              <a:t>execute</a:t>
            </a:r>
            <a:r>
              <a:rPr lang="da-DK" sz="3000" dirty="0"/>
              <a:t> the script to show the </a:t>
            </a:r>
            <a:r>
              <a:rPr lang="da-DK" sz="3000" dirty="0" err="1"/>
              <a:t>commands</a:t>
            </a:r>
            <a:r>
              <a:rPr lang="da-DK" sz="3000" dirty="0"/>
              <a:t> and progression </a:t>
            </a:r>
            <a:endParaRPr sz="3000" dirty="0"/>
          </a:p>
        </p:txBody>
      </p:sp>
      <p:sp>
        <p:nvSpPr>
          <p:cNvPr id="1953" name="TextShape 28"/>
          <p:cNvSpPr txBox="1"/>
          <p:nvPr/>
        </p:nvSpPr>
        <p:spPr>
          <a:xfrm>
            <a:off x="12611780" y="8323283"/>
            <a:ext cx="10099677" cy="2245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i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 Comment line </a:t>
            </a:r>
            <a:r>
              <a:rPr b="1" dirty="0"/>
              <a:t>script 2</a:t>
            </a:r>
          </a:p>
          <a:p>
            <a:pPr>
              <a:defRPr sz="2800" i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 Usage: cut_col</a:t>
            </a:r>
            <a:r>
              <a:rPr lang="en-US" dirty="0"/>
              <a:t>.sh</a:t>
            </a:r>
            <a:r>
              <a:rPr dirty="0"/>
              <a:t> </a:t>
            </a:r>
            <a:r>
              <a:rPr lang="en-US" dirty="0"/>
              <a:t>[</a:t>
            </a:r>
            <a:r>
              <a:rPr dirty="0" err="1"/>
              <a:t>file_name</a:t>
            </a:r>
            <a:r>
              <a:rPr lang="en-US" dirty="0"/>
              <a:t>]</a:t>
            </a:r>
            <a:r>
              <a:rPr dirty="0"/>
              <a:t> </a:t>
            </a:r>
            <a:r>
              <a:rPr lang="en-US" dirty="0"/>
              <a:t>[</a:t>
            </a:r>
            <a:r>
              <a:rPr dirty="0" err="1"/>
              <a:t>column_number</a:t>
            </a:r>
            <a:r>
              <a:rPr lang="en-US" dirty="0"/>
              <a:t>]</a:t>
            </a:r>
            <a:endParaRPr dirty="0"/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cut -d ',' -f $</a:t>
            </a:r>
            <a:r>
              <a:rPr lang="en-US" dirty="0"/>
              <a:t>2</a:t>
            </a:r>
            <a:r>
              <a:rPr dirty="0"/>
              <a:t> $</a:t>
            </a:r>
            <a:r>
              <a:rPr lang="en-US" dirty="0"/>
              <a:t>1</a:t>
            </a:r>
            <a:r>
              <a:rPr dirty="0"/>
              <a:t>  </a:t>
            </a:r>
          </a:p>
        </p:txBody>
      </p:sp>
      <p:sp>
        <p:nvSpPr>
          <p:cNvPr id="1954" name="TextShape 29"/>
          <p:cNvSpPr txBox="1"/>
          <p:nvPr/>
        </p:nvSpPr>
        <p:spPr>
          <a:xfrm>
            <a:off x="12762061" y="11112326"/>
            <a:ext cx="9949396" cy="552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>
            <a:lvl1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$ bash </a:t>
            </a:r>
            <a:r>
              <a:rPr lang="en-US" dirty="0"/>
              <a:t>–x </a:t>
            </a:r>
            <a:r>
              <a:rPr dirty="0"/>
              <a:t>cut_col</a:t>
            </a:r>
            <a:r>
              <a:rPr lang="en-US" dirty="0"/>
              <a:t>.sh</a:t>
            </a:r>
            <a:r>
              <a:rPr dirty="0"/>
              <a:t> patients.txt 3</a:t>
            </a:r>
          </a:p>
        </p:txBody>
      </p:sp>
      <p:sp>
        <p:nvSpPr>
          <p:cNvPr id="195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93</a:t>
            </a:fld>
            <a:endParaRPr/>
          </a:p>
        </p:txBody>
      </p:sp>
      <p:sp>
        <p:nvSpPr>
          <p:cNvPr id="1956" name="Group 3"/>
          <p:cNvSpPr txBox="1"/>
          <p:nvPr/>
        </p:nvSpPr>
        <p:spPr>
          <a:xfrm>
            <a:off x="7656626" y="1004198"/>
            <a:ext cx="9058048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COMMAND LINE INPUT</a:t>
            </a:r>
          </a:p>
        </p:txBody>
      </p:sp>
      <p:sp>
        <p:nvSpPr>
          <p:cNvPr id="1957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7">
            <a:extLst>
              <a:ext uri="{FF2B5EF4-FFF2-40B4-BE49-F238E27FC236}">
                <a16:creationId xmlns:a16="http://schemas.microsoft.com/office/drawing/2014/main" id="{137EF11E-C49E-91FB-E71E-074A8ADD10C2}"/>
              </a:ext>
            </a:extLst>
          </p:cNvPr>
          <p:cNvSpPr/>
          <p:nvPr/>
        </p:nvSpPr>
        <p:spPr>
          <a:xfrm>
            <a:off x="13363856" y="9211485"/>
            <a:ext cx="9392552" cy="938355"/>
          </a:xfrm>
          <a:prstGeom prst="roundRect">
            <a:avLst>
              <a:gd name="adj" fmla="val 29738"/>
            </a:avLst>
          </a:prstGeom>
          <a:solidFill>
            <a:srgbClr val="B3C2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59" name="Rectangle"/>
          <p:cNvSpPr/>
          <p:nvPr/>
        </p:nvSpPr>
        <p:spPr>
          <a:xfrm>
            <a:off x="-410056" y="9488"/>
            <a:ext cx="25191412" cy="272958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60" name="Скругленный прямоугольник 7"/>
          <p:cNvSpPr/>
          <p:nvPr/>
        </p:nvSpPr>
        <p:spPr>
          <a:xfrm>
            <a:off x="1235705" y="4680742"/>
            <a:ext cx="10573393" cy="7297898"/>
          </a:xfrm>
          <a:prstGeom prst="roundRect">
            <a:avLst>
              <a:gd name="adj" fmla="val 2958"/>
            </a:avLst>
          </a:prstGeom>
          <a:solidFill>
            <a:srgbClr val="B3C2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v</a:t>
            </a:r>
            <a:endParaRPr dirty="0"/>
          </a:p>
        </p:txBody>
      </p:sp>
      <p:sp>
        <p:nvSpPr>
          <p:cNvPr id="1961" name="TextShape 28"/>
          <p:cNvSpPr txBox="1"/>
          <p:nvPr/>
        </p:nvSpPr>
        <p:spPr>
          <a:xfrm>
            <a:off x="1706332" y="5166359"/>
            <a:ext cx="10106923" cy="757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#example of a for loop in bash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for file in *.txt</a:t>
            </a: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do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      echo $file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      </a:t>
            </a:r>
            <a:r>
              <a:rPr dirty="0" err="1"/>
              <a:t>wc</a:t>
            </a:r>
            <a:r>
              <a:rPr dirty="0"/>
              <a:t> $file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done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#the general syntax of a for loop is: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for [iterator] in [generator]</a:t>
            </a: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do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      commands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done 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1962" name="TextShape 29"/>
          <p:cNvSpPr txBox="1"/>
          <p:nvPr/>
        </p:nvSpPr>
        <p:spPr>
          <a:xfrm>
            <a:off x="13631856" y="6217955"/>
            <a:ext cx="9976877" cy="5630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Loops allow you to repeat the same action several times, once for each file for example. 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Many bash commands can be run on several files, i.e.</a:t>
            </a:r>
            <a:endParaRPr lang="en-US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>
                <a:solidFill>
                  <a:srgbClr val="404040"/>
                </a:solidFill>
              </a:rPr>
              <a:t>$ </a:t>
            </a:r>
            <a:r>
              <a:rPr sz="3000" dirty="0" err="1">
                <a:solidFill>
                  <a:srgbClr val="404040"/>
                </a:solidFill>
              </a:rPr>
              <a:t>wc</a:t>
            </a:r>
            <a:r>
              <a:rPr sz="3000" dirty="0">
                <a:solidFill>
                  <a:srgbClr val="404040"/>
                </a:solidFill>
              </a:rPr>
              <a:t> *.txt</a:t>
            </a:r>
            <a:endParaRPr lang="en-US" sz="3000" dirty="0">
              <a:solidFill>
                <a:srgbClr val="404040"/>
              </a:solidFill>
            </a:endParaRPr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>
              <a:solidFill>
                <a:srgbClr val="404040"/>
              </a:solidFill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However, a loop is useful if you want to execute several commands for each file. </a:t>
            </a:r>
          </a:p>
        </p:txBody>
      </p:sp>
      <p:sp>
        <p:nvSpPr>
          <p:cNvPr id="196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94</a:t>
            </a:fld>
            <a:endParaRPr/>
          </a:p>
        </p:txBody>
      </p:sp>
      <p:sp>
        <p:nvSpPr>
          <p:cNvPr id="1964" name="Group 3"/>
          <p:cNvSpPr txBox="1"/>
          <p:nvPr/>
        </p:nvSpPr>
        <p:spPr>
          <a:xfrm>
            <a:off x="9262351" y="909460"/>
            <a:ext cx="5846598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74556"/>
                </a:solidFill>
              </a:defRPr>
            </a:lvl1pPr>
          </a:lstStyle>
          <a:p>
            <a:r>
              <a:t>LOOP IN BASH</a:t>
            </a:r>
          </a:p>
        </p:txBody>
      </p:sp>
      <p:sp>
        <p:nvSpPr>
          <p:cNvPr id="1965" name="Arrow 3"/>
          <p:cNvSpPr/>
          <p:nvPr/>
        </p:nvSpPr>
        <p:spPr>
          <a:xfrm rot="19320000">
            <a:off x="10340606" y="3286332"/>
            <a:ext cx="3125058" cy="2758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18" y="0"/>
                </a:moveTo>
                <a:cubicBezTo>
                  <a:pt x="4218" y="41"/>
                  <a:pt x="0" y="4377"/>
                  <a:pt x="0" y="10278"/>
                </a:cubicBezTo>
                <a:lnTo>
                  <a:pt x="0" y="10847"/>
                </a:lnTo>
                <a:cubicBezTo>
                  <a:pt x="0" y="16776"/>
                  <a:pt x="4259" y="21600"/>
                  <a:pt x="9493" y="21600"/>
                </a:cubicBezTo>
                <a:cubicBezTo>
                  <a:pt x="9512" y="21600"/>
                  <a:pt x="9531" y="21598"/>
                  <a:pt x="9550" y="21598"/>
                </a:cubicBezTo>
                <a:lnTo>
                  <a:pt x="9581" y="21598"/>
                </a:lnTo>
                <a:lnTo>
                  <a:pt x="9577" y="21027"/>
                </a:lnTo>
                <a:lnTo>
                  <a:pt x="9577" y="17837"/>
                </a:lnTo>
                <a:lnTo>
                  <a:pt x="9584" y="17837"/>
                </a:lnTo>
                <a:lnTo>
                  <a:pt x="9569" y="16699"/>
                </a:lnTo>
                <a:lnTo>
                  <a:pt x="9533" y="16699"/>
                </a:lnTo>
                <a:cubicBezTo>
                  <a:pt x="9520" y="16699"/>
                  <a:pt x="9506" y="16701"/>
                  <a:pt x="9493" y="16701"/>
                </a:cubicBezTo>
                <a:cubicBezTo>
                  <a:pt x="6644" y="16701"/>
                  <a:pt x="4327" y="14075"/>
                  <a:pt x="4327" y="10847"/>
                </a:cubicBezTo>
                <a:lnTo>
                  <a:pt x="4327" y="10669"/>
                </a:lnTo>
                <a:cubicBezTo>
                  <a:pt x="4365" y="7497"/>
                  <a:pt x="6641" y="4928"/>
                  <a:pt x="9444" y="4899"/>
                </a:cubicBezTo>
                <a:lnTo>
                  <a:pt x="9539" y="4899"/>
                </a:lnTo>
                <a:cubicBezTo>
                  <a:pt x="12226" y="4925"/>
                  <a:pt x="14431" y="7288"/>
                  <a:pt x="14644" y="10278"/>
                </a:cubicBezTo>
                <a:lnTo>
                  <a:pt x="12029" y="10278"/>
                </a:lnTo>
                <a:lnTo>
                  <a:pt x="16815" y="17636"/>
                </a:lnTo>
                <a:lnTo>
                  <a:pt x="21600" y="10278"/>
                </a:lnTo>
                <a:lnTo>
                  <a:pt x="18976" y="10278"/>
                </a:lnTo>
                <a:cubicBezTo>
                  <a:pt x="18756" y="4585"/>
                  <a:pt x="14612" y="27"/>
                  <a:pt x="9539" y="0"/>
                </a:cubicBezTo>
                <a:lnTo>
                  <a:pt x="9503" y="0"/>
                </a:lnTo>
                <a:cubicBezTo>
                  <a:pt x="9500" y="0"/>
                  <a:pt x="9496" y="0"/>
                  <a:pt x="9493" y="0"/>
                </a:cubicBezTo>
                <a:lnTo>
                  <a:pt x="9491" y="0"/>
                </a:lnTo>
                <a:cubicBezTo>
                  <a:pt x="9488" y="0"/>
                  <a:pt x="9485" y="0"/>
                  <a:pt x="9481" y="0"/>
                </a:cubicBezTo>
                <a:lnTo>
                  <a:pt x="9418" y="0"/>
                </a:lnTo>
                <a:close/>
              </a:path>
            </a:pathLst>
          </a:cu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95</a:t>
            </a:fld>
            <a:endParaRPr/>
          </a:p>
        </p:txBody>
      </p:sp>
      <p:sp>
        <p:nvSpPr>
          <p:cNvPr id="1968" name="Group 3"/>
          <p:cNvSpPr txBox="1"/>
          <p:nvPr/>
        </p:nvSpPr>
        <p:spPr>
          <a:xfrm>
            <a:off x="8266263" y="909460"/>
            <a:ext cx="7838774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OTHER SCRIPTING </a:t>
            </a:r>
          </a:p>
        </p:txBody>
      </p:sp>
      <p:sp>
        <p:nvSpPr>
          <p:cNvPr id="1969" name="TextShape 29"/>
          <p:cNvSpPr txBox="1"/>
          <p:nvPr/>
        </p:nvSpPr>
        <p:spPr>
          <a:xfrm>
            <a:off x="1463246" y="5006926"/>
            <a:ext cx="21444808" cy="7477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This is a bash script. It's basically just a text file but we tell the computer to use bash to interpret it by calling it with 'bash </a:t>
            </a:r>
            <a:r>
              <a:rPr sz="3000" dirty="0" err="1"/>
              <a:t>my_script.sh</a:t>
            </a:r>
            <a:r>
              <a:rPr sz="3000" dirty="0"/>
              <a:t>'</a:t>
            </a:r>
            <a:endParaRPr sz="3000" spc="126" dirty="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spc="126" dirty="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We can also run scripts in other languages from the command line, i.e. python: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spc="126" dirty="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Scripts in the R language are called with the command ‘</a:t>
            </a:r>
            <a:r>
              <a:rPr sz="3000" dirty="0" err="1"/>
              <a:t>Rscript</a:t>
            </a:r>
            <a:r>
              <a:rPr sz="3000" dirty="0"/>
              <a:t>':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You need to have R and python installed on your computer in order to be able to call them on the command line.</a:t>
            </a:r>
          </a:p>
        </p:txBody>
      </p:sp>
      <p:sp>
        <p:nvSpPr>
          <p:cNvPr id="1970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71" name="Скругленный прямоугольник 7"/>
          <p:cNvSpPr/>
          <p:nvPr/>
        </p:nvSpPr>
        <p:spPr>
          <a:xfrm>
            <a:off x="2440266" y="7360362"/>
            <a:ext cx="8990596" cy="758073"/>
          </a:xfrm>
          <a:prstGeom prst="roundRect">
            <a:avLst>
              <a:gd name="adj" fmla="val 29738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72" name="Скругленный прямоугольник 7"/>
          <p:cNvSpPr/>
          <p:nvPr/>
        </p:nvSpPr>
        <p:spPr>
          <a:xfrm>
            <a:off x="2440266" y="3648911"/>
            <a:ext cx="8990596" cy="758072"/>
          </a:xfrm>
          <a:prstGeom prst="roundRect">
            <a:avLst>
              <a:gd name="adj" fmla="val 29738"/>
            </a:avLst>
          </a:prstGeom>
          <a:solidFill>
            <a:srgbClr val="FFC89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73" name="Скругленный прямоугольник 7"/>
          <p:cNvSpPr/>
          <p:nvPr/>
        </p:nvSpPr>
        <p:spPr>
          <a:xfrm>
            <a:off x="2440266" y="10220930"/>
            <a:ext cx="8990596" cy="758072"/>
          </a:xfrm>
          <a:prstGeom prst="roundRect">
            <a:avLst>
              <a:gd name="adj" fmla="val 29738"/>
            </a:avLst>
          </a:prstGeom>
          <a:solidFill>
            <a:srgbClr val="FFFF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chemeClr val="accent4">
                    <a:lumOff val="45098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74" name="TextShape 29"/>
          <p:cNvSpPr txBox="1"/>
          <p:nvPr/>
        </p:nvSpPr>
        <p:spPr>
          <a:xfrm>
            <a:off x="2906203" y="7478498"/>
            <a:ext cx="850900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python align_reads.py</a:t>
            </a:r>
          </a:p>
        </p:txBody>
      </p:sp>
      <p:sp>
        <p:nvSpPr>
          <p:cNvPr id="1975" name="TextShape 29"/>
          <p:cNvSpPr txBox="1"/>
          <p:nvPr/>
        </p:nvSpPr>
        <p:spPr>
          <a:xfrm>
            <a:off x="2906203" y="10339065"/>
            <a:ext cx="850900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$ </a:t>
            </a:r>
            <a:r>
              <a:rPr dirty="0" err="1"/>
              <a:t>Rscript</a:t>
            </a:r>
            <a:r>
              <a:rPr dirty="0"/>
              <a:t> </a:t>
            </a:r>
            <a:r>
              <a:rPr dirty="0" err="1"/>
              <a:t>deSEQ_cancer_Data.R</a:t>
            </a:r>
            <a:endParaRPr dirty="0"/>
          </a:p>
        </p:txBody>
      </p:sp>
      <p:sp>
        <p:nvSpPr>
          <p:cNvPr id="1976" name="TextShape 29"/>
          <p:cNvSpPr txBox="1"/>
          <p:nvPr/>
        </p:nvSpPr>
        <p:spPr>
          <a:xfrm>
            <a:off x="2906203" y="3767047"/>
            <a:ext cx="850900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bash my_script.sh</a:t>
            </a:r>
          </a:p>
        </p:txBody>
      </p:sp>
    </p:spTree>
  </p:cSld>
  <p:clrMapOvr>
    <a:masterClrMapping/>
  </p:clrMapOvr>
  <p:transition spd="med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2405420" y="5380677"/>
            <a:ext cx="9455552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Let’s make a script, </a:t>
            </a:r>
            <a:r>
              <a:rPr lang="en-US" b="1" dirty="0"/>
              <a:t>Exercise 8!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73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4829409"/>
      </p:ext>
    </p:extLst>
  </p:cSld>
  <p:clrMapOvr>
    <a:masterClrMapping/>
  </p:clrMapOvr>
  <p:transition spd="med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992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990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987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979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0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1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2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3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4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5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6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988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89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991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993" name="TextBox 11"/>
          <p:cNvSpPr txBox="1"/>
          <p:nvPr/>
        </p:nvSpPr>
        <p:spPr>
          <a:xfrm>
            <a:off x="813321" y="5421630"/>
            <a:ext cx="9620830" cy="283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9</a:t>
            </a:r>
            <a:r>
              <a:rPr dirty="0"/>
              <a:t>. SOFTWARE INSTALLATION UPKEEP &amp; MORE</a:t>
            </a:r>
          </a:p>
        </p:txBody>
      </p:sp>
      <p:sp>
        <p:nvSpPr>
          <p:cNvPr id="199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97</a:t>
            </a:fld>
            <a:endParaRPr/>
          </a:p>
        </p:txBody>
      </p:sp>
    </p:spTree>
  </p:cSld>
  <p:clrMapOvr>
    <a:masterClrMapping/>
  </p:clrMapOvr>
  <p:transition spd="med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TextShape 29"/>
          <p:cNvSpPr txBox="1"/>
          <p:nvPr/>
        </p:nvSpPr>
        <p:spPr>
          <a:xfrm>
            <a:off x="1697031" y="3486222"/>
            <a:ext cx="21410240" cy="378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 err="1"/>
              <a:t>Conda</a:t>
            </a:r>
            <a:r>
              <a:rPr sz="3000" dirty="0"/>
              <a:t> is an open source package &amp; environment management system. 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Many </a:t>
            </a:r>
            <a:r>
              <a:rPr sz="3000" dirty="0" err="1"/>
              <a:t>softwares</a:t>
            </a:r>
            <a:r>
              <a:rPr sz="3000" dirty="0"/>
              <a:t> exist as </a:t>
            </a:r>
            <a:r>
              <a:rPr sz="3000" dirty="0" err="1"/>
              <a:t>conda</a:t>
            </a:r>
            <a:r>
              <a:rPr sz="3000" dirty="0"/>
              <a:t> packages, you can use </a:t>
            </a:r>
            <a:r>
              <a:rPr sz="3000" dirty="0" err="1"/>
              <a:t>conda</a:t>
            </a:r>
            <a:r>
              <a:rPr sz="3000" dirty="0"/>
              <a:t> to install them and their dependencies. 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/>
              <a:t>An environment</a:t>
            </a:r>
            <a:r>
              <a:rPr sz="3000" dirty="0"/>
              <a:t> is a specific combination of packages in a specific version.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IF you do not update the packages, running an analysis in the same environment will give the same result. </a:t>
            </a:r>
          </a:p>
        </p:txBody>
      </p:sp>
      <p:sp>
        <p:nvSpPr>
          <p:cNvPr id="199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98</a:t>
            </a:fld>
            <a:endParaRPr/>
          </a:p>
        </p:txBody>
      </p:sp>
      <p:sp>
        <p:nvSpPr>
          <p:cNvPr id="1998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002" name="Group"/>
          <p:cNvGrpSpPr/>
          <p:nvPr/>
        </p:nvGrpSpPr>
        <p:grpSpPr>
          <a:xfrm>
            <a:off x="1334293" y="8608868"/>
            <a:ext cx="15329263" cy="4164539"/>
            <a:chOff x="0" y="0"/>
            <a:chExt cx="15329262" cy="4164538"/>
          </a:xfrm>
        </p:grpSpPr>
        <p:sp>
          <p:nvSpPr>
            <p:cNvPr id="1999" name="Rounded Rectangle"/>
            <p:cNvSpPr/>
            <p:nvPr/>
          </p:nvSpPr>
          <p:spPr>
            <a:xfrm>
              <a:off x="0" y="0"/>
              <a:ext cx="15329263" cy="4164539"/>
            </a:xfrm>
            <a:prstGeom prst="roundRect">
              <a:avLst>
                <a:gd name="adj" fmla="val 16172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pic>
          <p:nvPicPr>
            <p:cNvPr id="2000" name="Picture 9" descr="Picture 9"/>
            <p:cNvPicPr>
              <a:picLocks noChangeAspect="1"/>
            </p:cNvPicPr>
            <p:nvPr/>
          </p:nvPicPr>
          <p:blipFill>
            <a:blip r:embed="rId3"/>
            <a:srcRect t="7789" b="7789"/>
            <a:stretch>
              <a:fillRect/>
            </a:stretch>
          </p:blipFill>
          <p:spPr>
            <a:xfrm>
              <a:off x="197013" y="239138"/>
              <a:ext cx="11099421" cy="36863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01" name="Picture 8" descr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013023" y="660203"/>
              <a:ext cx="2842564" cy="28442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003" name="conda.png" descr="conda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0291" y="-360287"/>
            <a:ext cx="8310718" cy="3338139"/>
          </a:xfrm>
          <a:prstGeom prst="rect">
            <a:avLst/>
          </a:prstGeom>
          <a:ln w="12700">
            <a:miter lim="400000"/>
          </a:ln>
        </p:spPr>
      </p:pic>
      <p:sp>
        <p:nvSpPr>
          <p:cNvPr id="2004" name="Rounded Rectangle"/>
          <p:cNvSpPr/>
          <p:nvPr/>
        </p:nvSpPr>
        <p:spPr>
          <a:xfrm>
            <a:off x="17659311" y="8608868"/>
            <a:ext cx="5377696" cy="4164539"/>
          </a:xfrm>
          <a:prstGeom prst="roundRect">
            <a:avLst>
              <a:gd name="adj" fmla="val 1481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005" name="CustomShape 15"/>
          <p:cNvSpPr txBox="1"/>
          <p:nvPr/>
        </p:nvSpPr>
        <p:spPr>
          <a:xfrm>
            <a:off x="17908150" y="8980618"/>
            <a:ext cx="139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374556"/>
                </a:solidFill>
              </a:defRPr>
            </a:pPr>
            <a:r>
              <a:t>  </a:t>
            </a:r>
            <a:r>
              <a:rPr>
                <a:solidFill>
                  <a:srgbClr val="73A984"/>
                </a:solidFill>
              </a:rPr>
              <a:t>PROS</a:t>
            </a:r>
          </a:p>
        </p:txBody>
      </p:sp>
      <p:sp>
        <p:nvSpPr>
          <p:cNvPr id="2006" name="CustomShape 15"/>
          <p:cNvSpPr txBox="1"/>
          <p:nvPr/>
        </p:nvSpPr>
        <p:spPr>
          <a:xfrm>
            <a:off x="17909387" y="11246477"/>
            <a:ext cx="1393084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374556"/>
                </a:solidFill>
              </a:defRPr>
            </a:pPr>
            <a:r>
              <a:t>  </a:t>
            </a:r>
            <a:r>
              <a:rPr>
                <a:solidFill>
                  <a:srgbClr val="CB810B"/>
                </a:solidFill>
              </a:rPr>
              <a:t>CONS</a:t>
            </a:r>
          </a:p>
        </p:txBody>
      </p:sp>
      <p:sp>
        <p:nvSpPr>
          <p:cNvPr id="2007" name="TextShape 27"/>
          <p:cNvSpPr txBox="1"/>
          <p:nvPr/>
        </p:nvSpPr>
        <p:spPr>
          <a:xfrm>
            <a:off x="18227034" y="9564099"/>
            <a:ext cx="4574454" cy="136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spcBef>
                <a:spcPts val="1100"/>
              </a:spcBef>
              <a:defRPr sz="2200" spc="0">
                <a:solidFill>
                  <a:srgbClr val="3F4756"/>
                </a:solidFill>
              </a:defRPr>
            </a:pPr>
            <a:r>
              <a:t>Comprehensive, many options</a:t>
            </a:r>
          </a:p>
          <a:p>
            <a:pPr>
              <a:spcBef>
                <a:spcPts val="1100"/>
              </a:spcBef>
              <a:defRPr sz="2200" spc="0">
                <a:solidFill>
                  <a:srgbClr val="3F4756"/>
                </a:solidFill>
              </a:defRPr>
            </a:pPr>
            <a:r>
              <a:t>Environment management</a:t>
            </a:r>
          </a:p>
          <a:p>
            <a:pPr>
              <a:spcBef>
                <a:spcPts val="1100"/>
              </a:spcBef>
              <a:defRPr sz="2200" spc="0">
                <a:solidFill>
                  <a:srgbClr val="3F4756"/>
                </a:solidFill>
              </a:defRPr>
            </a:pPr>
            <a:r>
              <a:t>Well documented</a:t>
            </a:r>
          </a:p>
        </p:txBody>
      </p:sp>
      <p:sp>
        <p:nvSpPr>
          <p:cNvPr id="2008" name="TextShape 27"/>
          <p:cNvSpPr txBox="1"/>
          <p:nvPr/>
        </p:nvSpPr>
        <p:spPr>
          <a:xfrm>
            <a:off x="18227034" y="11873576"/>
            <a:ext cx="4574454" cy="42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spcBef>
                <a:spcPts val="1100"/>
              </a:spcBef>
              <a:defRPr sz="2200" spc="0">
                <a:solidFill>
                  <a:srgbClr val="3F4756"/>
                </a:solidFill>
              </a:defRPr>
            </a:lvl1pPr>
          </a:lstStyle>
          <a:p>
            <a:r>
              <a:t>Can be overwhelming</a:t>
            </a:r>
          </a:p>
        </p:txBody>
      </p:sp>
    </p:spTree>
  </p:cSld>
  <p:clrMapOvr>
    <a:masterClrMapping/>
  </p:clrMapOvr>
  <p:transition spd="med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Rounded Rectangle"/>
          <p:cNvSpPr/>
          <p:nvPr/>
        </p:nvSpPr>
        <p:spPr>
          <a:xfrm>
            <a:off x="6461025" y="9687138"/>
            <a:ext cx="5305106" cy="2879053"/>
          </a:xfrm>
          <a:prstGeom prst="roundRect">
            <a:avLst>
              <a:gd name="adj" fmla="val 21423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011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99</a:t>
            </a:fld>
            <a:endParaRPr/>
          </a:p>
        </p:txBody>
      </p:sp>
      <p:sp>
        <p:nvSpPr>
          <p:cNvPr id="2012" name="TextShape 29"/>
          <p:cNvSpPr txBox="1"/>
          <p:nvPr/>
        </p:nvSpPr>
        <p:spPr>
          <a:xfrm>
            <a:off x="1293907" y="3578095"/>
            <a:ext cx="10759252" cy="5169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/>
              <a:t>Homebrew</a:t>
            </a:r>
            <a:r>
              <a:rPr sz="3000" dirty="0"/>
              <a:t> - source software package management system, for OS X, Ubuntu (Linux).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NOT an environment manager, package manager only.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Creates separate directories for libs and configurations, adds </a:t>
            </a:r>
            <a:r>
              <a:rPr sz="3000" dirty="0" err="1"/>
              <a:t>symlinks</a:t>
            </a:r>
            <a:r>
              <a:rPr sz="3000" dirty="0"/>
              <a:t> to </a:t>
            </a:r>
            <a:r>
              <a:rPr sz="3000" i="1" dirty="0"/>
              <a:t>user/local</a:t>
            </a:r>
            <a:r>
              <a:rPr sz="3000" dirty="0"/>
              <a:t>. 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Manage all installed </a:t>
            </a:r>
            <a:r>
              <a:rPr sz="3000" dirty="0" err="1"/>
              <a:t>softwares</a:t>
            </a:r>
            <a:r>
              <a:rPr sz="3000" dirty="0"/>
              <a:t> via the terminal, install, check, update, remove…</a:t>
            </a:r>
          </a:p>
        </p:txBody>
      </p:sp>
      <p:grpSp>
        <p:nvGrpSpPr>
          <p:cNvPr id="2017" name="Group"/>
          <p:cNvGrpSpPr/>
          <p:nvPr/>
        </p:nvGrpSpPr>
        <p:grpSpPr>
          <a:xfrm>
            <a:off x="10305" y="-131981"/>
            <a:ext cx="24458821" cy="2682135"/>
            <a:chOff x="0" y="0"/>
            <a:chExt cx="24458820" cy="2682133"/>
          </a:xfrm>
        </p:grpSpPr>
        <p:sp>
          <p:nvSpPr>
            <p:cNvPr id="2013" name="Rectangle"/>
            <p:cNvSpPr/>
            <p:nvPr/>
          </p:nvSpPr>
          <p:spPr>
            <a:xfrm>
              <a:off x="0" y="71008"/>
              <a:ext cx="12252168" cy="2611126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pic>
          <p:nvPicPr>
            <p:cNvPr id="2014" name="homebrew-social-card.png" descr="homebrew-social-card.png"/>
            <p:cNvPicPr>
              <a:picLocks noChangeAspect="1"/>
            </p:cNvPicPr>
            <p:nvPr/>
          </p:nvPicPr>
          <p:blipFill>
            <a:blip r:embed="rId3"/>
            <a:srcRect l="26585" t="24972" r="979" b="45722"/>
            <a:stretch>
              <a:fillRect/>
            </a:stretch>
          </p:blipFill>
          <p:spPr>
            <a:xfrm>
              <a:off x="3201477" y="729069"/>
              <a:ext cx="6859191" cy="1295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35" y="0"/>
                  </a:moveTo>
                  <a:cubicBezTo>
                    <a:pt x="660" y="0"/>
                    <a:pt x="496" y="2"/>
                    <a:pt x="386" y="245"/>
                  </a:cubicBezTo>
                  <a:cubicBezTo>
                    <a:pt x="228" y="550"/>
                    <a:pt x="104" y="1207"/>
                    <a:pt x="46" y="2045"/>
                  </a:cubicBezTo>
                  <a:cubicBezTo>
                    <a:pt x="0" y="2627"/>
                    <a:pt x="0" y="3498"/>
                    <a:pt x="0" y="4952"/>
                  </a:cubicBezTo>
                  <a:lnTo>
                    <a:pt x="0" y="16648"/>
                  </a:lnTo>
                  <a:cubicBezTo>
                    <a:pt x="0" y="18102"/>
                    <a:pt x="0" y="18973"/>
                    <a:pt x="46" y="19555"/>
                  </a:cubicBezTo>
                  <a:cubicBezTo>
                    <a:pt x="104" y="20393"/>
                    <a:pt x="228" y="21050"/>
                    <a:pt x="386" y="21355"/>
                  </a:cubicBezTo>
                  <a:cubicBezTo>
                    <a:pt x="496" y="21598"/>
                    <a:pt x="660" y="21600"/>
                    <a:pt x="935" y="21600"/>
                  </a:cubicBezTo>
                  <a:lnTo>
                    <a:pt x="20665" y="21600"/>
                  </a:lnTo>
                  <a:cubicBezTo>
                    <a:pt x="20940" y="21600"/>
                    <a:pt x="21104" y="21598"/>
                    <a:pt x="21214" y="21355"/>
                  </a:cubicBezTo>
                  <a:cubicBezTo>
                    <a:pt x="21372" y="21050"/>
                    <a:pt x="21496" y="20393"/>
                    <a:pt x="21554" y="19555"/>
                  </a:cubicBezTo>
                  <a:cubicBezTo>
                    <a:pt x="21600" y="18973"/>
                    <a:pt x="21600" y="18102"/>
                    <a:pt x="21600" y="16648"/>
                  </a:cubicBezTo>
                  <a:lnTo>
                    <a:pt x="21600" y="4952"/>
                  </a:lnTo>
                  <a:cubicBezTo>
                    <a:pt x="21600" y="3498"/>
                    <a:pt x="21600" y="2627"/>
                    <a:pt x="21554" y="2045"/>
                  </a:cubicBezTo>
                  <a:cubicBezTo>
                    <a:pt x="21496" y="1207"/>
                    <a:pt x="21372" y="550"/>
                    <a:pt x="21214" y="245"/>
                  </a:cubicBezTo>
                  <a:cubicBezTo>
                    <a:pt x="21104" y="2"/>
                    <a:pt x="20940" y="0"/>
                    <a:pt x="20665" y="0"/>
                  </a:cubicBezTo>
                  <a:lnTo>
                    <a:pt x="935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2015" name="homebrew-social-card.png" descr="homebrew-social-card.png"/>
            <p:cNvPicPr>
              <a:picLocks noChangeAspect="1"/>
            </p:cNvPicPr>
            <p:nvPr/>
          </p:nvPicPr>
          <p:blipFill>
            <a:blip r:embed="rId3"/>
            <a:srcRect l="2276" t="11242" r="72797" b="6452"/>
            <a:stretch>
              <a:fillRect/>
            </a:stretch>
          </p:blipFill>
          <p:spPr>
            <a:xfrm>
              <a:off x="2161221" y="506256"/>
              <a:ext cx="1037432" cy="1598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5" h="21597" extrusionOk="0">
                  <a:moveTo>
                    <a:pt x="5444" y="0"/>
                  </a:moveTo>
                  <a:cubicBezTo>
                    <a:pt x="3846" y="0"/>
                    <a:pt x="2886" y="-2"/>
                    <a:pt x="2247" y="171"/>
                  </a:cubicBezTo>
                  <a:cubicBezTo>
                    <a:pt x="1325" y="389"/>
                    <a:pt x="599" y="860"/>
                    <a:pt x="264" y="1458"/>
                  </a:cubicBezTo>
                  <a:cubicBezTo>
                    <a:pt x="-3" y="1873"/>
                    <a:pt x="0" y="2496"/>
                    <a:pt x="0" y="3533"/>
                  </a:cubicBezTo>
                  <a:lnTo>
                    <a:pt x="0" y="18063"/>
                  </a:lnTo>
                  <a:cubicBezTo>
                    <a:pt x="0" y="19100"/>
                    <a:pt x="-3" y="19723"/>
                    <a:pt x="264" y="20138"/>
                  </a:cubicBezTo>
                  <a:cubicBezTo>
                    <a:pt x="599" y="20736"/>
                    <a:pt x="1325" y="21207"/>
                    <a:pt x="2247" y="21425"/>
                  </a:cubicBezTo>
                  <a:cubicBezTo>
                    <a:pt x="2886" y="21598"/>
                    <a:pt x="3846" y="21596"/>
                    <a:pt x="5444" y="21596"/>
                  </a:cubicBezTo>
                  <a:lnTo>
                    <a:pt x="16150" y="21596"/>
                  </a:lnTo>
                  <a:cubicBezTo>
                    <a:pt x="17748" y="21596"/>
                    <a:pt x="18708" y="21598"/>
                    <a:pt x="19347" y="21425"/>
                  </a:cubicBezTo>
                  <a:cubicBezTo>
                    <a:pt x="20269" y="21207"/>
                    <a:pt x="20995" y="20736"/>
                    <a:pt x="21330" y="20138"/>
                  </a:cubicBezTo>
                  <a:cubicBezTo>
                    <a:pt x="21597" y="19723"/>
                    <a:pt x="21594" y="19100"/>
                    <a:pt x="21594" y="18063"/>
                  </a:cubicBezTo>
                  <a:lnTo>
                    <a:pt x="21594" y="3533"/>
                  </a:lnTo>
                  <a:cubicBezTo>
                    <a:pt x="21594" y="2496"/>
                    <a:pt x="21597" y="1873"/>
                    <a:pt x="21330" y="1458"/>
                  </a:cubicBezTo>
                  <a:cubicBezTo>
                    <a:pt x="20995" y="860"/>
                    <a:pt x="20269" y="389"/>
                    <a:pt x="19347" y="171"/>
                  </a:cubicBezTo>
                  <a:cubicBezTo>
                    <a:pt x="18708" y="-2"/>
                    <a:pt x="17748" y="0"/>
                    <a:pt x="16150" y="0"/>
                  </a:cubicBezTo>
                  <a:lnTo>
                    <a:pt x="5444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2016" name="Rectangle"/>
            <p:cNvSpPr/>
            <p:nvPr/>
          </p:nvSpPr>
          <p:spPr>
            <a:xfrm>
              <a:off x="12206652" y="0"/>
              <a:ext cx="12252169" cy="2611125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018" name="Rounded Rectangle"/>
          <p:cNvSpPr/>
          <p:nvPr/>
        </p:nvSpPr>
        <p:spPr>
          <a:xfrm>
            <a:off x="1056961" y="9681419"/>
            <a:ext cx="5305107" cy="2879053"/>
          </a:xfrm>
          <a:prstGeom prst="roundRect">
            <a:avLst>
              <a:gd name="adj" fmla="val 21423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C74F"/>
                </a:solidFill>
              </a:defRPr>
            </a:pPr>
            <a:endParaRPr/>
          </a:p>
        </p:txBody>
      </p:sp>
      <p:sp>
        <p:nvSpPr>
          <p:cNvPr id="2019" name="CustomShape 15"/>
          <p:cNvSpPr txBox="1"/>
          <p:nvPr/>
        </p:nvSpPr>
        <p:spPr>
          <a:xfrm>
            <a:off x="1180604" y="10053169"/>
            <a:ext cx="139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FFC899"/>
                </a:solidFill>
              </a:defRPr>
            </a:pPr>
            <a:r>
              <a:t>  </a:t>
            </a:r>
            <a:r>
              <a:rPr>
                <a:solidFill>
                  <a:srgbClr val="000000"/>
                </a:solidFill>
              </a:rPr>
              <a:t>PROS</a:t>
            </a:r>
          </a:p>
        </p:txBody>
      </p:sp>
      <p:sp>
        <p:nvSpPr>
          <p:cNvPr id="2020" name="CustomShape 15"/>
          <p:cNvSpPr txBox="1"/>
          <p:nvPr/>
        </p:nvSpPr>
        <p:spPr>
          <a:xfrm>
            <a:off x="6638616" y="10053169"/>
            <a:ext cx="1393084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C899"/>
                </a:solidFill>
              </a:defRPr>
            </a:lvl1pPr>
          </a:lstStyle>
          <a:p>
            <a:r>
              <a:t>  CONS</a:t>
            </a:r>
          </a:p>
        </p:txBody>
      </p:sp>
      <p:sp>
        <p:nvSpPr>
          <p:cNvPr id="2021" name="TextShape 27"/>
          <p:cNvSpPr txBox="1"/>
          <p:nvPr/>
        </p:nvSpPr>
        <p:spPr>
          <a:xfrm>
            <a:off x="1422288" y="10600108"/>
            <a:ext cx="4574453" cy="147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Easy to use</a:t>
            </a:r>
          </a:p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Good documentation</a:t>
            </a:r>
          </a:p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Commands a few and logical</a:t>
            </a:r>
          </a:p>
        </p:txBody>
      </p:sp>
      <p:sp>
        <p:nvSpPr>
          <p:cNvPr id="2022" name="TextShape 27"/>
          <p:cNvSpPr txBox="1"/>
          <p:nvPr/>
        </p:nvSpPr>
        <p:spPr>
          <a:xfrm>
            <a:off x="6801084" y="10598327"/>
            <a:ext cx="4939710" cy="45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spcBef>
                <a:spcPts val="1100"/>
              </a:spcBef>
              <a:defRPr sz="2400" spc="0">
                <a:solidFill>
                  <a:srgbClr val="EBEBEB"/>
                </a:solidFill>
              </a:defRPr>
            </a:lvl1pPr>
          </a:lstStyle>
          <a:p>
            <a:r>
              <a:t>Packages, NOT environments</a:t>
            </a:r>
          </a:p>
        </p:txBody>
      </p:sp>
      <p:sp>
        <p:nvSpPr>
          <p:cNvPr id="2023" name="Line"/>
          <p:cNvSpPr/>
          <p:nvPr/>
        </p:nvSpPr>
        <p:spPr>
          <a:xfrm>
            <a:off x="8735" y="2543225"/>
            <a:ext cx="11952232" cy="1"/>
          </a:xfrm>
          <a:prstGeom prst="line">
            <a:avLst/>
          </a:prstGeom>
          <a:ln w="38100">
            <a:solidFill>
              <a:srgbClr val="FFC89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24" name="Group 3"/>
          <p:cNvSpPr txBox="1"/>
          <p:nvPr/>
        </p:nvSpPr>
        <p:spPr>
          <a:xfrm>
            <a:off x="15845995" y="665471"/>
            <a:ext cx="4648496" cy="1158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7000" b="1" spc="777">
                <a:solidFill>
                  <a:srgbClr val="FFFFFF"/>
                </a:solidFill>
              </a:defRPr>
            </a:lvl1pPr>
          </a:lstStyle>
          <a:p>
            <a:r>
              <a:rPr dirty="0"/>
              <a:t>APT-GET</a:t>
            </a:r>
          </a:p>
        </p:txBody>
      </p:sp>
      <p:sp>
        <p:nvSpPr>
          <p:cNvPr id="2025" name="TextShape 29"/>
          <p:cNvSpPr txBox="1"/>
          <p:nvPr/>
        </p:nvSpPr>
        <p:spPr>
          <a:xfrm>
            <a:off x="12926344" y="3578095"/>
            <a:ext cx="11016036" cy="4707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/>
              <a:t>apt-get</a:t>
            </a:r>
            <a:r>
              <a:rPr sz="3000" dirty="0"/>
              <a:t> is a command-line tool for handling packages in Linux (Ubuntu, </a:t>
            </a:r>
            <a:r>
              <a:rPr sz="3000" i="1" dirty="0"/>
              <a:t>‘Windows’</a:t>
            </a:r>
            <a:r>
              <a:rPr sz="3000" dirty="0"/>
              <a:t>). 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APT = </a:t>
            </a:r>
            <a:r>
              <a:rPr sz="3000" i="1" dirty="0"/>
              <a:t>Advanced Packaging Tool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i="1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Upgrade and remove of packages along with their dependencies. 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NOT an environment manager, package manager only.</a:t>
            </a:r>
          </a:p>
        </p:txBody>
      </p:sp>
      <p:sp>
        <p:nvSpPr>
          <p:cNvPr id="2026" name="Rounded Rectangle"/>
          <p:cNvSpPr/>
          <p:nvPr/>
        </p:nvSpPr>
        <p:spPr>
          <a:xfrm>
            <a:off x="18548077" y="9680735"/>
            <a:ext cx="5305106" cy="2879053"/>
          </a:xfrm>
          <a:prstGeom prst="roundRect">
            <a:avLst>
              <a:gd name="adj" fmla="val 21423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027" name="Rounded Rectangle"/>
          <p:cNvSpPr/>
          <p:nvPr/>
        </p:nvSpPr>
        <p:spPr>
          <a:xfrm>
            <a:off x="13144014" y="9675016"/>
            <a:ext cx="5305107" cy="2879053"/>
          </a:xfrm>
          <a:prstGeom prst="roundRect">
            <a:avLst>
              <a:gd name="adj" fmla="val 21423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C74F"/>
                </a:solidFill>
              </a:defRPr>
            </a:pPr>
            <a:endParaRPr/>
          </a:p>
        </p:txBody>
      </p:sp>
      <p:sp>
        <p:nvSpPr>
          <p:cNvPr id="2028" name="CustomShape 15"/>
          <p:cNvSpPr txBox="1"/>
          <p:nvPr/>
        </p:nvSpPr>
        <p:spPr>
          <a:xfrm>
            <a:off x="18725669" y="10046766"/>
            <a:ext cx="1393084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FFC899"/>
                </a:solidFill>
              </a:defRPr>
            </a:pPr>
            <a:r>
              <a:t>  </a:t>
            </a:r>
            <a:r>
              <a:rPr>
                <a:solidFill>
                  <a:srgbClr val="B8BFFF"/>
                </a:solidFill>
              </a:rPr>
              <a:t>CONS</a:t>
            </a:r>
          </a:p>
        </p:txBody>
      </p:sp>
      <p:sp>
        <p:nvSpPr>
          <p:cNvPr id="2029" name="TextShape 27"/>
          <p:cNvSpPr txBox="1"/>
          <p:nvPr/>
        </p:nvSpPr>
        <p:spPr>
          <a:xfrm>
            <a:off x="13509341" y="10593705"/>
            <a:ext cx="4796972" cy="147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Works like any linux command</a:t>
            </a:r>
          </a:p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No installation (is default)</a:t>
            </a:r>
          </a:p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Robust to OS updates</a:t>
            </a:r>
          </a:p>
        </p:txBody>
      </p:sp>
      <p:sp>
        <p:nvSpPr>
          <p:cNvPr id="2030" name="TextShape 27"/>
          <p:cNvSpPr txBox="1"/>
          <p:nvPr/>
        </p:nvSpPr>
        <p:spPr>
          <a:xfrm>
            <a:off x="18888137" y="10591924"/>
            <a:ext cx="5102183" cy="45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spcBef>
                <a:spcPts val="1100"/>
              </a:spcBef>
              <a:defRPr sz="2400" spc="0">
                <a:solidFill>
                  <a:srgbClr val="EBEBEB"/>
                </a:solidFill>
              </a:defRPr>
            </a:lvl1pPr>
          </a:lstStyle>
          <a:p>
            <a:r>
              <a:t>Packages, NOT environments</a:t>
            </a:r>
          </a:p>
        </p:txBody>
      </p:sp>
      <p:sp>
        <p:nvSpPr>
          <p:cNvPr id="2031" name="CustomShape 15"/>
          <p:cNvSpPr txBox="1"/>
          <p:nvPr/>
        </p:nvSpPr>
        <p:spPr>
          <a:xfrm>
            <a:off x="13282606" y="10053169"/>
            <a:ext cx="139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FFC899"/>
                </a:solidFill>
              </a:defRPr>
            </a:pPr>
            <a:r>
              <a:t>  </a:t>
            </a:r>
            <a:r>
              <a:rPr>
                <a:solidFill>
                  <a:srgbClr val="000000"/>
                </a:solidFill>
              </a:rPr>
              <a:t>PROS</a:t>
            </a:r>
          </a:p>
        </p:txBody>
      </p:sp>
      <p:sp>
        <p:nvSpPr>
          <p:cNvPr id="2032" name="Line"/>
          <p:cNvSpPr/>
          <p:nvPr/>
        </p:nvSpPr>
        <p:spPr>
          <a:xfrm>
            <a:off x="12397537" y="2543225"/>
            <a:ext cx="11952232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363D48"/>
      </a:dk1>
      <a:lt1>
        <a:srgbClr val="363D48"/>
      </a:lt1>
      <a:dk2>
        <a:srgbClr val="A7A7A7"/>
      </a:dk2>
      <a:lt2>
        <a:srgbClr val="535353"/>
      </a:lt2>
      <a:accent1>
        <a:srgbClr val="66FFD5"/>
      </a:accent1>
      <a:accent2>
        <a:srgbClr val="2C2D2C"/>
      </a:accent2>
      <a:accent3>
        <a:srgbClr val="398F77"/>
      </a:accent3>
      <a:accent4>
        <a:srgbClr val="191919"/>
      </a:accent4>
      <a:accent5>
        <a:srgbClr val="2C6E5C"/>
      </a:accent5>
      <a:accent6>
        <a:srgbClr val="131313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63D4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63D4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6FFD5"/>
      </a:accent1>
      <a:accent2>
        <a:srgbClr val="2C2D2C"/>
      </a:accent2>
      <a:accent3>
        <a:srgbClr val="398F77"/>
      </a:accent3>
      <a:accent4>
        <a:srgbClr val="191919"/>
      </a:accent4>
      <a:accent5>
        <a:srgbClr val="2C6E5C"/>
      </a:accent5>
      <a:accent6>
        <a:srgbClr val="131313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63D4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63D4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Metadata/LabelInfo.xml><?xml version="1.0" encoding="utf-8"?>
<clbl:labelList xmlns:clbl="http://schemas.microsoft.com/office/2020/mipLabelMetadata">
  <clbl:label id="{6a2630e2-1ac5-455e-8217-0156b1936a76}" enabled="1" method="Standard" siteId="{a3927f91-cda1-4696-af89-8c9f1ceffa9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12226</TotalTime>
  <Words>8185</Words>
  <Application>Microsoft Macintosh PowerPoint</Application>
  <PresentationFormat>Custom</PresentationFormat>
  <Paragraphs>1678</Paragraphs>
  <Slides>108</Slides>
  <Notes>108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20" baseType="lpstr">
      <vt:lpstr>Arial</vt:lpstr>
      <vt:lpstr>Calibri</vt:lpstr>
      <vt:lpstr>Courier New</vt:lpstr>
      <vt:lpstr>Helvetica</vt:lpstr>
      <vt:lpstr>Helvetica Neue</vt:lpstr>
      <vt:lpstr>HK Grotesk Medium</vt:lpstr>
      <vt:lpstr>Montserrat</vt:lpstr>
      <vt:lpstr>Montserrat Bold</vt:lpstr>
      <vt:lpstr>Tahoma</vt:lpstr>
      <vt:lpstr>Times Roman</vt:lpstr>
      <vt:lpstr>YACkoL24Adk 0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Henrike Zschach</dc:creator>
  <cp:lastModifiedBy>Thilde Bagger Terkelsen</cp:lastModifiedBy>
  <cp:revision>76</cp:revision>
  <dcterms:modified xsi:type="dcterms:W3CDTF">2023-11-22T12:36:35Z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a2630e2-1ac5-455e-8217-0156b1936a76_Enabled">
    <vt:lpwstr>true</vt:lpwstr>
  </property>
  <property fmtid="{D5CDD505-2E9C-101B-9397-08002B2CF9AE}" pid="3" name="MSIP_Label_6a2630e2-1ac5-455e-8217-0156b1936a76_SetDate">
    <vt:lpwstr>2023-03-06T16:39:52Z</vt:lpwstr>
  </property>
  <property fmtid="{D5CDD505-2E9C-101B-9397-08002B2CF9AE}" pid="4" name="MSIP_Label_6a2630e2-1ac5-455e-8217-0156b1936a76_Method">
    <vt:lpwstr>Standard</vt:lpwstr>
  </property>
  <property fmtid="{D5CDD505-2E9C-101B-9397-08002B2CF9AE}" pid="5" name="MSIP_Label_6a2630e2-1ac5-455e-8217-0156b1936a76_Name">
    <vt:lpwstr>Notclass</vt:lpwstr>
  </property>
  <property fmtid="{D5CDD505-2E9C-101B-9397-08002B2CF9AE}" pid="6" name="MSIP_Label_6a2630e2-1ac5-455e-8217-0156b1936a76_SiteId">
    <vt:lpwstr>a3927f91-cda1-4696-af89-8c9f1ceffa91</vt:lpwstr>
  </property>
  <property fmtid="{D5CDD505-2E9C-101B-9397-08002B2CF9AE}" pid="7" name="MSIP_Label_6a2630e2-1ac5-455e-8217-0156b1936a76_ActionId">
    <vt:lpwstr>033953d6-aa6c-4fff-8983-d9adfb140d90</vt:lpwstr>
  </property>
  <property fmtid="{D5CDD505-2E9C-101B-9397-08002B2CF9AE}" pid="8" name="MSIP_Label_6a2630e2-1ac5-455e-8217-0156b1936a76_ContentBits">
    <vt:lpwstr>0</vt:lpwstr>
  </property>
</Properties>
</file>

<file path=docProps/thumbnail.jpeg>
</file>